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49"/>
  </p:notesMasterIdLst>
  <p:sldIdLst>
    <p:sldId id="264" r:id="rId2"/>
    <p:sldId id="257" r:id="rId3"/>
    <p:sldId id="266" r:id="rId4"/>
    <p:sldId id="258" r:id="rId5"/>
    <p:sldId id="291" r:id="rId6"/>
    <p:sldId id="292" r:id="rId7"/>
    <p:sldId id="353" r:id="rId8"/>
    <p:sldId id="293" r:id="rId9"/>
    <p:sldId id="294" r:id="rId10"/>
    <p:sldId id="295" r:id="rId11"/>
    <p:sldId id="337" r:id="rId12"/>
    <p:sldId id="336" r:id="rId13"/>
    <p:sldId id="296" r:id="rId14"/>
    <p:sldId id="297" r:id="rId15"/>
    <p:sldId id="279" r:id="rId16"/>
    <p:sldId id="302" r:id="rId17"/>
    <p:sldId id="282" r:id="rId18"/>
    <p:sldId id="338" r:id="rId19"/>
    <p:sldId id="283" r:id="rId20"/>
    <p:sldId id="298" r:id="rId21"/>
    <p:sldId id="299" r:id="rId22"/>
    <p:sldId id="348" r:id="rId23"/>
    <p:sldId id="277" r:id="rId24"/>
    <p:sldId id="262" r:id="rId25"/>
    <p:sldId id="286" r:id="rId26"/>
    <p:sldId id="309" r:id="rId27"/>
    <p:sldId id="318" r:id="rId28"/>
    <p:sldId id="339" r:id="rId29"/>
    <p:sldId id="325" r:id="rId30"/>
    <p:sldId id="340" r:id="rId31"/>
    <p:sldId id="341" r:id="rId32"/>
    <p:sldId id="328" r:id="rId33"/>
    <p:sldId id="329" r:id="rId34"/>
    <p:sldId id="349" r:id="rId35"/>
    <p:sldId id="350" r:id="rId36"/>
    <p:sldId id="351" r:id="rId37"/>
    <p:sldId id="352" r:id="rId38"/>
    <p:sldId id="316" r:id="rId39"/>
    <p:sldId id="347" r:id="rId40"/>
    <p:sldId id="342" r:id="rId41"/>
    <p:sldId id="343" r:id="rId42"/>
    <p:sldId id="344" r:id="rId43"/>
    <p:sldId id="345" r:id="rId44"/>
    <p:sldId id="346" r:id="rId45"/>
    <p:sldId id="263" r:id="rId46"/>
    <p:sldId id="303" r:id="rId47"/>
    <p:sldId id="335" r:id="rId48"/>
  </p:sldIdLst>
  <p:sldSz cx="12192000" cy="6858000"/>
  <p:notesSz cx="6797675" cy="9928225"/>
  <p:custDataLst>
    <p:tags r:id="rId50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21C"/>
    <a:srgbClr val="921100"/>
    <a:srgbClr val="F8083B"/>
    <a:srgbClr val="182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710" y="77"/>
      </p:cViewPr>
      <p:guideLst>
        <p:guide orient="horz" pos="28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87" name="Google Shape;2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46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152" name="Google Shape;1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152" name="Google Shape;1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9380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113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0346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34" name="Google Shape;2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34" name="Google Shape;2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8615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56" name="Google Shape;2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Пользовательский макет">
  <p:cSld name="8_Пользовательский макет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5781675" y="0"/>
            <a:ext cx="6410325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146787" y="370235"/>
            <a:ext cx="5625000" cy="66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0" y="3429000"/>
            <a:ext cx="12192000" cy="3431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>
            <a:spLocks noGrp="1"/>
          </p:cNvSpPr>
          <p:nvPr>
            <p:ph type="pic" idx="2"/>
          </p:nvPr>
        </p:nvSpPr>
        <p:spPr>
          <a:xfrm>
            <a:off x="426000" y="365125"/>
            <a:ext cx="5220737" cy="612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6146266" y="1309573"/>
            <a:ext cx="5625000" cy="21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ользовательский макет">
  <p:cSld name="1_Пользовательский макет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69935" y="375112"/>
            <a:ext cx="5625000" cy="66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149000"/>
            <a:ext cx="8976000" cy="271103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4"/>
          <p:cNvSpPr>
            <a:spLocks noGrp="1"/>
          </p:cNvSpPr>
          <p:nvPr>
            <p:ph type="pic" idx="2"/>
          </p:nvPr>
        </p:nvSpPr>
        <p:spPr>
          <a:xfrm>
            <a:off x="6365631" y="375112"/>
            <a:ext cx="5220737" cy="612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69414" y="1314450"/>
            <a:ext cx="5625000" cy="211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ct val="0"/>
              </a:spcBef>
              <a:buNone/>
              <a:defRPr/>
            </a:lvl1pPr>
            <a:lvl2pPr marL="0" lvl="1" indent="0" algn="r">
              <a:spcBef>
                <a:spcPct val="0"/>
              </a:spcBef>
              <a:buNone/>
              <a:defRPr/>
            </a:lvl2pPr>
            <a:lvl3pPr marL="0" lvl="2" indent="0" algn="r">
              <a:spcBef>
                <a:spcPct val="0"/>
              </a:spcBef>
              <a:buNone/>
              <a:defRPr/>
            </a:lvl3pPr>
            <a:lvl4pPr marL="0" lvl="3" indent="0" algn="r">
              <a:spcBef>
                <a:spcPct val="0"/>
              </a:spcBef>
              <a:buNone/>
              <a:defRPr/>
            </a:lvl4pPr>
            <a:lvl5pPr marL="0" lvl="4" indent="0" algn="r">
              <a:spcBef>
                <a:spcPct val="0"/>
              </a:spcBef>
              <a:buNone/>
              <a:defRPr/>
            </a:lvl5pPr>
            <a:lvl6pPr marL="0" lvl="5" indent="0" algn="r">
              <a:spcBef>
                <a:spcPct val="0"/>
              </a:spcBef>
              <a:buNone/>
              <a:defRPr/>
            </a:lvl6pPr>
            <a:lvl7pPr marL="0" lvl="6" indent="0" algn="r">
              <a:spcBef>
                <a:spcPct val="0"/>
              </a:spcBef>
              <a:buNone/>
              <a:defRPr/>
            </a:lvl7pPr>
            <a:lvl8pPr marL="0" lvl="7" indent="0" algn="r">
              <a:spcBef>
                <a:spcPct val="0"/>
              </a:spcBef>
              <a:buNone/>
              <a:defRPr/>
            </a:lvl8pPr>
            <a:lvl9pPr marL="0" lvl="8" indent="0" algn="r">
              <a:spcBef>
                <a:spcPct val="0"/>
              </a:spcBef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l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ct val="0"/>
              </a:spcBef>
              <a:buNone/>
              <a:defRPr/>
            </a:lvl1pPr>
            <a:lvl2pPr marL="0" lvl="1" indent="0" algn="r">
              <a:spcBef>
                <a:spcPct val="0"/>
              </a:spcBef>
              <a:buNone/>
              <a:defRPr/>
            </a:lvl2pPr>
            <a:lvl3pPr marL="0" lvl="2" indent="0" algn="r">
              <a:spcBef>
                <a:spcPct val="0"/>
              </a:spcBef>
              <a:buNone/>
              <a:defRPr/>
            </a:lvl3pPr>
            <a:lvl4pPr marL="0" lvl="3" indent="0" algn="r">
              <a:spcBef>
                <a:spcPct val="0"/>
              </a:spcBef>
              <a:buNone/>
              <a:defRPr/>
            </a:lvl4pPr>
            <a:lvl5pPr marL="0" lvl="4" indent="0" algn="r">
              <a:spcBef>
                <a:spcPct val="0"/>
              </a:spcBef>
              <a:buNone/>
              <a:defRPr/>
            </a:lvl5pPr>
            <a:lvl6pPr marL="0" lvl="5" indent="0" algn="r">
              <a:spcBef>
                <a:spcPct val="0"/>
              </a:spcBef>
              <a:buNone/>
              <a:defRPr/>
            </a:lvl6pPr>
            <a:lvl7pPr marL="0" lvl="6" indent="0" algn="r">
              <a:spcBef>
                <a:spcPct val="0"/>
              </a:spcBef>
              <a:buNone/>
              <a:defRPr/>
            </a:lvl7pPr>
            <a:lvl8pPr marL="0" lvl="7" indent="0" algn="r">
              <a:spcBef>
                <a:spcPct val="0"/>
              </a:spcBef>
              <a:buNone/>
              <a:defRPr/>
            </a:lvl8pPr>
            <a:lvl9pPr marL="0" lvl="8" indent="0" algn="r">
              <a:spcBef>
                <a:spcPct val="0"/>
              </a:spcBef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2pPr>
            <a:lvl3pPr lvl="2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3pPr>
            <a:lvl4pPr lvl="3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4pPr>
            <a:lvl5pPr lvl="4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5pPr>
            <a:lvl6pPr lvl="5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6pPr>
            <a:lvl7pPr lvl="6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7pPr>
            <a:lvl8pPr lvl="7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8pPr>
            <a:lvl9pPr lvl="8">
              <a:spcBef>
                <a:spcPct val="0"/>
              </a:spcBef>
              <a:spcAft>
                <a:spcPct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ct val="0"/>
              </a:spcBef>
              <a:spcAft>
                <a:spcPct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ct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ct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ct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ct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ct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ct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ct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ct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ct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62" r:id="rId4"/>
    <p:sldLayoutId id="2147483663" r:id="rId5"/>
  </p:sldLayoutIdLst>
  <p:transition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49;p24"/>
          <p:cNvSpPr txBox="1"/>
          <p:nvPr/>
        </p:nvSpPr>
        <p:spPr>
          <a:xfrm>
            <a:off x="646549" y="745638"/>
            <a:ext cx="11228405" cy="13339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u="none" strike="noStrike" cap="none" smtClean="0">
                <a:solidFill>
                  <a:srgbClr val="FF0000"/>
                </a:solidFill>
                <a:ea typeface="Calibri"/>
                <a:cs typeface="Times New Roman" panose="02020603050405020304" pitchFamily="18" charset="0"/>
                <a:sym typeface="Calibri"/>
              </a:rPr>
              <a:t>Отчет главы администрации Байкальского городского поселения В.В. Темгеневского </a:t>
            </a:r>
          </a:p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u="sng" strike="noStrike" cap="none" smtClean="0">
                <a:solidFill>
                  <a:srgbClr val="FF0000"/>
                </a:solidFill>
                <a:ea typeface="Calibri"/>
                <a:cs typeface="Times New Roman" panose="02020603050405020304" pitchFamily="18" charset="0"/>
                <a:sym typeface="Calibri"/>
              </a:rPr>
              <a:t>за 2024 год</a:t>
            </a:r>
            <a:endParaRPr sz="800" b="1" u="sng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0;p27"/>
          <p:cNvSpPr txBox="1">
            <a:spLocks noGrp="1"/>
          </p:cNvSpPr>
          <p:nvPr>
            <p:ph type="title"/>
          </p:nvPr>
        </p:nvSpPr>
        <p:spPr>
          <a:xfrm>
            <a:off x="431642" y="626300"/>
            <a:ext cx="11294174" cy="25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000"/>
            </a:pPr>
            <a:r>
              <a:rPr lang="ru-RU" sz="2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территории Байкальского </a:t>
            </a:r>
            <a:r>
              <a:rPr lang="ru-RU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поселения</a:t>
            </a:r>
            <a:br>
              <a:rPr lang="ru-RU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Комплексное благоустройство, содержание и художественное оформление </a:t>
            </a:r>
            <a: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r>
              <a:rPr lang="ru-RU" sz="2800" b="1" u="sng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u="sng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2800" b="1" u="sng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058532"/>
              </p:ext>
            </p:extLst>
          </p:nvPr>
        </p:nvGraphicFramePr>
        <p:xfrm>
          <a:off x="638827" y="1417828"/>
          <a:ext cx="6754818" cy="481982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754818">
                  <a:extLst>
                    <a:ext uri="{9D8B030D-6E8A-4147-A177-3AD203B41FA5}">
                      <a16:colId xmlns:a16="http://schemas.microsoft.com/office/drawing/2014/main" val="688046138"/>
                    </a:ext>
                  </a:extLst>
                </a:gridCol>
              </a:tblGrid>
              <a:tr h="5221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/>
                        <a:t>Восстановление памятного места «Вечная память воинам, погибшим в боях за честь и свободу нашей Родины»</a:t>
                      </a:r>
                      <a:r>
                        <a:rPr lang="ru-RU" sz="1400" b="0" baseline="0" smtClean="0"/>
                        <a:t> </a:t>
                      </a:r>
                      <a:r>
                        <a:rPr lang="ru-RU" sz="1400" b="0" smtClean="0"/>
                        <a:t>– 447 392,00 руб.;</a:t>
                      </a:r>
                      <a:endParaRPr lang="ru-RU" sz="1400" b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484318"/>
                  </a:ext>
                </a:extLst>
              </a:tr>
              <a:tr h="728208"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/>
                        <a:t>Установка МАФ </a:t>
                      </a:r>
                    </a:p>
                    <a:p>
                      <a:pPr marL="342900" indent="-342900" algn="ctr">
                        <a:buAutoNum type="arabicPeriod"/>
                      </a:pPr>
                      <a:r>
                        <a:rPr lang="ru-RU" sz="1400" smtClean="0"/>
                        <a:t>Сиденье качелей со спинкой на цепях. - 2 шт.(площадь Фестивальная), 2.Сиденье качели ГНЕЗДО - 1 шт. (площадь Фестивальная),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400" smtClean="0"/>
                        <a:t> 3. Подвес BORABO, комплект из 2 шт.  - 3 комп. (площадь Фестивальная),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400" smtClean="0"/>
                        <a:t>4. Качели - 1шт. (двор мкр. Гагарина, 151),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400" smtClean="0"/>
                        <a:t>5. Карусель "Василек" - 1 шт. (двор мкр. Гагарина, 151)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400" smtClean="0"/>
                        <a:t> 288 970,00 руб.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836884"/>
                  </a:ext>
                </a:extLst>
              </a:tr>
              <a:tr h="253036"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/>
                        <a:t>Изготовление, поставка и монтаж детского комплекса (горка) – 167 010,00 руб.;</a:t>
                      </a:r>
                      <a:endParaRPr lang="ru-RU" sz="14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091366"/>
                  </a:ext>
                </a:extLst>
              </a:tr>
              <a:tr h="417127"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/>
                        <a:t>Световые консоли для художественного оформления городского поселения (световые консоли - 50 шт.) </a:t>
                      </a:r>
                    </a:p>
                    <a:p>
                      <a:pPr algn="ctr"/>
                      <a:r>
                        <a:rPr lang="ru-RU" sz="1400" smtClean="0"/>
                        <a:t> 593 400 ,00 руб.</a:t>
                      </a:r>
                      <a:endParaRPr lang="ru-RU" sz="14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89743"/>
                  </a:ext>
                </a:extLst>
              </a:tr>
              <a:tr h="423390"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/>
                        <a:t>Световые консоли для художественного оформления городского поселения (световые консоли - 3 шт., гирлянда - 23 шт.) </a:t>
                      </a:r>
                    </a:p>
                    <a:p>
                      <a:pPr algn="ctr"/>
                      <a:r>
                        <a:rPr lang="ru-RU" sz="1400" smtClean="0"/>
                        <a:t> 599 150,00 руб.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476552"/>
                  </a:ext>
                </a:extLst>
              </a:tr>
              <a:tr h="728208"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/>
                        <a:t>Разработка дизайн-проекта и локального сметного расчета (далее - Проект) для выполнения работ на объекте «Благоустройство общественного пространства в п. Солзан в районе часовни» - 150 000,00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174822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331" y="1565753"/>
            <a:ext cx="4208745" cy="4208745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4091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reenshot_20250405_1251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7453" y="4212916"/>
            <a:ext cx="4110295" cy="233941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839" y="1332179"/>
            <a:ext cx="4055722" cy="2425481"/>
          </a:xfrm>
          <a:prstGeom prst="rect">
            <a:avLst/>
          </a:prstGeom>
          <a:ln>
            <a:noFill/>
          </a:ln>
          <a:effectLst>
            <a:glow rad="139700">
              <a:srgbClr val="FE321C">
                <a:alpha val="40000"/>
              </a:srgbClr>
            </a:glow>
            <a:softEdge rad="112500"/>
          </a:effectLst>
        </p:spPr>
      </p:pic>
      <p:pic>
        <p:nvPicPr>
          <p:cNvPr id="5123" name="Рисунок 21" descr="C:\Users\ogh\Desktop\Рабочий стол старый\фото 2018,2019,2020г, 2022г, 2023 г\приобретение консолей и гирлянды\Screenshot_20250405_1250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7340" y="4263514"/>
            <a:ext cx="4544946" cy="228882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81" y="1372869"/>
            <a:ext cx="4226212" cy="238479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164921" y="379909"/>
            <a:ext cx="10434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территории Байкальского городского поселения</a:t>
            </a:r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>
            <a:off x="1014609" y="804958"/>
            <a:ext cx="10258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Комплексное благоустройство, содержание и художественное оформление территории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004700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0;p27"/>
          <p:cNvSpPr txBox="1">
            <a:spLocks noGrp="1"/>
          </p:cNvSpPr>
          <p:nvPr>
            <p:ph type="title"/>
          </p:nvPr>
        </p:nvSpPr>
        <p:spPr>
          <a:xfrm>
            <a:off x="494262" y="638827"/>
            <a:ext cx="11294174" cy="16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000"/>
            </a:pPr>
            <a:r>
              <a:rPr lang="ru-RU" sz="24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4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4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Благоустройство территории Байкальского </a:t>
            </a:r>
            <a:r>
              <a:rPr lang="ru-RU" sz="24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городского поселения</a:t>
            </a:r>
            <a:br>
              <a:rPr lang="ru-RU" sz="24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0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Комплексное благоустройство, содержание и художественное оформление </a:t>
            </a:r>
            <a:r>
              <a:rPr lang="ru-RU" sz="20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территории</a:t>
            </a:r>
            <a: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endParaRPr sz="2800" b="1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636" y="6142633"/>
            <a:ext cx="870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на комплексное благоустройство, содержание и художественное оформление БГП в 2024 году: 28 </a:t>
            </a:r>
            <a:r>
              <a:rPr lang="ru-RU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195 788,78 руб</a:t>
            </a:r>
            <a:r>
              <a:rPr lang="ru-RU" sz="1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604844"/>
              </p:ext>
            </p:extLst>
          </p:nvPr>
        </p:nvGraphicFramePr>
        <p:xfrm>
          <a:off x="339712" y="1200279"/>
          <a:ext cx="8708843" cy="494235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708843">
                  <a:extLst>
                    <a:ext uri="{9D8B030D-6E8A-4147-A177-3AD203B41FA5}">
                      <a16:colId xmlns:a16="http://schemas.microsoft.com/office/drawing/2014/main" val="275102883"/>
                    </a:ext>
                  </a:extLst>
                </a:gridCol>
              </a:tblGrid>
              <a:tr h="5642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/>
                        <a:t>Приобретение материалов для ремонта: стелы «Байкальск», стелы «Ракета», схемы «Байкальск», иных архитектурных сооружений на территории Байкальского городского поселения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/>
                        <a:t> 61 819,00 руб.</a:t>
                      </a:r>
                      <a:endParaRPr lang="ru-RU" sz="1400" b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504209"/>
                  </a:ext>
                </a:extLst>
              </a:tr>
              <a:tr h="583714">
                <a:tc>
                  <a:txBody>
                    <a:bodyPr/>
                    <a:lstStyle/>
                    <a:p>
                      <a:pPr algn="ctr"/>
                      <a:r>
                        <a:rPr lang="ru-RU" sz="1400" b="0" smtClean="0"/>
                        <a:t>Разработка проекта санитарно-защитной зоны, проекта благоустройства городского кладбища</a:t>
                      </a:r>
                    </a:p>
                    <a:p>
                      <a:pPr algn="ctr"/>
                      <a:r>
                        <a:rPr lang="ru-RU" sz="1400" b="0" smtClean="0"/>
                        <a:t> 234 500,00 руб.</a:t>
                      </a:r>
                      <a:endParaRPr lang="ru-RU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38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/>
                        <a:t>Приобретение плит бетонных тротуарных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/>
                        <a:t> 2 326 492,26 руб.</a:t>
                      </a:r>
                      <a:endParaRPr lang="ru-RU" sz="1400" b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831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/>
                        <a:t>Восстановление скамеек в местах отдыха и массового пребывания людей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/>
                        <a:t>288 000,00 руб.</a:t>
                      </a:r>
                      <a:endParaRPr lang="ru-RU" sz="1400" b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68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/>
                        <a:t>Выполнение работ по инициативному проекту "Парк воинской славы"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/>
                        <a:t>1 999 593,60 руб.</a:t>
                      </a:r>
                      <a:endParaRPr lang="ru-RU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93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/>
                        <a:t>Выполнение работ по инициативному проекту  «Благоустройство городского кладбища»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/>
                        <a:t> 1 997 187,00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039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Содержание светомузыкального фонтана, расположенного на Фестивальной площади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437 040,58 руб.</a:t>
                      </a:r>
                      <a:endParaRPr lang="ru-RU" sz="1400" b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34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материалов для ремонта элементов скейт-парка, расположенного на площади «Фестивальная» 82 760,5 руб.</a:t>
                      </a:r>
                      <a:endParaRPr lang="ru-RU" sz="1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727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 работ по инициативному проекту  "Ягодная ярмарочная площадь«</a:t>
                      </a:r>
                    </a:p>
                    <a:p>
                      <a:pPr algn="ctr"/>
                      <a:r>
                        <a:rPr lang="ru-RU" sz="1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1 400 000,00 руб.</a:t>
                      </a:r>
                      <a:endParaRPr lang="ru-RU" sz="1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432140"/>
                  </a:ext>
                </a:extLst>
              </a:tr>
            </a:tbl>
          </a:graphicData>
        </a:graphic>
      </p:graphicFrame>
      <p:pic>
        <p:nvPicPr>
          <p:cNvPr id="6148" name="Рисунок 12" descr="C:\Users\ogh\Desktop\Рабочий стол старый\фото 2018,2019,2020г, 2022г, 2023 г\инициативный проект 2024 год\парк\после благоустройства\IMG_20250222_1648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9388" y="3094251"/>
            <a:ext cx="2638425" cy="3514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11" descr="C:\Users\ogh\Desktop\Рабочий стол старый\фото 2018,2019,2020г, 2022г, 2023 г\инициативный проект 2024 год\парк\после благоустройства\IMG_20250222_1645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3631" y="907881"/>
            <a:ext cx="2348390" cy="2637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249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90;p27"/>
          <p:cNvSpPr txBox="1"/>
          <p:nvPr/>
        </p:nvSpPr>
        <p:spPr>
          <a:xfrm>
            <a:off x="494263" y="669230"/>
            <a:ext cx="11294174" cy="37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000"/>
            </a:pPr>
            <a:endParaRPr lang="ru-RU" sz="2400" b="1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SzPts val="4000"/>
            </a:pPr>
            <a:r>
              <a:rPr lang="ru-RU" sz="2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территории Байкальского городского поселения</a:t>
            </a: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Подпрограмма «Уличное освещение»</a:t>
            </a: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144649"/>
              </p:ext>
            </p:extLst>
          </p:nvPr>
        </p:nvGraphicFramePr>
        <p:xfrm>
          <a:off x="723843" y="1368276"/>
          <a:ext cx="10835014" cy="451048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890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4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3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kern="1200">
                          <a:effectLst/>
                        </a:rPr>
                        <a:t>Т</a:t>
                      </a:r>
                      <a:r>
                        <a:rPr lang="ru-RU" sz="1400" b="1" kern="1200" smtClean="0">
                          <a:effectLst/>
                        </a:rPr>
                        <a:t>ехническое </a:t>
                      </a:r>
                      <a:r>
                        <a:rPr lang="ru-RU" sz="1400" b="1" kern="1200">
                          <a:effectLst/>
                        </a:rPr>
                        <a:t>обслуживание и ремонт объектов уличного освещения </a:t>
                      </a:r>
                      <a:endParaRPr lang="ru-RU" sz="1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tc>
                  <a:txBody>
                    <a:bodyPr/>
                    <a:lstStyle/>
                    <a:p>
                      <a:r>
                        <a:rPr lang="ru-RU" sz="1200" b="1" kern="1200" smtClean="0">
                          <a:effectLst/>
                        </a:rPr>
                        <a:t>5 516 236,23 руб.</a:t>
                      </a:r>
                      <a:endParaRPr lang="ru-RU" sz="1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3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kern="1200">
                          <a:effectLst/>
                        </a:rPr>
                        <a:t>М</a:t>
                      </a:r>
                      <a:r>
                        <a:rPr lang="ru-RU" sz="1400" kern="1200" smtClean="0">
                          <a:effectLst/>
                        </a:rPr>
                        <a:t>онтаж </a:t>
                      </a:r>
                      <a:r>
                        <a:rPr lang="ru-RU" sz="1400" kern="1200">
                          <a:effectLst/>
                        </a:rPr>
                        <a:t>СИП</a:t>
                      </a:r>
                      <a:endParaRPr lang="ru-RU" sz="14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tc>
                  <a:txBody>
                    <a:bodyPr/>
                    <a:lstStyle/>
                    <a:p>
                      <a:r>
                        <a:rPr lang="ru-RU" sz="1200" kern="1200" smtClean="0">
                          <a:effectLst/>
                        </a:rPr>
                        <a:t>1870 мп.</a:t>
                      </a:r>
                      <a:endParaRPr lang="ru-RU" sz="12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362">
                <a:tc>
                  <a:txBody>
                    <a:bodyPr/>
                    <a:lstStyle/>
                    <a:p>
                      <a:r>
                        <a:rPr lang="ru-RU" sz="1400" kern="1200" smtClean="0">
                          <a:effectLst/>
                        </a:rPr>
                        <a:t>Установка </a:t>
                      </a:r>
                      <a:r>
                        <a:rPr lang="ru-RU" sz="1400" kern="1200">
                          <a:effectLst/>
                        </a:rPr>
                        <a:t>светильников светодиодных</a:t>
                      </a:r>
                      <a:endParaRPr lang="ru-RU" sz="14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tc>
                  <a:txBody>
                    <a:bodyPr/>
                    <a:lstStyle/>
                    <a:p>
                      <a:r>
                        <a:rPr lang="ru-RU" sz="1200" kern="1200" smtClean="0">
                          <a:effectLst/>
                        </a:rPr>
                        <a:t>169 шт.</a:t>
                      </a:r>
                      <a:endParaRPr lang="ru-RU" sz="12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362">
                <a:tc>
                  <a:txBody>
                    <a:bodyPr/>
                    <a:lstStyle/>
                    <a:p>
                      <a:r>
                        <a:rPr lang="ru-RU" sz="1400" kern="1200" smtClean="0">
                          <a:effectLst/>
                        </a:rPr>
                        <a:t>Прокладка кабеля ВВГ 3*1,5 </a:t>
                      </a:r>
                      <a:endParaRPr lang="ru-RU" sz="14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kern="1200" smtClean="0">
                          <a:effectLst/>
                        </a:rPr>
                        <a:t>591 м.</a:t>
                      </a:r>
                      <a:endParaRPr lang="ru-RU" sz="1200" b="0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362">
                <a:tc>
                  <a:txBody>
                    <a:bodyPr/>
                    <a:lstStyle/>
                    <a:p>
                      <a:r>
                        <a:rPr lang="ru-RU" sz="1400" smtClean="0"/>
                        <a:t>Осветительные зажимы 1,5/10</a:t>
                      </a:r>
                      <a:endParaRPr lang="ru-RU" sz="14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smtClean="0"/>
                        <a:t>312 шт.</a:t>
                      </a:r>
                      <a:endParaRPr lang="ru-RU" sz="12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362">
                <a:tc>
                  <a:txBody>
                    <a:bodyPr/>
                    <a:lstStyle/>
                    <a:p>
                      <a:r>
                        <a:rPr lang="ru-RU" sz="1400" kern="1200" smtClean="0">
                          <a:effectLst/>
                        </a:rPr>
                        <a:t>Фотореле</a:t>
                      </a:r>
                      <a:endParaRPr lang="ru-RU" sz="14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kern="1200" smtClean="0">
                          <a:effectLst/>
                        </a:rPr>
                        <a:t>3 шт.</a:t>
                      </a:r>
                      <a:endParaRPr lang="ru-RU" sz="12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362">
                <a:tc>
                  <a:txBody>
                    <a:bodyPr/>
                    <a:lstStyle/>
                    <a:p>
                      <a:r>
                        <a:rPr lang="ru-RU" sz="1400" smtClean="0"/>
                        <a:t>Автомат</a:t>
                      </a:r>
                      <a:r>
                        <a:rPr lang="ru-RU" sz="1400" baseline="0" smtClean="0"/>
                        <a:t> на 100 А</a:t>
                      </a:r>
                      <a:endParaRPr lang="ru-RU" sz="14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smtClean="0"/>
                        <a:t>26 шт.</a:t>
                      </a:r>
                      <a:endParaRPr lang="ru-RU" sz="12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extLst>
                  <a:ext uri="{0D108BD9-81ED-4DB2-BD59-A6C34878D82A}">
                    <a16:rowId xmlns:a16="http://schemas.microsoft.com/office/drawing/2014/main" val="909638602"/>
                  </a:ext>
                </a:extLst>
              </a:tr>
              <a:tr h="297362">
                <a:tc>
                  <a:txBody>
                    <a:bodyPr/>
                    <a:lstStyle/>
                    <a:p>
                      <a:r>
                        <a:rPr lang="ru-RU" sz="1400" smtClean="0"/>
                        <a:t>Опоры железобетонные</a:t>
                      </a:r>
                      <a:endParaRPr lang="ru-RU" sz="14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smtClean="0"/>
                        <a:t>7 шт.	</a:t>
                      </a:r>
                      <a:endParaRPr lang="ru-RU" sz="12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extLst>
                  <a:ext uri="{0D108BD9-81ED-4DB2-BD59-A6C34878D82A}">
                    <a16:rowId xmlns:a16="http://schemas.microsoft.com/office/drawing/2014/main" val="1593267228"/>
                  </a:ext>
                </a:extLst>
              </a:tr>
              <a:tr h="297362">
                <a:tc>
                  <a:txBody>
                    <a:bodyPr/>
                    <a:lstStyle/>
                    <a:p>
                      <a:r>
                        <a:rPr lang="ru-RU" sz="14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Лампа светодиодная 	</a:t>
                      </a:r>
                    </a:p>
                  </a:txBody>
                  <a:tcPr marL="91447" marR="91447" marT="45697" marB="45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15 шт.</a:t>
                      </a:r>
                      <a:endParaRPr lang="ru-RU" sz="12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extLst>
                  <a:ext uri="{0D108BD9-81ED-4DB2-BD59-A6C34878D82A}">
                    <a16:rowId xmlns:a16="http://schemas.microsoft.com/office/drawing/2014/main" val="2141353098"/>
                  </a:ext>
                </a:extLst>
              </a:tr>
              <a:tr h="2973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Световые опоры </a:t>
                      </a:r>
                      <a:endParaRPr lang="ru-RU" sz="14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 шт.</a:t>
                      </a:r>
                      <a:endParaRPr lang="ru-RU" sz="1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extLst>
                  <a:ext uri="{0D108BD9-81ED-4DB2-BD59-A6C34878D82A}">
                    <a16:rowId xmlns:a16="http://schemas.microsoft.com/office/drawing/2014/main" val="605395357"/>
                  </a:ext>
                </a:extLst>
              </a:tr>
              <a:tr h="297362">
                <a:tc>
                  <a:txBody>
                    <a:bodyPr/>
                    <a:lstStyle/>
                    <a:p>
                      <a:r>
                        <a:rPr lang="ru-RU" sz="1400" b="1" smtClean="0"/>
                        <a:t>Расходы на электроэнергию в 2024 г. на уличное освещение</a:t>
                      </a:r>
                      <a:endParaRPr lang="ru-RU" sz="1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smtClean="0"/>
                        <a:t>2 175 609,50 руб. </a:t>
                      </a:r>
                      <a:endParaRPr lang="ru-RU" sz="1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extLst>
                  <a:ext uri="{0D108BD9-81ED-4DB2-BD59-A6C34878D82A}">
                    <a16:rowId xmlns:a16="http://schemas.microsoft.com/office/drawing/2014/main" val="2815551852"/>
                  </a:ext>
                </a:extLst>
              </a:tr>
              <a:tr h="1109878">
                <a:tc gridSpan="2">
                  <a:txBody>
                    <a:bodyPr/>
                    <a:lstStyle/>
                    <a:p>
                      <a:pPr algn="just"/>
                      <a:r>
                        <a:rPr lang="ru-RU" sz="1400" smtClean="0"/>
                        <a:t>Проведены работы по осмотру линий наружного освещения в мкр. Гагарина, мкр. Строитель, мкр. Южный, мкр. Красный Ключ, п. Солзан. Обследование на работоспособность и аварийно-восстановительные работы линии в мкр. Гагарина, мкр Строитель, мкр. Южный. Выполнены работы по устройству освещения в мкр. Строитель, ул.6 Байкальская (бывшее СНТ Виктория), правке  железобетонных опор по городу в количестве 15 шт. Выполнены работы по подключению консолей в мкр. Гагарина - 33 шт.</a:t>
                      </a:r>
                      <a:endParaRPr lang="ru-RU" sz="14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697" marB="45697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399337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-119512" y="5878764"/>
            <a:ext cx="11697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smtClean="0">
                <a:latin typeface="+mn-lt"/>
                <a:cs typeface="Times New Roman" panose="02020603050405020304" pitchFamily="18" charset="0"/>
              </a:rPr>
              <a:t>Расходы на уличное освещение в 2024 году: </a:t>
            </a:r>
            <a:r>
              <a:rPr lang="ru-RU" altLang="ru-RU" sz="2000" b="1">
                <a:latin typeface="+mn-lt"/>
                <a:cs typeface="Times New Roman" panose="02020603050405020304" pitchFamily="18" charset="0"/>
              </a:rPr>
              <a:t>7 691 845,73 </a:t>
            </a:r>
            <a:r>
              <a:rPr lang="ru-RU" altLang="ru-RU" sz="2000" b="1" smtClean="0">
                <a:latin typeface="+mn-lt"/>
                <a:cs typeface="Times New Roman" panose="02020603050405020304" pitchFamily="18" charset="0"/>
              </a:rPr>
              <a:t>руб.</a:t>
            </a:r>
            <a:endParaRPr lang="ru-RU" altLang="ru-RU" sz="2000" b="1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338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90;p27"/>
          <p:cNvSpPr txBox="1"/>
          <p:nvPr/>
        </p:nvSpPr>
        <p:spPr>
          <a:xfrm>
            <a:off x="494262" y="667811"/>
            <a:ext cx="11294174" cy="37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000"/>
            </a:pPr>
            <a:endParaRPr lang="ru-RU" sz="2400" b="1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buSzPts val="4000"/>
            </a:pPr>
            <a:r>
              <a:rPr lang="ru-RU" sz="24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Благоустройство территории Байкальского городского поселения</a:t>
            </a: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0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Подпрограмма «Озеленение»</a:t>
            </a: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endParaRPr lang="ru-RU" sz="2800" b="1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1459" y="1391346"/>
            <a:ext cx="11300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Выполнены работы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санитарной обрезке, валке аварийных деревьев, формированию крон деревьев и кустарников,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выкосу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травы</a:t>
            </a:r>
            <a:endParaRPr lang="ru-RU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11"/>
          <p:cNvSpPr>
            <a:spLocks noChangeArrowheads="1"/>
          </p:cNvSpPr>
          <p:nvPr/>
        </p:nvSpPr>
        <p:spPr bwMode="auto">
          <a:xfrm>
            <a:off x="494262" y="5957911"/>
            <a:ext cx="8843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b="1" smtClean="0">
                <a:latin typeface="+mn-lt"/>
                <a:cs typeface="Times New Roman" panose="02020603050405020304" pitchFamily="18" charset="0"/>
              </a:rPr>
              <a:t>Расходы на озеленение в 2024 году: </a:t>
            </a:r>
            <a:r>
              <a:rPr lang="ru-RU" altLang="ru-RU" sz="2000" b="1">
                <a:latin typeface="+mn-lt"/>
                <a:cs typeface="Times New Roman" panose="02020603050405020304" pitchFamily="18" charset="0"/>
              </a:rPr>
              <a:t>1 659 385,41 </a:t>
            </a:r>
            <a:r>
              <a:rPr lang="ru-RU" altLang="ru-RU" sz="2000" b="1" smtClean="0">
                <a:latin typeface="+mn-lt"/>
                <a:cs typeface="Times New Roman" panose="02020603050405020304" pitchFamily="18" charset="0"/>
              </a:rPr>
              <a:t>руб</a:t>
            </a:r>
            <a:r>
              <a:rPr lang="ru-RU" altLang="ru-RU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Рисунок 3" descr="C:\Users\ogh\Desktop\Рабочий стол старый\фото 2018,2019,2020г, 2022г, 2023 г\выполнение работ по содержанию улиц 2024 год\PHOTO-2024-08-15-17-08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408" y="2590178"/>
            <a:ext cx="3870541" cy="2899712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623" y="2417800"/>
            <a:ext cx="3884223" cy="324446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111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>
            <a:spLocks noGrp="1"/>
          </p:cNvSpPr>
          <p:nvPr>
            <p:ph type="title" idx="4294967295"/>
          </p:nvPr>
        </p:nvSpPr>
        <p:spPr>
          <a:xfrm>
            <a:off x="419160" y="274996"/>
            <a:ext cx="11293475" cy="755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000"/>
            </a:pPr>
            <a:r>
              <a:rPr lang="ru-RU" sz="21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1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1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Развитие жилищно-коммунального хозяйства Байкальского городского поселения</a:t>
            </a:r>
            <a:r>
              <a:rPr lang="ru-RU" sz="20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0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0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Подпрограмма «</a:t>
            </a:r>
            <a:r>
              <a:rPr lang="ru-RU" sz="1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Энергосбережение и повышение энергетической эффективности»</a:t>
            </a:r>
            <a:r>
              <a:rPr lang="ru-RU" sz="1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1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endParaRPr sz="1800" b="1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74089"/>
              </p:ext>
            </p:extLst>
          </p:nvPr>
        </p:nvGraphicFramePr>
        <p:xfrm>
          <a:off x="663879" y="1030303"/>
          <a:ext cx="10747332" cy="552305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872378">
                  <a:extLst>
                    <a:ext uri="{9D8B030D-6E8A-4147-A177-3AD203B41FA5}">
                      <a16:colId xmlns:a16="http://schemas.microsoft.com/office/drawing/2014/main" val="720404868"/>
                    </a:ext>
                  </a:extLst>
                </a:gridCol>
                <a:gridCol w="5874954">
                  <a:extLst>
                    <a:ext uri="{9D8B030D-6E8A-4147-A177-3AD203B41FA5}">
                      <a16:colId xmlns:a16="http://schemas.microsoft.com/office/drawing/2014/main" val="767577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b="0" smtClean="0"/>
                        <a:t>Выполнение первоочередных мероприятий по подготовке к отопительному сезону ТЭЦ г. Байкальска» к отопительному сезону 2024-2025 гг. </a:t>
                      </a:r>
                      <a:endParaRPr lang="ru-RU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smtClean="0"/>
                        <a:t>Общая сумма – 101 902 231,48 руб. </a:t>
                      </a:r>
                    </a:p>
                    <a:p>
                      <a:r>
                        <a:rPr lang="ru-RU" b="0" smtClean="0"/>
                        <a:t>из которых бюджет Иркутской области 100883200,00 руб., бюджет БГП  1 019 031,48  руб.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52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mtClean="0"/>
                        <a:t>Приобретение блочно-модульной электрокотельной.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Сумма 204 000 018,52 руб., из которых бюджет Иркутской области составляет 201 960 000,00 руб., бюджет БГП – 2 040 018,52   руб.</a:t>
                      </a:r>
                    </a:p>
                    <a:p>
                      <a:r>
                        <a:rPr lang="ru-RU" smtClean="0"/>
                        <a:t> Освоение в рамках данного контракта составляет 102 000 009,26 руб.</a:t>
                      </a: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071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mtClean="0"/>
                        <a:t>"Электроснабжение садоводческих некоммерческих товариществ (СНТ "Бабха-1, СНТ "Бабха -2", СНТ "Солзан", СНТ "Южный", СНТ "Горный -Байкал", и СНТ "Строитель«)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mtClean="0"/>
                        <a:t>129 367 946,14 руб.</a:t>
                      </a:r>
                    </a:p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821019"/>
                  </a:ext>
                </a:extLst>
              </a:tr>
              <a:tr h="178618">
                <a:tc>
                  <a:txBody>
                    <a:bodyPr/>
                    <a:lstStyle/>
                    <a:p>
                      <a:r>
                        <a:rPr lang="ru-RU" smtClean="0"/>
                        <a:t>Устройство воздушной линии мкр. Строитель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mtClean="0"/>
                        <a:t>54 979,16 руб.</a:t>
                      </a: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371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mtClean="0"/>
                        <a:t>Ремонт системы теплоснабжения на территории БМО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mtClean="0"/>
                        <a:t>238 904,90 руб.</a:t>
                      </a: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855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mtClean="0"/>
                        <a:t>Актуализация схем теплоснабжения, водоснабжения и водоотведения Байкальского городского поселения  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mtClean="0"/>
                        <a:t>1 099 990,00 руб.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80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mtClean="0"/>
                        <a:t>Подготовка технического задания на разработку инвестиционных программ по водоснабжению и водоотведению  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mtClean="0"/>
                        <a:t>300 000,00 руб.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403445"/>
                  </a:ext>
                </a:extLst>
              </a:tr>
              <a:tr h="310976">
                <a:tc>
                  <a:txBody>
                    <a:bodyPr/>
                    <a:lstStyle/>
                    <a:p>
                      <a:r>
                        <a:rPr lang="ru-RU" sz="14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Устройство воздушных линий электропередачи 6 Кв 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5 818 967,06 руб.</a:t>
                      </a: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0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mtClean="0"/>
                        <a:t>Реализация инфраструктурных проектов, направленных на обеспечение жизнедеятельности, в том числе разработка проектной документации 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mtClean="0"/>
                        <a:t>5 200 000,00 руб.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61757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646205" y="6096344"/>
            <a:ext cx="5568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smtClean="0">
                <a:latin typeface="+mn-lt"/>
                <a:cs typeface="Times New Roman" panose="02020603050405020304" pitchFamily="18" charset="0"/>
              </a:rPr>
              <a:t>Всего освоено в 2024 году 345 </a:t>
            </a:r>
            <a:r>
              <a:rPr lang="ru-RU" sz="1800" b="1">
                <a:latin typeface="+mn-lt"/>
                <a:cs typeface="Times New Roman" panose="02020603050405020304" pitchFamily="18" charset="0"/>
              </a:rPr>
              <a:t>983 028,00 </a:t>
            </a:r>
            <a:r>
              <a:rPr lang="ru-RU" sz="1800" b="1" smtClean="0">
                <a:latin typeface="+mn-lt"/>
                <a:cs typeface="Times New Roman" panose="02020603050405020304" pitchFamily="18" charset="0"/>
              </a:rPr>
              <a:t>руб</a:t>
            </a:r>
            <a:r>
              <a:rPr lang="ru-RU" sz="1800" b="1" smtClean="0">
                <a:latin typeface="+mn-lt"/>
              </a:rPr>
              <a:t>.</a:t>
            </a:r>
            <a:endParaRPr lang="ru-RU" sz="18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2719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0;p27"/>
          <p:cNvSpPr txBox="1"/>
          <p:nvPr/>
        </p:nvSpPr>
        <p:spPr>
          <a:xfrm>
            <a:off x="432533" y="244040"/>
            <a:ext cx="11293475" cy="5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000"/>
            </a:pPr>
            <a: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Экология </a:t>
            </a:r>
            <a:r>
              <a:rPr lang="ru-RU" sz="2800" b="1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и окружающая среда </a:t>
            </a:r>
            <a:endParaRPr lang="ru-RU" sz="2800" b="1" smtClean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Google Shape;190;p27"/>
          <p:cNvSpPr txBox="1"/>
          <p:nvPr/>
        </p:nvSpPr>
        <p:spPr>
          <a:xfrm>
            <a:off x="432533" y="3433685"/>
            <a:ext cx="7240044" cy="5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000"/>
            </a:pPr>
            <a:r>
              <a:rPr lang="ru-RU" sz="16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Подпрограмма </a:t>
            </a:r>
            <a:r>
              <a:rPr lang="ru-RU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обращения с отходами, в том числе с ТКО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456540"/>
              </p:ext>
            </p:extLst>
          </p:nvPr>
        </p:nvGraphicFramePr>
        <p:xfrm>
          <a:off x="502872" y="1454599"/>
          <a:ext cx="5451176" cy="140212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451176">
                  <a:extLst>
                    <a:ext uri="{9D8B030D-6E8A-4147-A177-3AD203B41FA5}">
                      <a16:colId xmlns:a16="http://schemas.microsoft.com/office/drawing/2014/main" val="3147151017"/>
                    </a:ext>
                  </a:extLst>
                </a:gridCol>
              </a:tblGrid>
              <a:tr h="6225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kumimoji="0" lang="ru-RU" sz="1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cs typeface="Times New Roman" panose="02020603050405020304" pitchFamily="18" charset="0"/>
                          <a:sym typeface="Arial"/>
                        </a:rPr>
                        <a:t>Проведение экологических мероприятий (акций): «Сохраним Байкал вместе», «Экологический проект 360» 39 996,00 руб. (приобретение мешков и перчаток);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821350"/>
                  </a:ext>
                </a:extLst>
              </a:tr>
              <a:tr h="670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kumimoji="0" lang="ru-RU" sz="1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cs typeface="Times New Roman" panose="02020603050405020304" pitchFamily="18" charset="0"/>
                          <a:sym typeface="Arial"/>
                        </a:rPr>
                        <a:t>Расходы на очистку береговых зон 59 995,60 руб. (приобретение мешков и перчаток).</a:t>
                      </a:r>
                      <a:endParaRPr lang="ru-RU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35683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404426"/>
              </p:ext>
            </p:extLst>
          </p:nvPr>
        </p:nvGraphicFramePr>
        <p:xfrm>
          <a:off x="502872" y="4579945"/>
          <a:ext cx="5409413" cy="5181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409413">
                  <a:extLst>
                    <a:ext uri="{9D8B030D-6E8A-4147-A177-3AD203B41FA5}">
                      <a16:colId xmlns:a16="http://schemas.microsoft.com/office/drawing/2014/main" val="2663739426"/>
                    </a:ext>
                  </a:extLst>
                </a:gridCol>
              </a:tblGrid>
              <a:tr h="5018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kumimoji="0" lang="ru-RU" sz="1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Создание мест (площадок) накопления ТКО в кол-ве 49 шт.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kumimoji="0" lang="ru-RU" sz="1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24 006 696,78 руб.</a:t>
                      </a:r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736079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272" y="5664068"/>
            <a:ext cx="561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Расходы на реализацию программы «Экология и окружающая среда» в 2024 году составили</a:t>
            </a:r>
          </a:p>
          <a:p>
            <a:pPr algn="ctr"/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24 106 688,38 </a:t>
            </a:r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рублей.</a:t>
            </a:r>
            <a:endParaRPr lang="ru-RU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Рисунок 16" descr="C:\Users\ogh\Desktop\Рабочий стол старый\фото 2018,2019,2020г, 2022г, 2023 г\общегородской субботник\2024 год\PHOTO-2025-02-27-10-25-1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0267" y="1011585"/>
            <a:ext cx="1729645" cy="2308245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17" descr="C:\Users\ogh\Desktop\Рабочий стол старый\фото 2018,2019,2020г, 2022г, 2023 г\общегородской субботник\2024 год\PHOTO-2025-02-27-10-25-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6131" y="813342"/>
            <a:ext cx="2202163" cy="263133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2872" y="964693"/>
            <a:ext cx="4883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4000"/>
            </a:pPr>
            <a:r>
              <a:rPr lang="ru-RU" sz="16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Подпрограмма «Охрана </a:t>
            </a:r>
            <a:r>
              <a:rPr lang="ru-RU" sz="1600" b="1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окружающей среды» </a:t>
            </a:r>
          </a:p>
        </p:txBody>
      </p:sp>
      <p:pic>
        <p:nvPicPr>
          <p:cNvPr id="10244" name="Рисунок 14" descr="C:\Users\ogh\Desktop\Рабочий стол старый\фото 2018,2019,2020г, 2022г, 2023 г\фото контейнерных площадок все годы\контейнерные площадки 2024 год\красивые площадки\IMG-20250127-WA0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1256" y="4013982"/>
            <a:ext cx="2143023" cy="2662969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15" descr="C:\Users\ogh\Desktop\Рабочий стол старый\фото 2018,2019,2020г, 2022г, 2023 г\фото контейнерных площадок все годы\контейнерные площадки 2024 год\красивые площадки\IMG-20250127-WA0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8066" y="3849006"/>
            <a:ext cx="2185566" cy="2827945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698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6194" y="132843"/>
            <a:ext cx="11675072" cy="377111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Формирование современной городской среды</a:t>
            </a:r>
            <a:endParaRPr lang="ru-RU" sz="2800" b="1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001033" y="633289"/>
            <a:ext cx="8048342" cy="2360431"/>
          </a:xfrm>
        </p:spPr>
        <p:txBody>
          <a:bodyPr/>
          <a:lstStyle/>
          <a:p>
            <a:pPr marL="0" indent="0" algn="ctr">
              <a:spcBef>
                <a:spcPct val="0"/>
              </a:spcBef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ru-RU" sz="1800" b="1" smtClean="0">
                <a:latin typeface="Arial" panose="020B0604020202020204" pitchFamily="34" charset="0"/>
                <a:cs typeface="Arial" panose="020B0604020202020204" pitchFamily="34" charset="0"/>
              </a:rPr>
              <a:t>В рамках благоустройства </a:t>
            </a:r>
            <a:r>
              <a:rPr lang="ru-RU" sz="1800" b="1">
                <a:latin typeface="Arial" panose="020B0604020202020204" pitchFamily="34" charset="0"/>
                <a:cs typeface="Arial" panose="020B0604020202020204" pitchFamily="34" charset="0"/>
              </a:rPr>
              <a:t>общественной территории </a:t>
            </a:r>
            <a:r>
              <a:rPr lang="ru-RU" sz="1800" b="1" smtClean="0">
                <a:latin typeface="Arial" panose="020B0604020202020204" pitchFamily="34" charset="0"/>
                <a:cs typeface="Arial" panose="020B0604020202020204" pitchFamily="34" charset="0"/>
              </a:rPr>
              <a:t>ул</a:t>
            </a:r>
            <a:r>
              <a:rPr lang="ru-RU" sz="1800" b="1">
                <a:latin typeface="Arial" panose="020B0604020202020204" pitchFamily="34" charset="0"/>
                <a:cs typeface="Arial" panose="020B0604020202020204" pitchFamily="34" charset="0"/>
              </a:rPr>
              <a:t>. Речная от МКД по ул. Железнодорожная, №1 до ул</a:t>
            </a:r>
            <a:r>
              <a:rPr lang="ru-RU" sz="1800" b="1" smtClean="0">
                <a:latin typeface="Arial" panose="020B0604020202020204" pitchFamily="34" charset="0"/>
                <a:cs typeface="Arial" panose="020B0604020202020204" pitchFamily="34" charset="0"/>
              </a:rPr>
              <a:t>. Байкальская выполнены работы</a:t>
            </a:r>
            <a:r>
              <a:rPr 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smtClean="0">
                <a:latin typeface="Arial" panose="020B0604020202020204" pitchFamily="34" charset="0"/>
                <a:cs typeface="Arial" panose="020B0604020202020204" pitchFamily="34" charset="0"/>
              </a:rPr>
              <a:t>на сумму</a:t>
            </a:r>
          </a:p>
          <a:p>
            <a:pPr marL="0" indent="0" algn="ctr">
              <a:spcBef>
                <a:spcPct val="0"/>
              </a:spcBef>
            </a:pPr>
            <a:r>
              <a:rPr 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>
                <a:latin typeface="Arial" panose="020B0604020202020204" pitchFamily="34" charset="0"/>
                <a:cs typeface="Arial" panose="020B0604020202020204" pitchFamily="34" charset="0"/>
              </a:rPr>
              <a:t>16 314 573,60 руб</a:t>
            </a:r>
            <a:r>
              <a:rPr 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endParaRPr lang="ru-RU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800">
                <a:latin typeface="Arial" panose="020B0604020202020204" pitchFamily="34" charset="0"/>
                <a:cs typeface="Arial" panose="020B0604020202020204" pitchFamily="34" charset="0"/>
              </a:rPr>
              <a:t>Устройство площадки из брусчатки;</a:t>
            </a:r>
          </a:p>
          <a:p>
            <a:pPr marL="0" indent="0" algn="ctr">
              <a:spcBef>
                <a:spcPct val="0"/>
              </a:spcBef>
            </a:pPr>
            <a:r>
              <a:rPr lang="ru-RU" sz="1800">
                <a:latin typeface="Arial" panose="020B0604020202020204" pitchFamily="34" charset="0"/>
                <a:cs typeface="Arial" panose="020B0604020202020204" pitchFamily="34" charset="0"/>
              </a:rPr>
              <a:t>-  Установка МАФ;</a:t>
            </a:r>
          </a:p>
          <a:p>
            <a:pPr marL="0" indent="0" algn="ctr">
              <a:spcBef>
                <a:spcPct val="0"/>
              </a:spcBef>
            </a:pPr>
            <a:r>
              <a:rPr lang="ru-RU" sz="1800">
                <a:latin typeface="Arial" panose="020B0604020202020204" pitchFamily="34" charset="0"/>
                <a:cs typeface="Arial" panose="020B0604020202020204" pitchFamily="34" charset="0"/>
              </a:rPr>
              <a:t>- Монтаж рекламной конструкции;</a:t>
            </a:r>
          </a:p>
          <a:p>
            <a:pPr marL="0" indent="0" algn="ctr">
              <a:spcBef>
                <a:spcPct val="0"/>
              </a:spcBef>
            </a:pPr>
            <a:r>
              <a:rPr lang="ru-RU" sz="1800">
                <a:latin typeface="Arial" panose="020B0604020202020204" pitchFamily="34" charset="0"/>
                <a:cs typeface="Arial" panose="020B0604020202020204" pitchFamily="34" charset="0"/>
              </a:rPr>
              <a:t> - Установка топиарной фигуры;</a:t>
            </a:r>
          </a:p>
          <a:p>
            <a:pPr marL="0" indent="0" algn="ctr">
              <a:spcBef>
                <a:spcPct val="0"/>
              </a:spcBef>
            </a:pPr>
            <a:r>
              <a:rPr lang="ru-RU" sz="1800">
                <a:latin typeface="Arial" panose="020B0604020202020204" pitchFamily="34" charset="0"/>
                <a:cs typeface="Arial" panose="020B0604020202020204" pitchFamily="34" charset="0"/>
              </a:rPr>
              <a:t>- Инженерные коммуникации;</a:t>
            </a:r>
          </a:p>
          <a:p>
            <a:pPr marL="0" indent="0" algn="ctr">
              <a:spcBef>
                <a:spcPct val="0"/>
              </a:spcBef>
            </a:pPr>
            <a:r>
              <a:rPr lang="ru-RU" sz="1800">
                <a:latin typeface="Arial" panose="020B0604020202020204" pitchFamily="34" charset="0"/>
                <a:cs typeface="Arial" panose="020B0604020202020204" pitchFamily="34" charset="0"/>
              </a:rPr>
              <a:t> - Установка световых опор.</a:t>
            </a:r>
          </a:p>
        </p:txBody>
      </p:sp>
      <p:pic>
        <p:nvPicPr>
          <p:cNvPr id="8195" name="Рисунок 4" descr="C:\Users\ogh\Desktop\Рабочий стол старый\фото 2018,2019,2020г, 2022г, 2023 г\Городская среда\2024 год\ул.Речная\после выполнения работ\592ba40c-9f9d-4ce0-a009-9e8a361298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680" y="3983277"/>
            <a:ext cx="4442931" cy="2445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6" descr="C:\Users\ogh\Desktop\Рабочий стол старый\фото 2018,2019,2020г, 2022г, 2023 г\Городская среда\2024 год\ул.Речная\после выполнения работ\PHOTO-2024-10-29-13-55-0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559" y="3533368"/>
            <a:ext cx="2971800" cy="3238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5" descr="C:\Users\ogh\Desktop\Рабочий стол старый\фото 2018,2019,2020г, 2022г, 2023 г\Городская среда\2024 год\ул.Речная\после выполнения работ\d2ece914-7cd5-48bf-8962-ab90e60adb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687" y="3533368"/>
            <a:ext cx="2619375" cy="3238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169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6194" y="132843"/>
            <a:ext cx="11675072" cy="377111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Формирование современной городской среды</a:t>
            </a:r>
            <a:endParaRPr lang="ru-RU" sz="2800" b="1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863672" y="650664"/>
            <a:ext cx="8048342" cy="2360431"/>
          </a:xfrm>
        </p:spPr>
        <p:txBody>
          <a:bodyPr/>
          <a:lstStyle/>
          <a:p>
            <a:pPr marL="0" indent="0" algn="ctr">
              <a:spcBef>
                <a:spcPct val="0"/>
              </a:spcBef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ru-RU" sz="1800" b="1" smtClean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 </a:t>
            </a:r>
            <a:r>
              <a:rPr lang="ru-RU" sz="1800" b="1">
                <a:latin typeface="Arial" panose="020B0604020202020204" pitchFamily="34" charset="0"/>
                <a:cs typeface="Arial" panose="020B0604020202020204" pitchFamily="34" charset="0"/>
              </a:rPr>
              <a:t>общественной территории </a:t>
            </a:r>
            <a:r>
              <a:rPr lang="ru-RU" sz="1800" b="1" smtClean="0"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1800" b="1">
                <a:latin typeface="Arial" panose="020B0604020202020204" pitchFamily="34" charset="0"/>
                <a:cs typeface="Arial" panose="020B0604020202020204" pitchFamily="34" charset="0"/>
              </a:rPr>
              <a:t>от федеральной трассы до Татьяниного </a:t>
            </a:r>
            <a:r>
              <a:rPr lang="ru-RU" sz="1800" b="1" smtClean="0">
                <a:latin typeface="Arial" panose="020B0604020202020204" pitchFamily="34" charset="0"/>
                <a:cs typeface="Arial" panose="020B0604020202020204" pitchFamily="34" charset="0"/>
              </a:rPr>
              <a:t>сквера выполнены </a:t>
            </a:r>
            <a:r>
              <a:rPr lang="ru-RU" sz="1800" b="1">
                <a:latin typeface="Arial" panose="020B0604020202020204" pitchFamily="34" charset="0"/>
                <a:cs typeface="Arial" panose="020B0604020202020204" pitchFamily="34" charset="0"/>
              </a:rPr>
              <a:t>работы на </a:t>
            </a:r>
          </a:p>
          <a:p>
            <a:pPr marL="0" indent="0" algn="ctr">
              <a:spcBef>
                <a:spcPct val="0"/>
              </a:spcBef>
            </a:pPr>
            <a:r>
              <a:rPr lang="ru-RU" sz="18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>
                <a:latin typeface="Arial" panose="020B0604020202020204" pitchFamily="34" charset="0"/>
                <a:cs typeface="Arial" panose="020B0604020202020204" pitchFamily="34" charset="0"/>
              </a:rPr>
              <a:t>на сумму 3 529 826,40 руб</a:t>
            </a:r>
            <a:r>
              <a:rPr lang="ru-RU" sz="1800" b="1" smtClean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 marL="0" indent="0" algn="ctr">
              <a:spcBef>
                <a:spcPct val="0"/>
              </a:spcBef>
            </a:pPr>
            <a:endParaRPr lang="ru-RU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800">
                <a:latin typeface="Arial" panose="020B0604020202020204" pitchFamily="34" charset="0"/>
                <a:cs typeface="Arial" panose="020B0604020202020204" pitchFamily="34" charset="0"/>
              </a:rPr>
              <a:t>Текущий ремонт стелы "Ракета</a:t>
            </a:r>
            <a:r>
              <a:rPr 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ru-RU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endParaRPr lang="ru-RU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>
                <a:latin typeface="Arial" panose="020B0604020202020204" pitchFamily="34" charset="0"/>
                <a:cs typeface="Arial" panose="020B0604020202020204" pitchFamily="34" charset="0"/>
              </a:rPr>
              <a:t>- Монтаж рекламной </a:t>
            </a:r>
            <a:r>
              <a:rPr 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конструкции</a:t>
            </a:r>
            <a:endParaRPr 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Рисунок 7" descr="C:\Users\ogh\Desktop\Рабочий стол старый\фото 2018,2019,2020г, 2022г, 2023 г\Городская среда\2024 год\мкр.Южный\после выполнения работ\IMG_44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856" y="1830880"/>
            <a:ext cx="3101692" cy="4664846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8" descr="C:\Users\ogh\Desktop\Рабочий стол старый\фото 2018,2019,2020г, 2022г, 2023 г\Городская среда\2024 год\мкр.Южный\после выполнения работ\IMG_4167 —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7460" y="2318578"/>
            <a:ext cx="3812476" cy="417714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428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6194" y="339806"/>
            <a:ext cx="11675072" cy="377111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современной городской среды</a:t>
            </a:r>
            <a:endParaRPr lang="ru-RU" sz="28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833" y="860683"/>
            <a:ext cx="11370433" cy="2207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>
                <a:latin typeface="+mn-lt"/>
                <a:ea typeface="Calibri" panose="020F0502020204030204" pitchFamily="34" charset="0"/>
              </a:rPr>
              <a:t>«Байкальский Космос» Концепция благоустройства прогулочного бульвара в микрорайоне Гагарина в г. Байкальске </a:t>
            </a:r>
            <a:endParaRPr lang="ru-RU" sz="1800" smtClean="0">
              <a:latin typeface="+mn-lt"/>
              <a:ea typeface="Calibri" panose="020F0502020204030204" pitchFamily="34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1600" smtClean="0">
                <a:latin typeface="+mn-lt"/>
                <a:ea typeface="Calibri" panose="020F0502020204030204" pitchFamily="34" charset="0"/>
              </a:rPr>
              <a:t>Разработка </a:t>
            </a:r>
            <a:r>
              <a:rPr lang="ru-RU" sz="1600">
                <a:latin typeface="+mn-lt"/>
                <a:ea typeface="Calibri" panose="020F0502020204030204" pitchFamily="34" charset="0"/>
              </a:rPr>
              <a:t>проектно-сметной документации, авторский надзор на сумму 4 279 986,00 руб. (средства бюджета БГП) на выполнение работ по благоустройству общественной территории: «Байкальский космос". Концепция благоустройства прогулочного бульвара в микрорайоне Гагарина в г. Байкальске».  </a:t>
            </a:r>
            <a:endParaRPr lang="ru-RU" sz="1600" smtClean="0">
              <a:latin typeface="+mn-lt"/>
              <a:ea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1600" smtClean="0">
                <a:latin typeface="+mn-lt"/>
                <a:ea typeface="Calibri" panose="020F0502020204030204" pitchFamily="34" charset="0"/>
              </a:rPr>
              <a:t>2. </a:t>
            </a:r>
            <a:r>
              <a:rPr lang="ru-RU" sz="1600">
                <a:latin typeface="+mn-lt"/>
                <a:ea typeface="Calibri" panose="020F0502020204030204" pitchFamily="34" charset="0"/>
              </a:rPr>
              <a:t>Выполнены работы по устройству пешеходных дорожек, велосипедных дорожек, </a:t>
            </a:r>
            <a:r>
              <a:rPr lang="ru-RU" sz="1600" smtClean="0">
                <a:latin typeface="+mn-lt"/>
                <a:ea typeface="Calibri" panose="020F0502020204030204" pitchFamily="34" charset="0"/>
              </a:rPr>
              <a:t>освещение, установлены МАФы на </a:t>
            </a:r>
            <a:r>
              <a:rPr lang="ru-RU" sz="1600">
                <a:latin typeface="+mn-lt"/>
                <a:ea typeface="Calibri" panose="020F0502020204030204" pitchFamily="34" charset="0"/>
              </a:rPr>
              <a:t>сумму </a:t>
            </a:r>
            <a:r>
              <a:rPr lang="ru-RU" sz="1600" smtClean="0">
                <a:latin typeface="+mn-lt"/>
                <a:ea typeface="Calibri" panose="020F0502020204030204" pitchFamily="34" charset="0"/>
              </a:rPr>
              <a:t>107 000 000,00 </a:t>
            </a:r>
            <a:r>
              <a:rPr lang="ru-RU" sz="1600">
                <a:latin typeface="+mn-lt"/>
                <a:ea typeface="Calibri" panose="020F0502020204030204" pitchFamily="34" charset="0"/>
              </a:rPr>
              <a:t>руб</a:t>
            </a:r>
            <a:r>
              <a:rPr lang="ru-RU" sz="1600" smtClean="0">
                <a:latin typeface="+mn-lt"/>
                <a:ea typeface="Calibri" panose="020F0502020204030204" pitchFamily="34" charset="0"/>
              </a:rPr>
              <a:t>.</a:t>
            </a:r>
            <a:r>
              <a:rPr lang="ru-RU" smtClean="0">
                <a:latin typeface="+mn-lt"/>
                <a:ea typeface="Calibri" panose="020F0502020204030204" pitchFamily="34" charset="0"/>
              </a:rPr>
              <a:t> </a:t>
            </a:r>
            <a:endParaRPr lang="ru-RU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979" y="4078947"/>
            <a:ext cx="3665950" cy="274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31" y="4671282"/>
            <a:ext cx="4072525" cy="1877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82" y="2966375"/>
            <a:ext cx="4178474" cy="1476394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4" y="3583536"/>
            <a:ext cx="3785832" cy="252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048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body" idx="1"/>
          </p:nvPr>
        </p:nvSpPr>
        <p:spPr>
          <a:xfrm>
            <a:off x="4971462" y="74448"/>
            <a:ext cx="7087302" cy="328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ct val="0"/>
              </a:spcBef>
              <a:buSzPts val="1800"/>
            </a:pPr>
            <a:endParaRPr lang="ru-RU" sz="1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ct val="0"/>
              </a:spcBef>
              <a:buSzPts val="1800"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ct val="0"/>
              </a:spcBef>
              <a:buSzPts val="1800"/>
            </a:pPr>
            <a:r>
              <a:rPr 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В целях реализации стратегического Мастер-плана комплексного развития Байкальского муниципального образования, распоряжением Правительства РФ  №4344-р от 29.12.2022 г. утверждена Программа социально-экономического развития Байкальского муниципального образования до 2040 года. </a:t>
            </a:r>
          </a:p>
          <a:p>
            <a:pPr marL="0" lvl="0" indent="0" algn="just">
              <a:spcBef>
                <a:spcPct val="0"/>
              </a:spcBef>
              <a:buSzPts val="1800"/>
            </a:pPr>
            <a:endParaRPr lang="ru-RU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spcBef>
                <a:spcPct val="0"/>
              </a:spcBef>
              <a:buSzPts val="1800"/>
            </a:pPr>
            <a:r>
              <a:rPr 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Указом Губернатора Иркутской области от 10.01.2022г. № 2-уг образован Управляющий совет по комплексному развитию Байкальского муниципального образования. </a:t>
            </a:r>
          </a:p>
          <a:p>
            <a:pPr marL="0" lvl="0" indent="0" algn="just">
              <a:spcBef>
                <a:spcPct val="0"/>
              </a:spcBef>
              <a:buSzPts val="1800"/>
            </a:pPr>
            <a:endParaRPr lang="ru-RU" sz="1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ct val="0"/>
              </a:spcBef>
              <a:buSzPts val="1800"/>
            </a:pPr>
            <a:endParaRPr lang="ru-RU" sz="1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ru-RU" sz="1800" smtClean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/>
          </a:p>
        </p:txBody>
      </p:sp>
      <p:sp>
        <p:nvSpPr>
          <p:cNvPr id="158" name="Google Shape;158;p25"/>
          <p:cNvSpPr/>
          <p:nvPr/>
        </p:nvSpPr>
        <p:spPr>
          <a:xfrm>
            <a:off x="313152" y="4015892"/>
            <a:ext cx="12003879" cy="49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120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Ликвидация </a:t>
            </a:r>
            <a:r>
              <a:rPr lang="ru-RU" sz="12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отходов и санация площадки открытого акционерного общества "Байкальский целлюлозно-бумажный комбинат</a:t>
            </a:r>
            <a:r>
              <a:rPr lang="ru-RU" sz="120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";</a:t>
            </a:r>
          </a:p>
          <a:p>
            <a:pPr lvl="0"/>
            <a:r>
              <a:rPr lang="ru-RU" sz="120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Электроснабжение садоводческих некоммерческих товариществ;</a:t>
            </a:r>
            <a:endParaRPr lang="ru-RU" sz="12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0" name="Google Shape;160;p25"/>
          <p:cNvSpPr/>
          <p:nvPr/>
        </p:nvSpPr>
        <p:spPr>
          <a:xfrm>
            <a:off x="313152" y="4374312"/>
            <a:ext cx="11769417" cy="406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120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Проведение </a:t>
            </a:r>
            <a:r>
              <a:rPr lang="ru-RU" sz="12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селезащитных мероприятий</a:t>
            </a:r>
            <a:r>
              <a:rPr lang="ru-RU" sz="120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;</a:t>
            </a:r>
          </a:p>
          <a:p>
            <a:pPr lvl="0"/>
            <a:r>
              <a:rPr lang="ru-RU" sz="120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Строительство ливневой канализации;</a:t>
            </a:r>
            <a:endParaRPr lang="ru-RU" sz="12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2" name="Google Shape;162;p25"/>
          <p:cNvSpPr/>
          <p:nvPr/>
        </p:nvSpPr>
        <p:spPr>
          <a:xfrm>
            <a:off x="313152" y="4719890"/>
            <a:ext cx="5401346" cy="23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800"/>
            </a:pPr>
            <a:r>
              <a:rPr lang="ru-RU" sz="120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Берегоукрепление</a:t>
            </a:r>
            <a:r>
              <a:rPr lang="ru-RU" sz="1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озера Байкал</a:t>
            </a:r>
            <a:r>
              <a:rPr lang="ru-RU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63" name="Google Shape;163;p25"/>
          <p:cNvSpPr txBox="1"/>
          <p:nvPr/>
        </p:nvSpPr>
        <p:spPr>
          <a:xfrm>
            <a:off x="313152" y="4908451"/>
            <a:ext cx="10323820" cy="36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систем тепло- </a:t>
            </a:r>
            <a:r>
              <a:rPr lang="ru-RU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водоснабжения;</a:t>
            </a:r>
          </a:p>
          <a:p>
            <a:pPr lvl="0"/>
            <a:r>
              <a:rPr lang="ru-RU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текущей инфраструктуры системы сбора ТКО;</a:t>
            </a:r>
            <a:endParaRPr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Google Shape;164;p25"/>
          <p:cNvSpPr/>
          <p:nvPr/>
        </p:nvSpPr>
        <p:spPr>
          <a:xfrm>
            <a:off x="313152" y="5272931"/>
            <a:ext cx="7983540" cy="500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Развитие инженерной инфраструктуры;</a:t>
            </a:r>
          </a:p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smtClean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Благоустройство набережной в г.Байкальске;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64;p25"/>
          <p:cNvSpPr/>
          <p:nvPr/>
        </p:nvSpPr>
        <p:spPr>
          <a:xfrm>
            <a:off x="313152" y="5623256"/>
            <a:ext cx="7983540" cy="500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Развитие городской среды;</a:t>
            </a:r>
            <a:endParaRPr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164;p25"/>
          <p:cNvSpPr/>
          <p:nvPr/>
        </p:nvSpPr>
        <p:spPr>
          <a:xfrm>
            <a:off x="300919" y="5790442"/>
            <a:ext cx="7971307" cy="500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smtClean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Модернизация улично-дорожной сети;</a:t>
            </a:r>
          </a:p>
          <a:p>
            <a:pPr marL="0" marR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smtClean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Создание портовой инфраструктуры;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Google Shape;162;p25"/>
          <p:cNvSpPr/>
          <p:nvPr/>
        </p:nvSpPr>
        <p:spPr>
          <a:xfrm>
            <a:off x="300919" y="6164350"/>
            <a:ext cx="7005282" cy="321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800"/>
            </a:pPr>
            <a:r>
              <a:rPr lang="ru-RU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многоквартирных домов и переселение граждан из ветхого аварийного жилья.</a:t>
            </a:r>
            <a:endParaRPr lang="ru-RU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Google Shape;158;p25"/>
          <p:cNvSpPr/>
          <p:nvPr/>
        </p:nvSpPr>
        <p:spPr>
          <a:xfrm>
            <a:off x="313152" y="3382057"/>
            <a:ext cx="11398684" cy="49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Согласно Программы, приоритетами социально-экономического развития Байкальского муниципального   образования, обеспечивающими достижение целевых показателей, являются</a:t>
            </a:r>
            <a:r>
              <a:rPr lang="ru-RU" i="1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68" y="713983"/>
            <a:ext cx="4218427" cy="237765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24" y="4491016"/>
            <a:ext cx="4014285" cy="1988985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496311" y="691636"/>
            <a:ext cx="11461227" cy="345857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Муниципальная программа «Обеспечение жильем молодых семей Байкальского городского поселения»</a:t>
            </a:r>
            <a:b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endParaRPr lang="ru-RU" sz="2800" b="1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" y="1336431"/>
            <a:ext cx="10584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2024 году выдано 10 Свидетельств о праве на получение социальной выплаты на приобретение жилого помещения или создание объекта ИЖС. По данным на 01.01.2025 в очереди – 32 молодых семей.</a:t>
            </a:r>
          </a:p>
          <a:p>
            <a:pPr algn="just"/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В 2024 году в Байкальском городском поселении на реализацию муниципальной программы «Обеспечение доступным жильём молодых семей Байкальского городского поселения на 2013-2026гг» было направлено 19 971 591,12руб. </a:t>
            </a:r>
            <a:endParaRPr lang="ru-RU" sz="16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6 850 255,75 руб. – средства местного бюджета, 10 535 465,39 руб. – средства регионального бюджета, 2 585 869,97руб. – средства федерального бюджета). </a:t>
            </a:r>
          </a:p>
          <a:p>
            <a:pPr algn="just"/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10 семей, 4 из которых многодетные, получили и реализовали свидетельства о праве на получение социальной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выплаты.</a:t>
            </a: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С 2013 года жилищные условия улучшили 114 молодых семей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7" y="3977288"/>
            <a:ext cx="3413795" cy="2560346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25" y="3984314"/>
            <a:ext cx="3831476" cy="255332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2822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3741" y="401007"/>
            <a:ext cx="11649808" cy="170011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Переселение граждан из аварийного жилищного фонда</a:t>
            </a:r>
            <a:endParaRPr lang="ru-RU" sz="2800" b="1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 txBox="1"/>
          <p:nvPr/>
        </p:nvSpPr>
        <p:spPr>
          <a:xfrm>
            <a:off x="801667" y="977030"/>
            <a:ext cx="10860066" cy="51101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450000" algn="just"/>
            <a:r>
              <a:rPr lang="ru-RU" sz="1300" smtClean="0"/>
              <a:t>В муниципальную </a:t>
            </a:r>
            <a:r>
              <a:rPr lang="ru-RU" sz="1300"/>
              <a:t>адресную </a:t>
            </a:r>
            <a:r>
              <a:rPr lang="ru-RU" sz="1300" smtClean="0"/>
              <a:t>вошло </a:t>
            </a:r>
            <a:r>
              <a:rPr lang="ru-RU" sz="1300"/>
              <a:t>24 МКД общей площадью 13 291,4 кв. м., количество переселяемых граждан составляет 802 человека</a:t>
            </a:r>
            <a:r>
              <a:rPr lang="ru-RU" sz="1300" smtClean="0"/>
              <a:t>.</a:t>
            </a:r>
            <a:endParaRPr lang="ru-RU" sz="1300"/>
          </a:p>
          <a:p>
            <a:pPr indent="450000" algn="just"/>
            <a:r>
              <a:rPr lang="ru-RU" sz="1300"/>
              <a:t>Переселение запланировано тремя способами: предоставление возмещения, строительство МКД и приобретение жилых помещений на вторичном рынке.</a:t>
            </a:r>
          </a:p>
          <a:p>
            <a:pPr indent="450000" algn="just"/>
            <a:r>
              <a:rPr lang="ru-RU" sz="1300"/>
              <a:t>Путем предоставления возмещения за жилые помещения в 2024 году переселено 110 человек из 56 жилых помещений </a:t>
            </a:r>
            <a:r>
              <a:rPr lang="ru-RU" sz="1300" smtClean="0"/>
              <a:t>сумма </a:t>
            </a:r>
            <a:r>
              <a:rPr lang="ru-RU" sz="1300"/>
              <a:t>возмещений </a:t>
            </a:r>
            <a:r>
              <a:rPr lang="ru-RU" sz="1300" smtClean="0"/>
              <a:t>составила 185 386 652,89 руб.</a:t>
            </a:r>
            <a:endParaRPr lang="ru-RU" sz="1300"/>
          </a:p>
          <a:p>
            <a:pPr indent="450000" algn="just"/>
            <a:r>
              <a:rPr lang="ru-RU" sz="1300" smtClean="0"/>
              <a:t>Приобретено </a:t>
            </a:r>
            <a:r>
              <a:rPr lang="ru-RU" sz="1300"/>
              <a:t>5 </a:t>
            </a:r>
            <a:r>
              <a:rPr lang="ru-RU" sz="1300" smtClean="0"/>
              <a:t>жилых помещений, в </a:t>
            </a:r>
            <a:r>
              <a:rPr lang="ru-RU" sz="1300"/>
              <a:t>которые были переселены 22 человека </a:t>
            </a:r>
            <a:r>
              <a:rPr lang="ru-RU" sz="1300" smtClean="0"/>
              <a:t>и </a:t>
            </a:r>
            <a:r>
              <a:rPr lang="ru-RU" sz="1300"/>
              <a:t>оформлено 5 договоров социального найма.</a:t>
            </a:r>
          </a:p>
          <a:p>
            <a:pPr indent="450000" algn="just"/>
            <a:r>
              <a:rPr lang="ru-RU" sz="1300" smtClean="0"/>
              <a:t>В </a:t>
            </a:r>
            <a:r>
              <a:rPr lang="ru-RU" sz="1300"/>
              <a:t>2023 </a:t>
            </a:r>
            <a:r>
              <a:rPr lang="ru-RU" sz="1300" smtClean="0"/>
              <a:t>году на основании электронного аукциона были проведены </a:t>
            </a:r>
            <a:r>
              <a:rPr lang="ru-RU" sz="1300"/>
              <a:t>двух централизованных </a:t>
            </a:r>
            <a:r>
              <a:rPr lang="ru-RU" sz="1300" smtClean="0"/>
              <a:t>закупки: </a:t>
            </a:r>
            <a:endParaRPr lang="ru-RU" sz="1300"/>
          </a:p>
          <a:p>
            <a:pPr indent="450000" algn="just"/>
            <a:r>
              <a:rPr lang="ru-RU" sz="1300" smtClean="0"/>
              <a:t>на </a:t>
            </a:r>
            <a:r>
              <a:rPr lang="ru-RU" sz="1300"/>
              <a:t>строительство МКД на площадь 4486,2 кв. м. на переселение 304 человек из 132 </a:t>
            </a:r>
            <a:r>
              <a:rPr lang="ru-RU" sz="1300" smtClean="0"/>
              <a:t>квартир, заключен </a:t>
            </a:r>
            <a:r>
              <a:rPr lang="ru-RU" sz="1300"/>
              <a:t>муниципальный контракт </a:t>
            </a:r>
            <a:r>
              <a:rPr lang="ru-RU" sz="1300" smtClean="0"/>
              <a:t>№008 с </a:t>
            </a:r>
            <a:r>
              <a:rPr lang="ru-RU" sz="1300"/>
              <a:t>ООО «С-ГРУПП» на выполнение работ по проектированию, строительству и вводу в эксплуатацию объекта капитального строительства «Жилые многоквартирные дома</a:t>
            </a:r>
            <a:r>
              <a:rPr lang="ru-RU" sz="1300" smtClean="0"/>
              <a:t>»;</a:t>
            </a:r>
          </a:p>
          <a:p>
            <a:pPr indent="450000" algn="just"/>
            <a:r>
              <a:rPr lang="ru-RU" sz="1300" smtClean="0"/>
              <a:t>на </a:t>
            </a:r>
            <a:r>
              <a:rPr lang="ru-RU" sz="1300"/>
              <a:t>строительство МКД площадью 3628,5 кв. м. </a:t>
            </a:r>
            <a:r>
              <a:rPr lang="ru-RU" sz="1300" smtClean="0"/>
              <a:t>на переселение 124 </a:t>
            </a:r>
            <a:r>
              <a:rPr lang="ru-RU" sz="1300"/>
              <a:t>человека из </a:t>
            </a:r>
            <a:r>
              <a:rPr lang="ru-RU" sz="1300" smtClean="0"/>
              <a:t>61 квартиры этапа </a:t>
            </a:r>
            <a:r>
              <a:rPr lang="ru-RU" sz="1300"/>
              <a:t>2023-2024 г. и 83 человека из 39 </a:t>
            </a:r>
            <a:r>
              <a:rPr lang="ru-RU" sz="1300" smtClean="0"/>
              <a:t>квартир в рамках второго этапа 2023-2024 </a:t>
            </a:r>
            <a:r>
              <a:rPr lang="ru-RU" sz="1300"/>
              <a:t>г</a:t>
            </a:r>
            <a:r>
              <a:rPr lang="ru-RU" sz="1300" smtClean="0"/>
              <a:t>., заключен </a:t>
            </a:r>
            <a:r>
              <a:rPr lang="ru-RU" sz="1300"/>
              <a:t>муниципальный контракт </a:t>
            </a:r>
            <a:r>
              <a:rPr lang="ru-RU" sz="1300" smtClean="0"/>
              <a:t>№013 с </a:t>
            </a:r>
            <a:r>
              <a:rPr lang="ru-RU" sz="1300"/>
              <a:t>ООО «С-ГРУПП» на выполнение работ по проектированию, строительству и вводу в эксплуатацию объекта капитального строительства «Жилые многоквартирные </a:t>
            </a:r>
            <a:r>
              <a:rPr lang="ru-RU" sz="1300" smtClean="0"/>
              <a:t>дома».</a:t>
            </a:r>
          </a:p>
          <a:p>
            <a:pPr indent="450000" algn="just"/>
            <a:r>
              <a:rPr lang="ru-RU" sz="1300" smtClean="0"/>
              <a:t>В 2024 году муниципальный контракт № 013 с ООО «С-ГРУПП» на выполнение работ по проектированию, строительству и вводу в эксплуатацию объекта капитального строительства «Жилые многоквартирные дома» </a:t>
            </a:r>
            <a:r>
              <a:rPr lang="ru-RU" sz="1300" b="1" smtClean="0"/>
              <a:t>расторгли 05 июля 2024</a:t>
            </a:r>
            <a:r>
              <a:rPr lang="ru-RU" sz="1300" smtClean="0"/>
              <a:t> </a:t>
            </a:r>
            <a:r>
              <a:rPr lang="ru-RU" sz="1300" b="1" smtClean="0"/>
              <a:t>года</a:t>
            </a:r>
            <a:r>
              <a:rPr lang="ru-RU" smtClean="0"/>
              <a:t>. </a:t>
            </a:r>
          </a:p>
          <a:p>
            <a:pPr indent="450000" algn="just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04" y="4476528"/>
            <a:ext cx="2947792" cy="221084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78" y="4424858"/>
            <a:ext cx="4083485" cy="229696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468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42888"/>
            <a:ext cx="11992708" cy="636343"/>
          </a:xfrm>
        </p:spPr>
        <p:txBody>
          <a:bodyPr/>
          <a:lstStyle/>
          <a:p>
            <a:pPr algn="ctr"/>
            <a: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 управления муниципальным имуществом Байкальского муниципального </a:t>
            </a: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sz="28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933329"/>
              </p:ext>
            </p:extLst>
          </p:nvPr>
        </p:nvGraphicFramePr>
        <p:xfrm>
          <a:off x="946855" y="1853008"/>
          <a:ext cx="10371551" cy="213990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485034">
                  <a:extLst>
                    <a:ext uri="{9D8B030D-6E8A-4147-A177-3AD203B41FA5}">
                      <a16:colId xmlns:a16="http://schemas.microsoft.com/office/drawing/2014/main" val="2773580707"/>
                    </a:ext>
                  </a:extLst>
                </a:gridCol>
                <a:gridCol w="1886517">
                  <a:extLst>
                    <a:ext uri="{9D8B030D-6E8A-4147-A177-3AD203B41FA5}">
                      <a16:colId xmlns:a16="http://schemas.microsoft.com/office/drawing/2014/main" val="220905244"/>
                    </a:ext>
                  </a:extLst>
                </a:gridCol>
              </a:tblGrid>
              <a:tr h="965348">
                <a:tc>
                  <a:txBody>
                    <a:bodyPr/>
                    <a:lstStyle/>
                    <a:p>
                      <a:pPr algn="just"/>
                      <a:r>
                        <a:rPr lang="ru-RU" sz="1200" b="0" smtClean="0"/>
                        <a:t>Техническая инвентаризация, государственная регистрация права муниципальной собственности на объекты муниципального нежилого фонда и паспортизация объектов недвижимого имущества, проведение кадастровых работ по изготовлению технической документации объектов признаваемыми бесхозяйным имуществом – ТП, ЛЭП по Гагарина д. 37-40, сети гор., хол. водоснабжения, водоотведения Красный Ключ 92, гараж кооператив «Березка2», техническое обследование 2-х объектов Промплощадка;</a:t>
                      </a:r>
                    </a:p>
                    <a:p>
                      <a:pPr algn="just"/>
                      <a:endParaRPr lang="ru-RU" sz="1200" b="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smtClean="0"/>
                        <a:t>3 500,00 руб. </a:t>
                      </a:r>
                      <a:endParaRPr lang="ru-RU" sz="1200" b="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736622"/>
                  </a:ext>
                </a:extLst>
              </a:tr>
              <a:tr h="448904">
                <a:tc>
                  <a:txBody>
                    <a:bodyPr/>
                    <a:lstStyle/>
                    <a:p>
                      <a:pPr algn="just"/>
                      <a:r>
                        <a:rPr lang="ru-RU" sz="1200" smtClean="0"/>
                        <a:t>Оценка недвижимого имущества </a:t>
                      </a:r>
                      <a:endParaRPr lang="ru-RU" sz="1200" b="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smtClean="0"/>
                        <a:t>191 000,00 руб.</a:t>
                      </a:r>
                    </a:p>
                    <a:p>
                      <a:endParaRPr lang="ru-RU" sz="1200" b="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755977"/>
                  </a:ext>
                </a:extLst>
              </a:tr>
              <a:tr h="493985">
                <a:tc>
                  <a:txBody>
                    <a:bodyPr/>
                    <a:lstStyle/>
                    <a:p>
                      <a:pPr algn="just"/>
                      <a:r>
                        <a:rPr lang="ru-RU" sz="1200" smtClean="0"/>
                        <a:t>Улучшение качества объектов муниципальной собственности, ремонт и содержание муниципальных нежилых помещений израсходовано</a:t>
                      </a:r>
                      <a:endParaRPr lang="ru-RU" sz="1200" b="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smtClean="0"/>
                        <a:t>26 695 988,13 руб.</a:t>
                      </a:r>
                    </a:p>
                    <a:p>
                      <a:endParaRPr lang="ru-RU" sz="1200" b="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77926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35464" y="4458858"/>
            <a:ext cx="73943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финансирования указанной программы </a:t>
            </a:r>
            <a:r>
              <a:rPr lang="ru-RU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составляет:</a:t>
            </a:r>
          </a:p>
          <a:p>
            <a:pPr algn="ctr"/>
            <a:r>
              <a:rPr lang="ru-RU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26 890 488,13 руб</a:t>
            </a:r>
            <a:r>
              <a:rPr lang="ru-RU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0321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374650"/>
            <a:ext cx="11843238" cy="865065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</a:t>
            </a:r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малого и среднего предпринимательства</a:t>
            </a:r>
            <a:r>
              <a:rPr lang="ru-RU" sz="40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1164921" y="918062"/>
            <a:ext cx="9582412" cy="5553076"/>
          </a:xfrm>
        </p:spPr>
        <p:txBody>
          <a:bodyPr/>
          <a:lstStyle/>
          <a:p>
            <a:pPr marL="50800" indent="0" algn="just">
              <a:lnSpc>
                <a:spcPct val="100000"/>
              </a:lnSpc>
              <a:buNone/>
            </a:pP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В 2024 году выделение денежных средств на субсидирование понесенных затрат не предусмотрено,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средства предназначенные для оказания поддержки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аккумулированы в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Фонд Микрокредитования Иркутской области.                                                               Фонд выдаёт микрозаймы для предпринимателей и предприятий города Байкальска по ставке 2,5-10% годовых сроком до 36 месяцев, максимальная сумма займа – 5 000 000 рублей.</a:t>
            </a:r>
          </a:p>
          <a:p>
            <a:pPr marL="50800" indent="0" algn="just">
              <a:lnSpc>
                <a:spcPct val="100000"/>
              </a:lnSpc>
              <a:buNone/>
            </a:pP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2024 году фондом выданы займы СМСП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зарегистрированным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на территории Байкальского городского поселения: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1.ООО «Байкальский Тироль» -5 000 000,00 рублей под 4%;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2. ООО «ЦОТ»- 7 300 000,00 рублей под 3%;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3.ООО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«ЦОТ»- 4 000 000,00 рублей под 5,5%;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. ИП Бабученко Елена Александровна – 3 000 000,00 рублей под 13,5%.</a:t>
            </a:r>
          </a:p>
          <a:p>
            <a:pPr marL="50800" indent="0" algn="just">
              <a:lnSpc>
                <a:spcPct val="100000"/>
              </a:lnSpc>
              <a:buNone/>
            </a:pP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В целях стимулирования развития предпринимательства в Байкальском городском поселении и популяризации опыта работы лучших предприятий и организаций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города в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2024 году проведено 10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конкурсов. 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 algn="just">
              <a:lnSpc>
                <a:spcPct val="100000"/>
              </a:lnSpc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362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>
            <a:spLocks noGrp="1"/>
          </p:cNvSpPr>
          <p:nvPr>
            <p:ph type="title" idx="4294967295"/>
          </p:nvPr>
        </p:nvSpPr>
        <p:spPr>
          <a:xfrm>
            <a:off x="2971800" y="305287"/>
            <a:ext cx="5624513" cy="668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Жилищные вопросы</a:t>
            </a:r>
            <a:endParaRPr sz="28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6197" y="1279198"/>
            <a:ext cx="109978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1600"/>
              <a:t>На конец декабря 2024 года на учете граждан в качестве нуждающихся в жилых помещениях по Байкальскому муниципальному образованию в общей очереди состоит 852 </a:t>
            </a:r>
            <a:r>
              <a:rPr lang="ru-RU" sz="1600" smtClean="0"/>
              <a:t>гражданина:</a:t>
            </a:r>
          </a:p>
          <a:p>
            <a:pPr indent="450000" algn="just"/>
            <a:r>
              <a:rPr lang="ru-RU" sz="1600" smtClean="0"/>
              <a:t>в </a:t>
            </a:r>
            <a:r>
              <a:rPr lang="ru-RU" sz="1600"/>
              <a:t>категории «Инвалиды с ТФЗ» 8 </a:t>
            </a:r>
            <a:r>
              <a:rPr lang="ru-RU" sz="1600" smtClean="0"/>
              <a:t>граждан; </a:t>
            </a:r>
          </a:p>
          <a:p>
            <a:pPr indent="450000" algn="just"/>
            <a:r>
              <a:rPr lang="ru-RU" sz="1600" smtClean="0"/>
              <a:t>в </a:t>
            </a:r>
            <a:r>
              <a:rPr lang="ru-RU" sz="1600"/>
              <a:t>категории «Инвалид» 85 </a:t>
            </a:r>
            <a:r>
              <a:rPr lang="ru-RU" sz="1600" smtClean="0"/>
              <a:t>граждан;</a:t>
            </a:r>
          </a:p>
          <a:p>
            <a:pPr indent="450000" algn="just"/>
            <a:r>
              <a:rPr lang="ru-RU" sz="1600" smtClean="0"/>
              <a:t>в </a:t>
            </a:r>
            <a:r>
              <a:rPr lang="ru-RU" sz="1600"/>
              <a:t>категории «Молодая семья» 195 </a:t>
            </a:r>
            <a:r>
              <a:rPr lang="ru-RU" sz="1600" smtClean="0"/>
              <a:t>граждан</a:t>
            </a:r>
            <a:r>
              <a:rPr lang="ru-RU" sz="1600"/>
              <a:t>;</a:t>
            </a:r>
            <a:endParaRPr lang="ru-RU" sz="1600" smtClean="0"/>
          </a:p>
          <a:p>
            <a:pPr indent="450000" algn="just"/>
            <a:r>
              <a:rPr lang="ru-RU" sz="1600" smtClean="0"/>
              <a:t>в </a:t>
            </a:r>
            <a:r>
              <a:rPr lang="ru-RU" sz="1600"/>
              <a:t>категории «Многодетные семьи» 56 </a:t>
            </a:r>
            <a:r>
              <a:rPr lang="ru-RU" sz="1600" smtClean="0"/>
              <a:t>граждан;</a:t>
            </a:r>
          </a:p>
          <a:p>
            <a:pPr indent="450000" algn="just"/>
            <a:r>
              <a:rPr lang="ru-RU" sz="1600" smtClean="0"/>
              <a:t>в </a:t>
            </a:r>
            <a:r>
              <a:rPr lang="ru-RU" sz="1600"/>
              <a:t>категории «Ветераны боевых действий» 22 </a:t>
            </a:r>
            <a:r>
              <a:rPr lang="ru-RU" sz="1600" smtClean="0"/>
              <a:t>гражданина. </a:t>
            </a:r>
            <a:endParaRPr lang="ru-RU" sz="1600"/>
          </a:p>
          <a:p>
            <a:pPr indent="450000" algn="just"/>
            <a:endParaRPr lang="ru-RU" sz="1600" smtClean="0"/>
          </a:p>
          <a:p>
            <a:pPr indent="450000" algn="just"/>
            <a:r>
              <a:rPr lang="ru-RU" sz="1600" smtClean="0"/>
              <a:t>В </a:t>
            </a:r>
            <a:r>
              <a:rPr lang="ru-RU" sz="1600"/>
              <a:t>2024 году оформлено 7 </a:t>
            </a:r>
            <a:r>
              <a:rPr lang="ru-RU" sz="1600" smtClean="0"/>
              <a:t>договоров </a:t>
            </a:r>
            <a:r>
              <a:rPr lang="ru-RU" sz="1600"/>
              <a:t>на передачу квартир в собственность граждан, 9 договоров социального найма, 13 договоров аренды жилого помещения.</a:t>
            </a:r>
          </a:p>
          <a:p>
            <a:pPr indent="450000" algn="just"/>
            <a:endParaRPr lang="ru-RU" sz="1600" smtClean="0"/>
          </a:p>
          <a:p>
            <a:pPr indent="450000" algn="just"/>
            <a:r>
              <a:rPr lang="ru-RU" sz="1600" smtClean="0"/>
              <a:t>За </a:t>
            </a:r>
            <a:r>
              <a:rPr lang="ru-RU" sz="1600"/>
              <a:t>2024 год проведено 5 заседание жилищной комиссии, по результатам работы которой поставлено на учет в качестве нуждающихся в жилых помещениях 4 семьи, снято с учета - 16 семей. Проведено 3 </a:t>
            </a:r>
            <a:r>
              <a:rPr lang="ru-RU" sz="1600" smtClean="0"/>
              <a:t>обследования объектов  </a:t>
            </a:r>
            <a:r>
              <a:rPr lang="ru-RU" sz="1600"/>
              <a:t>муниципального жилищного фонда.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>
            <a:spLocks noGrp="1"/>
          </p:cNvSpPr>
          <p:nvPr>
            <p:ph type="title" idx="4294967295"/>
          </p:nvPr>
        </p:nvSpPr>
        <p:spPr>
          <a:xfrm>
            <a:off x="3445933" y="171450"/>
            <a:ext cx="5624513" cy="668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отношения</a:t>
            </a:r>
            <a:endParaRPr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9244" y="1046821"/>
            <a:ext cx="103966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Заключено договоров аренды на земельные участки:</a:t>
            </a: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под огородничество - 30 договоров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аренды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- продление договоров под огородничество - 21 договор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аренды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- под разными видами использования - 84 договора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аренды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под объектами недвижимости - 75 договоров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аренды   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договоров аренды под ИЖС –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под ведения садоводства - 26 договоров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аренды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выдано 15 разрешений на использование земельных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участков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безвозмездное пользование земельными участками -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1договор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- 1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договор аренды на земельные участки через процедуру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аукцион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Переоформление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5 договоров аренды земельных участков на размещение нестационарных торговых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объектов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Заключено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дополнительных соглашений –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Заключено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дополнительных соглашений о расторжении –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Проведена регистрация в </a:t>
            </a:r>
            <a:r>
              <a:rPr lang="ru-RU" sz="1600" err="1">
                <a:latin typeface="Arial" panose="020B0604020202020204" pitchFamily="34" charset="0"/>
                <a:cs typeface="Arial" panose="020B0604020202020204" pitchFamily="34" charset="0"/>
              </a:rPr>
              <a:t>Росреестре -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443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Выдано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договоров аренды на 11 месяцев – 70; долгосрочной аренды – 180.</a:t>
            </a: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Направлено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11055 запроса в управление Росреестра для получения сведений из Единого государственного реестра недвижимости.</a:t>
            </a:r>
          </a:p>
        </p:txBody>
      </p:sp>
    </p:spTree>
    <p:extLst>
      <p:ext uri="{BB962C8B-B14F-4D97-AF65-F5344CB8AC3E}">
        <p14:creationId xmlns:p14="http://schemas.microsoft.com/office/powerpoint/2010/main" val="1305821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78468" y="0"/>
            <a:ext cx="10515600" cy="1325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Архитектура </a:t>
            </a:r>
            <a:r>
              <a:rPr lang="ru-RU" sz="2800" b="1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и капитальное строительство</a:t>
            </a:r>
            <a:r>
              <a:rPr lang="ru-RU" sz="3200" b="1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3200" b="1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</a:br>
            <a:endParaRPr lang="ru-RU" sz="3200" b="1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7043" y="662781"/>
            <a:ext cx="1139702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i="1" u="sng" smtClean="0">
              <a:solidFill>
                <a:srgbClr val="F24C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smtClean="0">
                <a:solidFill>
                  <a:srgbClr val="F24C27"/>
                </a:solidFill>
                <a:latin typeface="+mn-lt"/>
                <a:cs typeface="Times New Roman" panose="02020603050405020304" pitchFamily="18" charset="0"/>
              </a:rPr>
              <a:t>Внесение </a:t>
            </a:r>
            <a:r>
              <a:rPr lang="ru-RU" sz="2000" b="1">
                <a:solidFill>
                  <a:srgbClr val="F24C27"/>
                </a:solidFill>
                <a:latin typeface="+mn-lt"/>
                <a:cs typeface="Times New Roman" panose="02020603050405020304" pitchFamily="18" charset="0"/>
              </a:rPr>
              <a:t>изменений в документы градостроительного зонирования </a:t>
            </a:r>
          </a:p>
          <a:p>
            <a:pPr lvl="0" algn="ctr"/>
            <a:r>
              <a:rPr lang="ru-RU" sz="2000" b="1">
                <a:solidFill>
                  <a:srgbClr val="F24C27"/>
                </a:solidFill>
                <a:latin typeface="+mn-lt"/>
                <a:cs typeface="Times New Roman" panose="02020603050405020304" pitchFamily="18" charset="0"/>
              </a:rPr>
              <a:t>(правила землепользования и застройки)</a:t>
            </a:r>
          </a:p>
          <a:p>
            <a:pPr algn="just"/>
            <a:r>
              <a:rPr lang="ru-RU" smtClean="0">
                <a:latin typeface="+mn-lt"/>
                <a:cs typeface="Times New Roman" panose="02020603050405020304" pitchFamily="18" charset="0"/>
              </a:rPr>
              <a:t>Решением </a:t>
            </a:r>
            <a:r>
              <a:rPr lang="ru-RU">
                <a:latin typeface="+mn-lt"/>
                <a:cs typeface="Times New Roman" panose="02020603050405020304" pitchFamily="18" charset="0"/>
              </a:rPr>
              <a:t>Думы Байкальского городского поселения от 06 октября 2023 года № 39-5гд внесены изменения в Правила землепользования и застройки Байкальского муниципального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образования, по </a:t>
            </a:r>
            <a:r>
              <a:rPr lang="ru-RU">
                <a:latin typeface="+mn-lt"/>
                <a:cs typeface="Times New Roman" panose="02020603050405020304" pitchFamily="18" charset="0"/>
              </a:rPr>
              <a:t>результатам которых в 2024 году на Государственный кадастровый учет поставлено 28 территориальных зон.</a:t>
            </a:r>
            <a:endParaRPr lang="ru-RU" smtClean="0"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>
                <a:solidFill>
                  <a:srgbClr val="F24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Берегоукрепление озера Байкал</a:t>
            </a:r>
            <a:endParaRPr lang="ru-RU" sz="2000" b="1" smtClean="0">
              <a:solidFill>
                <a:srgbClr val="F24C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mtClean="0">
                <a:latin typeface="+mn-lt"/>
                <a:cs typeface="Times New Roman" panose="02020603050405020304" pitchFamily="18" charset="0"/>
              </a:rPr>
              <a:t>Выполнено </a:t>
            </a:r>
            <a:r>
              <a:rPr lang="ru-RU">
                <a:latin typeface="+mn-lt"/>
                <a:cs typeface="Times New Roman" panose="02020603050405020304" pitchFamily="18" charset="0"/>
              </a:rPr>
              <a:t>два этапа, которые включают в себя выполнение инженерных изысканий и проектные работы. Проектной документацией предусматривается строительство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откосных берегозащитных и волноотбойных </a:t>
            </a:r>
            <a:r>
              <a:rPr lang="ru-RU">
                <a:latin typeface="+mn-lt"/>
                <a:cs typeface="Times New Roman" panose="02020603050405020304" pitchFamily="18" charset="0"/>
              </a:rPr>
              <a:t>сооружений.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Получено </a:t>
            </a:r>
            <a:r>
              <a:rPr lang="ru-RU">
                <a:latin typeface="+mn-lt"/>
                <a:cs typeface="Times New Roman" panose="02020603050405020304" pitchFamily="18" charset="0"/>
              </a:rPr>
              <a:t>положительное заключение Государственной экологической экспертизы. Реализация мероприятия «Берегоукрепление озера Байкал в г. Байкальске» запланирована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на </a:t>
            </a:r>
            <a:r>
              <a:rPr lang="ru-RU">
                <a:latin typeface="+mn-lt"/>
                <a:cs typeface="Times New Roman" panose="02020603050405020304" pitchFamily="18" charset="0"/>
              </a:rPr>
              <a:t>2026-2027гг.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47" y="4493713"/>
            <a:ext cx="3638576" cy="21240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60" y="3337669"/>
            <a:ext cx="2614950" cy="16848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2" y="3401992"/>
            <a:ext cx="2797090" cy="17208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46" y="3534148"/>
            <a:ext cx="5199478" cy="29808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7683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26067" y="0"/>
            <a:ext cx="10515600" cy="1325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Архитектура </a:t>
            </a:r>
            <a: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и капитальное строительство</a:t>
            </a:r>
            <a:r>
              <a:rPr lang="ru-RU" sz="32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3880" y="859812"/>
            <a:ext cx="109777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Благоустройство набережной</a:t>
            </a:r>
          </a:p>
          <a:p>
            <a:pPr algn="just"/>
            <a:r>
              <a:rPr lang="ru-RU" smtClean="0">
                <a:latin typeface="+mn-lt"/>
                <a:cs typeface="Times New Roman" panose="02020603050405020304" pitchFamily="18" charset="0"/>
              </a:rPr>
              <a:t>На </a:t>
            </a:r>
            <a:r>
              <a:rPr lang="ru-RU">
                <a:latin typeface="+mn-lt"/>
                <a:cs typeface="Times New Roman" panose="02020603050405020304" pitchFamily="18" charset="0"/>
              </a:rPr>
              <a:t>2026 год запланирована разработка и согласование проектной документации по благоустройству набережной в г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. Байкальске. В </a:t>
            </a:r>
            <a:r>
              <a:rPr lang="ru-RU">
                <a:latin typeface="+mn-lt"/>
                <a:cs typeface="Times New Roman" panose="02020603050405020304" pitchFamily="18" charset="0"/>
              </a:rPr>
              <a:t>2024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году разработан </a:t>
            </a:r>
            <a:r>
              <a:rPr lang="ru-RU">
                <a:latin typeface="+mn-lt"/>
                <a:cs typeface="Times New Roman" panose="02020603050405020304" pitchFamily="18" charset="0"/>
              </a:rPr>
              <a:t>дизайн-проект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«Верхней </a:t>
            </a:r>
            <a:r>
              <a:rPr lang="ru-RU">
                <a:latin typeface="+mn-lt"/>
                <a:cs typeface="Times New Roman" panose="02020603050405020304" pitchFamily="18" charset="0"/>
              </a:rPr>
              <a:t>набережной». Объект будет включать пешеходную дорожку с велодорожкой с сопутствующей инфраструктурой (смотровые площадки, крытые беседки, кафетерии, детские игровые зоны, скалодромы, лавочки с навесами, качели, гамаки и т.д).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42" y="2292415"/>
            <a:ext cx="3375946" cy="18648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789" y="4454921"/>
            <a:ext cx="3428507" cy="19152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396" y="2292415"/>
            <a:ext cx="2930005" cy="16272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8090558" y="2240121"/>
            <a:ext cx="3551109" cy="19692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11" y="4564929"/>
            <a:ext cx="2982791" cy="16596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7400" y="4638462"/>
            <a:ext cx="3880485" cy="17676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9906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26067" y="147800"/>
            <a:ext cx="10515600" cy="1325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Архитектура </a:t>
            </a:r>
            <a: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и капитальное строительство</a:t>
            </a:r>
            <a:b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endParaRPr lang="ru-RU" sz="2800" b="1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4504" y="1321727"/>
            <a:ext cx="106771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Продолжается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работа в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рамках исполнения муниципального контракта с ООО «НИИПРИИ «Севзапинжтехнология»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по разработке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проектно-сметной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документации</a:t>
            </a:r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Получено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положительное заключение государственной экспертизы ФАУ «Главгосэкспертиза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осуществляется прохождение Государственной экологической экспертизы.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19796" y="546523"/>
            <a:ext cx="7528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smtClean="0">
              <a:solidFill>
                <a:srgbClr val="F24C27"/>
              </a:solidFill>
              <a:latin typeface="+mn-lt"/>
              <a:cs typeface="Times New Roman" panose="02020603050405020304" pitchFamily="18" charset="0"/>
            </a:endParaRPr>
          </a:p>
          <a:p>
            <a:pPr lvl="0"/>
            <a:r>
              <a:rPr lang="ru-RU" sz="2000" b="1" smtClean="0">
                <a:solidFill>
                  <a:srgbClr val="F24C27"/>
                </a:solidFill>
                <a:latin typeface="+mn-lt"/>
                <a:cs typeface="Times New Roman" panose="02020603050405020304" pitchFamily="18" charset="0"/>
              </a:rPr>
              <a:t>Реконструкция </a:t>
            </a:r>
            <a:r>
              <a:rPr lang="ru-RU" sz="2000" b="1">
                <a:solidFill>
                  <a:srgbClr val="F24C27"/>
                </a:solidFill>
                <a:latin typeface="+mn-lt"/>
                <a:cs typeface="Times New Roman" panose="02020603050405020304" pitchFamily="18" charset="0"/>
              </a:rPr>
              <a:t>канализационных-очистных сооружений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02" y="2647289"/>
            <a:ext cx="8451066" cy="36252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4898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267" y="-101032"/>
            <a:ext cx="10515600" cy="1325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Архитектура </a:t>
            </a:r>
            <a: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и капитальное строительство</a:t>
            </a:r>
            <a:b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endParaRPr lang="ru-RU" sz="2800" b="1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4677" y="561750"/>
            <a:ext cx="1134559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u="sng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Лыжероллерная </a:t>
            </a:r>
            <a:r>
              <a:rPr lang="ru-RU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трасса</a:t>
            </a:r>
          </a:p>
          <a:p>
            <a:pPr algn="just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+mn-lt"/>
                <a:cs typeface="Times New Roman" panose="02020603050405020304" pitchFamily="18" charset="0"/>
              </a:rPr>
              <a:t>Сформирован </a:t>
            </a:r>
            <a:r>
              <a:rPr lang="ru-RU">
                <a:latin typeface="+mn-lt"/>
                <a:cs typeface="Times New Roman" panose="02020603050405020304" pitchFamily="18" charset="0"/>
              </a:rPr>
              <a:t>новый земельный участок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площадью 148 384 </a:t>
            </a:r>
            <a:r>
              <a:rPr lang="ru-RU">
                <a:latin typeface="+mn-lt"/>
                <a:cs typeface="Times New Roman" panose="02020603050405020304" pitchFamily="18" charset="0"/>
              </a:rPr>
              <a:t>кв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. м </a:t>
            </a:r>
            <a:r>
              <a:rPr lang="ru-RU">
                <a:latin typeface="+mn-lt"/>
                <a:cs typeface="Times New Roman" panose="02020603050405020304" pitchFamily="18" charset="0"/>
              </a:rPr>
              <a:t>путем объединения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земельных </a:t>
            </a:r>
            <a:r>
              <a:rPr lang="ru-RU">
                <a:latin typeface="+mn-lt"/>
                <a:cs typeface="Times New Roman" panose="02020603050405020304" pitchFamily="18" charset="0"/>
              </a:rPr>
              <a:t>участков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из </a:t>
            </a:r>
            <a:r>
              <a:rPr lang="ru-RU">
                <a:latin typeface="+mn-lt"/>
                <a:cs typeface="Times New Roman" panose="02020603050405020304" pitchFamily="18" charset="0"/>
              </a:rPr>
              <a:t>земель населенных пунктов в целях реализации проекта.</a:t>
            </a:r>
          </a:p>
          <a:p>
            <a:pPr algn="just"/>
            <a:r>
              <a:rPr lang="ru-RU" smtClean="0">
                <a:latin typeface="+mn-lt"/>
                <a:cs typeface="Times New Roman" panose="02020603050405020304" pitchFamily="18" charset="0"/>
              </a:rPr>
              <a:t>По </a:t>
            </a:r>
            <a:r>
              <a:rPr lang="ru-RU">
                <a:latin typeface="+mn-lt"/>
                <a:cs typeface="Times New Roman" panose="02020603050405020304" pitchFamily="18" charset="0"/>
              </a:rPr>
              <a:t>результатам электронного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аукциона </a:t>
            </a:r>
            <a:r>
              <a:rPr lang="ru-RU">
                <a:latin typeface="+mn-lt"/>
                <a:cs typeface="Times New Roman" panose="02020603050405020304" pitchFamily="18" charset="0"/>
              </a:rPr>
              <a:t>года заключен договор аренды с ООО "БАЙКАЛ.ЦЕНТР".   </a:t>
            </a:r>
          </a:p>
          <a:p>
            <a:pPr algn="just"/>
            <a:r>
              <a:rPr lang="ru-RU">
                <a:latin typeface="+mn-lt"/>
                <a:cs typeface="Times New Roman" panose="02020603050405020304" pitchFamily="18" charset="0"/>
              </a:rPr>
              <a:t>В отношении земель гослесфонда в целях реализации проекта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получены </a:t>
            </a:r>
            <a:r>
              <a:rPr lang="ru-RU">
                <a:latin typeface="+mn-lt"/>
                <a:cs typeface="Times New Roman" panose="02020603050405020304" pitchFamily="18" charset="0"/>
              </a:rPr>
              <a:t>лесные участки в постоянное (бессрочное) пользование. Начата работа по разработке проекта освоения лесов.</a:t>
            </a:r>
          </a:p>
          <a:p>
            <a:pPr algn="just"/>
            <a:r>
              <a:rPr lang="ru-RU">
                <a:latin typeface="+mn-lt"/>
                <a:cs typeface="Times New Roman" panose="02020603050405020304" pitchFamily="18" charset="0"/>
              </a:rPr>
              <a:t>15.10.2024 года от «ВЭБ.РФ» в адрес Администрации Байкальского городского поселения поступила концепция по организации всесезонного спортивного комплекса и строительству лыжероллерной трассы с велосипедной дорожкой в предгорье горы Черная в г. Байкальске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9343" y="4601848"/>
            <a:ext cx="3478986" cy="195443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7593" y="3482235"/>
            <a:ext cx="3444251" cy="1937957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1" y="3729378"/>
            <a:ext cx="3786408" cy="244797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9857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5676" y="123093"/>
            <a:ext cx="11640707" cy="2620108"/>
          </a:xfrm>
        </p:spPr>
        <p:txBody>
          <a:bodyPr/>
          <a:lstStyle/>
          <a:p>
            <a:pPr marL="0" lvl="0" indent="4500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lang="ru-RU" altLang="ru-RU" sz="1600" kern="120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4500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ru-RU" altLang="ru-RU" sz="1600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Реализация </a:t>
            </a:r>
            <a:r>
              <a:rPr lang="ru-RU" altLang="ru-RU" sz="1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 позволит достигнуть в период с 2024 года по 2040 год следующих эффектов в рамках Байкальского муниципального образования:       </a:t>
            </a:r>
            <a:endParaRPr lang="ru-RU" altLang="ru-RU" sz="1600" kern="120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lvl="0" indent="-2857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altLang="ru-RU" sz="1600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</a:t>
            </a:r>
            <a:r>
              <a:rPr lang="ru-RU" altLang="ru-RU" sz="1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численности населения до 20 </a:t>
            </a:r>
            <a:r>
              <a:rPr lang="ru-RU" altLang="ru-RU" sz="1600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тыс. человек.</a:t>
            </a:r>
          </a:p>
          <a:p>
            <a:pPr marL="285750" lvl="0" indent="-2857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altLang="ru-RU" sz="1600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</a:t>
            </a:r>
            <a:r>
              <a:rPr lang="ru-RU" altLang="ru-RU" sz="1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новых рабочих </a:t>
            </a:r>
            <a:r>
              <a:rPr lang="ru-RU" altLang="ru-RU" sz="1600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 </a:t>
            </a:r>
            <a:r>
              <a:rPr lang="ru-RU" altLang="ru-RU" sz="1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количестве 5 500.</a:t>
            </a:r>
          </a:p>
          <a:p>
            <a:pPr marL="285750" lvl="0" indent="-2857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altLang="ru-RU" sz="1600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</a:t>
            </a:r>
            <a:r>
              <a:rPr lang="ru-RU" altLang="ru-RU" sz="1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туристического потока в г. Байкальск до 590 тыс. человек в год.</a:t>
            </a:r>
          </a:p>
          <a:p>
            <a:pPr marL="285750" lvl="0" indent="-2857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altLang="ru-RU" sz="1600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</a:t>
            </a:r>
            <a:r>
              <a:rPr lang="ru-RU" altLang="ru-RU" sz="1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размера   дополнительных   налоговых   поступлений в бюджеты разных уровней до 75 000 </a:t>
            </a:r>
            <a:r>
              <a:rPr lang="ru-RU" altLang="ru-RU" sz="1600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 рублей.</a:t>
            </a:r>
          </a:p>
          <a:p>
            <a:pPr marL="285750" lvl="0" indent="-2857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altLang="ru-RU" sz="1600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</a:t>
            </a:r>
            <a:r>
              <a:rPr lang="ru-RU" altLang="ru-RU" sz="1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общей площади жилой застройки до  940 тыс. кв. </a:t>
            </a:r>
            <a:r>
              <a:rPr lang="ru-RU" altLang="ru-RU" sz="1600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метров.</a:t>
            </a:r>
          </a:p>
          <a:p>
            <a:pPr marL="285750" lvl="0" indent="-2857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ru-RU" altLang="ru-RU" sz="1600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Снижение </a:t>
            </a:r>
            <a:r>
              <a:rPr lang="ru-RU" altLang="ru-RU" sz="1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доли аварийного жилья до 15 процентов к 2030 году и до 10 процентов к 2040 году.</a:t>
            </a:r>
          </a:p>
          <a:p>
            <a:pPr marL="285750" lvl="0" indent="-2857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endParaRPr lang="ru-RU" altLang="ru-RU" sz="16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45000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ru-RU" altLang="ru-RU" sz="1600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Практическое </a:t>
            </a:r>
            <a:r>
              <a:rPr lang="ru-RU" altLang="ru-RU" sz="1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исполнение мероприятий Программы осуществляет администрация Байкальского городского поселения. Проводятся работы по разработке проектов, формированию заявок на финансирование, курированию, реализации и контролю исполнения Программы.</a:t>
            </a:r>
          </a:p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95" y="4146293"/>
            <a:ext cx="3153552" cy="2129748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00" y="4146293"/>
            <a:ext cx="3584087" cy="2142095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r="1357"/>
          <a:stretch>
            <a:fillRect/>
          </a:stretch>
        </p:blipFill>
        <p:spPr>
          <a:xfrm>
            <a:off x="8216941" y="4146293"/>
            <a:ext cx="3473870" cy="2142095"/>
          </a:xfrm>
          <a:prstGeom prst="rect">
            <a:avLst/>
          </a:prstGeom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78300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26067" y="0"/>
            <a:ext cx="10515600" cy="1325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Архитектура </a:t>
            </a:r>
            <a: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и капитальное </a:t>
            </a: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строительство</a:t>
            </a:r>
            <a:endParaRPr lang="ru-RU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3463" y="955805"/>
            <a:ext cx="111782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Инициативный проект на 2024 год</a:t>
            </a:r>
            <a:endParaRPr lang="ru-RU" sz="20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Подготовлена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заявка на предоставление субсидии за счет межбюджетных трансфертов из бюджета Иркутской области на реализацию инициативного проекта парка «Ягодная ярморочная площадь» по адресу</a:t>
            </a:r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СНТ "</a:t>
            </a:r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Строитель.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Работы выполнены в полном объеме в летний период 2024 года. </a:t>
            </a:r>
            <a:endParaRPr lang="ru-RU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Инклюзивные </a:t>
            </a:r>
            <a:r>
              <a:rPr 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  <a:p>
            <a:pPr algn="just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Подготовлены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дизайн-проекты на детские и взрослые спортивные инклюзивные площадки, а именно: </a:t>
            </a:r>
          </a:p>
          <a:p>
            <a:pPr algn="just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- Детская и взрослая спортивная инклюзивная площадка п</a:t>
            </a:r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. Солзан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, ул. Терешковой в районе з.у. № 13А.</a:t>
            </a:r>
          </a:p>
          <a:p>
            <a:pPr algn="just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- Детская и взрослая спортивная инклюзивная площадка г. Байкальск мкр. Строитель, ул. Речная, №7.</a:t>
            </a:r>
          </a:p>
          <a:p>
            <a:pPr algn="just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- Детская и взрослая спортивная инклюзивная площадка г. Байкальск, мкр. Южный, 3 квартал.</a:t>
            </a:r>
          </a:p>
          <a:p>
            <a:pPr algn="just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Реализация запланирована в 2025 году.</a:t>
            </a:r>
          </a:p>
          <a:p>
            <a:pPr algn="just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Кроме этого, в 2024 году совместно с FONBET построена спортивная площадка в мкр. Строитель, ул. Речная, №7</a:t>
            </a:r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95" y="3818127"/>
            <a:ext cx="4093729" cy="28044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234" y="3818127"/>
            <a:ext cx="4621581" cy="28044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9998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26067" y="0"/>
            <a:ext cx="10515600" cy="1325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Архитектура </a:t>
            </a:r>
            <a: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и капитальное </a:t>
            </a: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строительство</a:t>
            </a:r>
            <a:endParaRPr lang="ru-RU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1352" y="1089342"/>
            <a:ext cx="108851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Комплексное развитие территории мкр. </a:t>
            </a:r>
            <a:r>
              <a:rPr lang="ru-RU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Южный</a:t>
            </a:r>
          </a:p>
          <a:p>
            <a:pPr algn="just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Подготовлен проект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КРТ федерального уровня на территории Иркутской области, </a:t>
            </a:r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расположенного в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мкр. Южный.</a:t>
            </a:r>
          </a:p>
          <a:p>
            <a:pPr algn="just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Утвержден план мероприятий по реализации комплексного развития территории микрорайона Южный г. Байкальска.</a:t>
            </a:r>
          </a:p>
          <a:p>
            <a:pPr algn="just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Подготавливается пакет документов для принятия решения о комплексном развитии территории и жилой застройки в Байкальском муниципальном образовании в границах мкр. Южный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259" y="2726619"/>
            <a:ext cx="2879346" cy="24660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97" y="3244241"/>
            <a:ext cx="3571720" cy="30636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566" y="3043824"/>
            <a:ext cx="4064712" cy="34812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7704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26067" y="0"/>
            <a:ext cx="10515600" cy="1325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</a:t>
            </a:r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капитальное строительство</a:t>
            </a:r>
            <a:r>
              <a:rPr lang="ru-RU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3984" y="662781"/>
            <a:ext cx="1092768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</a:t>
            </a:r>
          </a:p>
          <a:p>
            <a:pPr algn="just"/>
            <a:r>
              <a:rPr lang="ru-RU" smtClean="0">
                <a:latin typeface="+mn-lt"/>
                <a:cs typeface="Times New Roman" panose="02020603050405020304" pitchFamily="18" charset="0"/>
              </a:rPr>
              <a:t>В </a:t>
            </a:r>
            <a:r>
              <a:rPr lang="ru-RU">
                <a:latin typeface="+mn-lt"/>
                <a:cs typeface="Times New Roman" panose="02020603050405020304" pitchFamily="18" charset="0"/>
              </a:rPr>
              <a:t>2024 начата реализация проекта ставший победителем в 2023 "Байкальский космос". Концепция благоустройства прогулочного бульвара в микрорайоне Гагарина в г. Байкальске. Основные строительно-монтажные работы завершены, с начала весеннего периода, работы будут продолжены, установлены лавочки индивидуального изготовления, лавочки вдоль бульвара, а также малые архитектурные формы.</a:t>
            </a:r>
          </a:p>
          <a:p>
            <a:pPr algn="just"/>
            <a:endParaRPr lang="ru-RU" smtClean="0"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+mn-lt"/>
                <a:cs typeface="Times New Roman" panose="02020603050405020304" pitchFamily="18" charset="0"/>
              </a:rPr>
              <a:t>Кроме </a:t>
            </a:r>
            <a:r>
              <a:rPr lang="ru-RU">
                <a:latin typeface="+mn-lt"/>
                <a:cs typeface="Times New Roman" panose="02020603050405020304" pitchFamily="18" charset="0"/>
              </a:rPr>
              <a:t>этого,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подготовленная заявка </a:t>
            </a:r>
            <a:r>
              <a:rPr lang="ru-RU">
                <a:latin typeface="+mn-lt"/>
                <a:cs typeface="Times New Roman" panose="02020603050405020304" pitchFamily="18" charset="0"/>
              </a:rPr>
              <a:t>в 2024 году стала победителем по новому проекту «УКРОЩЕНИЕ СТРОПТИВОЙ реки» Концепция благоустройства улицы Речная, участок от федеральной трассы Р-258 до улицы Байкальская в г. Байкальск».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Заключен </a:t>
            </a:r>
            <a:r>
              <a:rPr lang="ru-RU">
                <a:latin typeface="+mn-lt"/>
                <a:cs typeface="Times New Roman" panose="02020603050405020304" pitchFamily="18" charset="0"/>
              </a:rPr>
              <a:t>муниципальный контракт на разработку проектно-сметной документации </a:t>
            </a:r>
            <a:r>
              <a:rPr lang="ru-RU" smtClean="0">
                <a:latin typeface="+mn-lt"/>
                <a:cs typeface="Times New Roman" panose="02020603050405020304" pitchFamily="18" charset="0"/>
              </a:rPr>
              <a:t>и реализацию </a:t>
            </a:r>
            <a:r>
              <a:rPr lang="ru-RU">
                <a:latin typeface="+mn-lt"/>
                <a:cs typeface="Times New Roman" panose="02020603050405020304" pitchFamily="18" charset="0"/>
              </a:rPr>
              <a:t>в 2025 году.</a:t>
            </a:r>
          </a:p>
          <a:p>
            <a:pPr algn="just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43" y="3431952"/>
            <a:ext cx="3911145" cy="22068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620" y="3273678"/>
            <a:ext cx="6412449" cy="31716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317374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26067" y="0"/>
            <a:ext cx="10515600" cy="1325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</a:t>
            </a:r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капитальное строительство</a:t>
            </a:r>
            <a:r>
              <a:rPr lang="ru-RU" sz="28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7088" y="970339"/>
            <a:ext cx="1013355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</a:rPr>
              <a:t>Наполнение ЕГРН</a:t>
            </a:r>
            <a:endParaRPr lang="ru-RU" sz="1600">
              <a:solidFill>
                <a:srgbClr val="FF0000"/>
              </a:solidFill>
            </a:endParaRPr>
          </a:p>
          <a:p>
            <a:pPr algn="just"/>
            <a:r>
              <a:rPr lang="ru-RU" b="1"/>
              <a:t> </a:t>
            </a:r>
            <a:endParaRPr lang="ru-RU"/>
          </a:p>
          <a:p>
            <a:pPr algn="just"/>
            <a:r>
              <a:rPr lang="ru-RU"/>
              <a:t>В рамках реализации мероприятий по проекту: </a:t>
            </a:r>
            <a:r>
              <a:rPr lang="ru-RU" b="1"/>
              <a:t>«Наполнение Единого государственного реестра недвижимости необходимыми сведениями» </a:t>
            </a:r>
            <a:r>
              <a:rPr lang="ru-RU"/>
              <a:t>в период с 2021-2024 внесено сведений в ЕГРН в отношении 683 объектов недвижимости.</a:t>
            </a:r>
          </a:p>
          <a:p>
            <a:pPr algn="just"/>
            <a:r>
              <a:rPr lang="ru-RU"/>
              <a:t> </a:t>
            </a:r>
          </a:p>
          <a:p>
            <a:pPr algn="ctr"/>
            <a:r>
              <a:rPr lang="ru-RU" sz="1600" b="1">
                <a:solidFill>
                  <a:srgbClr val="FF0000"/>
                </a:solidFill>
              </a:rPr>
              <a:t>Наполнение ГАР</a:t>
            </a:r>
          </a:p>
          <a:p>
            <a:pPr algn="just"/>
            <a:r>
              <a:rPr lang="ru-RU" b="1"/>
              <a:t> </a:t>
            </a:r>
            <a:endParaRPr lang="ru-RU"/>
          </a:p>
          <a:p>
            <a:pPr algn="just"/>
            <a:r>
              <a:rPr lang="ru-RU"/>
              <a:t>В рамках реализации мероприятий по проекту: </a:t>
            </a:r>
            <a:r>
              <a:rPr lang="ru-RU" b="1"/>
              <a:t>«Актуализация сведений в государственном адресном реестре»</a:t>
            </a:r>
            <a:r>
              <a:rPr lang="ru-RU"/>
              <a:t> за 2024 год внесено в ГАР 605 кадастровых номеров на объекты адресации.</a:t>
            </a:r>
          </a:p>
          <a:p>
            <a:pPr algn="just"/>
            <a:r>
              <a:rPr lang="ru-RU"/>
              <a:t> </a:t>
            </a:r>
          </a:p>
          <a:p>
            <a:pPr algn="ctr"/>
            <a:r>
              <a:rPr lang="ru-RU" sz="1600" b="1">
                <a:solidFill>
                  <a:srgbClr val="FF0000"/>
                </a:solidFill>
              </a:rPr>
              <a:t>Единый информационный ресурс о земле и недвижимости</a:t>
            </a:r>
          </a:p>
          <a:p>
            <a:pPr algn="just"/>
            <a:r>
              <a:rPr lang="ru-RU" b="1"/>
              <a:t> </a:t>
            </a:r>
            <a:endParaRPr lang="ru-RU"/>
          </a:p>
          <a:p>
            <a:pPr algn="just"/>
            <a:r>
              <a:rPr lang="ru-RU"/>
              <a:t>В соответствии с дорожной картой по созданию единого информационного ресурса о земле и недвижимости для эксплуатации Государственной информационной системы обеспечения градостроительной деятельности ведется работа по оцифровке документации отдела (градостроительные планы, разрешения на строительство, разрешения на ввод объектов в эксплуатацию), за период с </a:t>
            </a:r>
            <a:r>
              <a:rPr lang="ru-RU" smtClean="0"/>
              <a:t>2013-2024 </a:t>
            </a:r>
            <a:r>
              <a:rPr lang="ru-RU"/>
              <a:t>гг.</a:t>
            </a:r>
          </a:p>
        </p:txBody>
      </p:sp>
    </p:spTree>
    <p:extLst>
      <p:ext uri="{BB962C8B-B14F-4D97-AF65-F5344CB8AC3E}">
        <p14:creationId xmlns:p14="http://schemas.microsoft.com/office/powerpoint/2010/main" val="37325491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26067" y="0"/>
            <a:ext cx="10515600" cy="1325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«Народные инициативы</a:t>
            </a: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930227"/>
              </p:ext>
            </p:extLst>
          </p:nvPr>
        </p:nvGraphicFramePr>
        <p:xfrm>
          <a:off x="1126065" y="1325563"/>
          <a:ext cx="10235041" cy="173741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633280">
                  <a:extLst>
                    <a:ext uri="{9D8B030D-6E8A-4147-A177-3AD203B41FA5}">
                      <a16:colId xmlns:a16="http://schemas.microsoft.com/office/drawing/2014/main" val="2016469332"/>
                    </a:ext>
                  </a:extLst>
                </a:gridCol>
                <a:gridCol w="5601761">
                  <a:extLst>
                    <a:ext uri="{9D8B030D-6E8A-4147-A177-3AD203B41FA5}">
                      <a16:colId xmlns:a16="http://schemas.microsoft.com/office/drawing/2014/main" val="2442082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600" b="1" i="0" kern="120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Приобретение автобуса для организации транспортного обслуживания населения города Байкальска</a:t>
                      </a:r>
                    </a:p>
                  </a:txBody>
                  <a:tcPr marL="91435" marR="91435" marT="45745" marB="4574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kern="120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Общий </a:t>
                      </a:r>
                      <a:r>
                        <a:rPr lang="ru-RU" sz="1600" b="1" i="0" kern="12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lang="ru-RU" sz="1600" b="1" i="0" kern="120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финансирования  </a:t>
                      </a:r>
                      <a:r>
                        <a:rPr lang="ru-RU" sz="1800" b="1" i="0" kern="120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7 455 000,00 руб.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kern="120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600" b="1" i="0" kern="12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том числе: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kern="12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из областного </a:t>
                      </a:r>
                      <a:r>
                        <a:rPr lang="ru-RU" sz="1600" b="1" i="0" kern="120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бюджета               </a:t>
                      </a:r>
                      <a:r>
                        <a:rPr lang="ru-RU" sz="1800" b="1" i="0" kern="120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5 122 254,04 руб.</a:t>
                      </a:r>
                      <a:endParaRPr lang="ru-RU" sz="1800" b="1" i="0" kern="12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kern="12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местного </a:t>
                      </a:r>
                      <a:r>
                        <a:rPr lang="ru-RU" sz="1600" b="1" i="0" kern="120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бюджета                      </a:t>
                      </a:r>
                      <a:r>
                        <a:rPr lang="ru-RU" sz="1600" b="1" i="0" kern="1200" baseline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b="1" i="0" kern="120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2 332 745,96 руб.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5" marR="91435" marT="45745" marB="45745" horzOverflow="overflow"/>
                </a:tc>
                <a:extLst>
                  <a:ext uri="{0D108BD9-81ED-4DB2-BD59-A6C34878D82A}">
                    <a16:rowId xmlns:a16="http://schemas.microsoft.com/office/drawing/2014/main" val="1034805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i="0" smtClean="0">
                          <a:latin typeface="+mn-lt"/>
                        </a:rPr>
                        <a:t>Приобретение триммеров для нужд МКУ «Ресурсный центр БГП»</a:t>
                      </a:r>
                      <a:endParaRPr lang="ru-RU" sz="1600" b="1" i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i="0" smtClean="0">
                          <a:latin typeface="+mn-lt"/>
                        </a:rPr>
                        <a:t>Всего 345 000,00 руб.</a:t>
                      </a:r>
                    </a:p>
                    <a:p>
                      <a:r>
                        <a:rPr lang="ru-RU" sz="1600" b="1" i="0" smtClean="0">
                          <a:latin typeface="+mn-lt"/>
                        </a:rPr>
                        <a:t>в том числе из областного бюджета - 345 000,00 руб.</a:t>
                      </a:r>
                      <a:endParaRPr lang="ru-RU" sz="1600" b="1" i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91964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65" y="3908121"/>
            <a:ext cx="3688216" cy="2074622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60" y="3277137"/>
            <a:ext cx="1876832" cy="333658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93" y="3262636"/>
            <a:ext cx="2514300" cy="335109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77172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95193" y="15748"/>
            <a:ext cx="10515600" cy="1325563"/>
          </a:xfrm>
        </p:spPr>
        <p:txBody>
          <a:bodyPr/>
          <a:lstStyle/>
          <a:p>
            <a:pPr algn="ctr"/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Инициативные проекты</a:t>
            </a:r>
            <a:endParaRPr lang="ru-RU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1098105"/>
            <a:ext cx="102963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smtClean="0">
                <a:solidFill>
                  <a:srgbClr val="FF0000"/>
                </a:solidFill>
              </a:rPr>
              <a:t>1. Ягодная </a:t>
            </a:r>
            <a:r>
              <a:rPr lang="ru-RU" sz="1800" b="1">
                <a:solidFill>
                  <a:srgbClr val="FF0000"/>
                </a:solidFill>
              </a:rPr>
              <a:t>ярмарочная </a:t>
            </a:r>
            <a:r>
              <a:rPr lang="ru-RU" sz="1800" b="1" smtClean="0">
                <a:solidFill>
                  <a:srgbClr val="FF0000"/>
                </a:solidFill>
              </a:rPr>
              <a:t>площадь </a:t>
            </a:r>
          </a:p>
          <a:p>
            <a:r>
              <a:rPr lang="ru-RU" sz="1600" smtClean="0"/>
              <a:t>Общая стоимость </a:t>
            </a:r>
            <a:r>
              <a:rPr lang="ru-RU" sz="1600"/>
              <a:t>1 400 000,00 руб</a:t>
            </a:r>
            <a:r>
              <a:rPr lang="ru-RU" sz="1600" smtClean="0"/>
              <a:t>.:</a:t>
            </a:r>
            <a:endParaRPr lang="ru-RU" sz="1600"/>
          </a:p>
          <a:p>
            <a:r>
              <a:rPr lang="ru-RU" sz="1600" smtClean="0"/>
              <a:t>в </a:t>
            </a:r>
            <a:r>
              <a:rPr lang="ru-RU" sz="1600"/>
              <a:t>том числе за счет средств областного бюджета: 1 190 000,00 руб.; </a:t>
            </a:r>
          </a:p>
          <a:p>
            <a:r>
              <a:rPr lang="ru-RU" sz="1600" smtClean="0"/>
              <a:t>в </a:t>
            </a:r>
            <a:r>
              <a:rPr lang="ru-RU" sz="1600"/>
              <a:t>том числе местного бюджета, в тои числе инициативных платежей: 210 000,00 руб.</a:t>
            </a:r>
          </a:p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56142"/>
            <a:ext cx="3895437" cy="292157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53" y="2423668"/>
            <a:ext cx="5126508" cy="385289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501890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95193" y="15748"/>
            <a:ext cx="10515600" cy="1325563"/>
          </a:xfrm>
        </p:spPr>
        <p:txBody>
          <a:bodyPr/>
          <a:lstStyle/>
          <a:p>
            <a:pPr algn="ctr"/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Инициативные проекты</a:t>
            </a:r>
            <a:endParaRPr lang="ru-RU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1098105"/>
            <a:ext cx="102963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smtClean="0">
                <a:solidFill>
                  <a:srgbClr val="FF0000"/>
                </a:solidFill>
              </a:rPr>
              <a:t>2. Благоустройство </a:t>
            </a:r>
            <a:r>
              <a:rPr lang="ru-RU" sz="1800" b="1">
                <a:solidFill>
                  <a:srgbClr val="FF0000"/>
                </a:solidFill>
              </a:rPr>
              <a:t>городского </a:t>
            </a:r>
            <a:r>
              <a:rPr lang="ru-RU" sz="1800" b="1" smtClean="0">
                <a:solidFill>
                  <a:srgbClr val="FF0000"/>
                </a:solidFill>
              </a:rPr>
              <a:t>кладбища</a:t>
            </a:r>
            <a:endParaRPr lang="ru-RU" sz="1800" b="1">
              <a:solidFill>
                <a:srgbClr val="FF0000"/>
              </a:solidFill>
            </a:endParaRPr>
          </a:p>
          <a:p>
            <a:r>
              <a:rPr lang="ru-RU" sz="1600" smtClean="0">
                <a:solidFill>
                  <a:schemeClr val="tx1"/>
                </a:solidFill>
              </a:rPr>
              <a:t>Общей </a:t>
            </a:r>
            <a:r>
              <a:rPr lang="ru-RU" sz="1600">
                <a:solidFill>
                  <a:schemeClr val="tx1"/>
                </a:solidFill>
              </a:rPr>
              <a:t>стоимостью 1 997 187,00 руб</a:t>
            </a:r>
            <a:r>
              <a:rPr lang="ru-RU" sz="1600" smtClean="0">
                <a:solidFill>
                  <a:schemeClr val="tx1"/>
                </a:solidFill>
              </a:rPr>
              <a:t>.:</a:t>
            </a:r>
          </a:p>
          <a:p>
            <a:r>
              <a:rPr lang="ru-RU" sz="1600" smtClean="0">
                <a:solidFill>
                  <a:schemeClr val="tx1"/>
                </a:solidFill>
              </a:rPr>
              <a:t>в </a:t>
            </a:r>
            <a:r>
              <a:rPr lang="ru-RU" sz="1600">
                <a:solidFill>
                  <a:schemeClr val="tx1"/>
                </a:solidFill>
              </a:rPr>
              <a:t>том числе за счет средств областного бюджета: 1 697 608,76 </a:t>
            </a:r>
            <a:r>
              <a:rPr lang="ru-RU" sz="1600" smtClean="0">
                <a:solidFill>
                  <a:schemeClr val="tx1"/>
                </a:solidFill>
              </a:rPr>
              <a:t>руб.</a:t>
            </a:r>
          </a:p>
          <a:p>
            <a:r>
              <a:rPr lang="ru-RU" sz="1600" smtClean="0">
                <a:solidFill>
                  <a:schemeClr val="tx1"/>
                </a:solidFill>
              </a:rPr>
              <a:t>в </a:t>
            </a:r>
            <a:r>
              <a:rPr lang="ru-RU" sz="1600">
                <a:solidFill>
                  <a:schemeClr val="tx1"/>
                </a:solidFill>
              </a:rPr>
              <a:t>том числе местного бюджета, в тои числе инициативных платежей: 299 578,24 </a:t>
            </a:r>
            <a:r>
              <a:rPr lang="ru-RU" sz="1600" smtClean="0">
                <a:solidFill>
                  <a:schemeClr val="tx1"/>
                </a:solidFill>
              </a:rPr>
              <a:t>руб</a:t>
            </a:r>
            <a:r>
              <a:rPr lang="ru-RU" sz="1600" b="1" smtClean="0">
                <a:solidFill>
                  <a:schemeClr val="tx1"/>
                </a:solidFill>
              </a:rPr>
              <a:t>.</a:t>
            </a:r>
            <a:endParaRPr lang="ru-RU" sz="160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9" y="2539721"/>
            <a:ext cx="2678203" cy="3569542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14" y="2423668"/>
            <a:ext cx="2139890" cy="380164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53" y="789139"/>
            <a:ext cx="2393716" cy="4252586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677" y="2423668"/>
            <a:ext cx="2372718" cy="4215282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099104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95193" y="15748"/>
            <a:ext cx="10515600" cy="1325563"/>
          </a:xfrm>
        </p:spPr>
        <p:txBody>
          <a:bodyPr/>
          <a:lstStyle/>
          <a:p>
            <a:pPr algn="ctr"/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Инициативные проекты</a:t>
            </a:r>
            <a:endParaRPr lang="ru-RU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1098105"/>
            <a:ext cx="10296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smtClean="0">
                <a:solidFill>
                  <a:srgbClr val="FF0000"/>
                </a:solidFill>
              </a:rPr>
              <a:t>3. Парк </a:t>
            </a:r>
            <a:r>
              <a:rPr lang="ru-RU" sz="1800" b="1">
                <a:solidFill>
                  <a:srgbClr val="FF0000"/>
                </a:solidFill>
              </a:rPr>
              <a:t>«Воинской славы</a:t>
            </a:r>
            <a:r>
              <a:rPr lang="ru-RU" sz="1800" b="1" smtClean="0">
                <a:solidFill>
                  <a:srgbClr val="FF0000"/>
                </a:solidFill>
              </a:rPr>
              <a:t>»</a:t>
            </a:r>
            <a:endParaRPr lang="ru-RU" sz="1800" b="1">
              <a:solidFill>
                <a:srgbClr val="FF0000"/>
              </a:solidFill>
            </a:endParaRPr>
          </a:p>
          <a:p>
            <a:r>
              <a:rPr lang="ru-RU" sz="1800">
                <a:solidFill>
                  <a:schemeClr val="tx1"/>
                </a:solidFill>
              </a:rPr>
              <a:t>Общей стоимостью 1 999 593,60 руб</a:t>
            </a:r>
            <a:r>
              <a:rPr lang="ru-RU" sz="1800" smtClean="0">
                <a:solidFill>
                  <a:schemeClr val="tx1"/>
                </a:solidFill>
              </a:rPr>
              <a:t>.:</a:t>
            </a:r>
            <a:endParaRPr lang="ru-RU" sz="1800">
              <a:solidFill>
                <a:schemeClr val="tx1"/>
              </a:solidFill>
            </a:endParaRPr>
          </a:p>
          <a:p>
            <a:r>
              <a:rPr lang="ru-RU" sz="1800">
                <a:solidFill>
                  <a:schemeClr val="tx1"/>
                </a:solidFill>
              </a:rPr>
              <a:t>в том числе за счет средств областного бюджета: 1 699 654,56 руб</a:t>
            </a:r>
            <a:r>
              <a:rPr lang="ru-RU" sz="1800" smtClean="0">
                <a:solidFill>
                  <a:schemeClr val="tx1"/>
                </a:solidFill>
              </a:rPr>
              <a:t>.</a:t>
            </a:r>
            <a:endParaRPr lang="ru-RU" sz="1800">
              <a:solidFill>
                <a:schemeClr val="tx1"/>
              </a:solidFill>
            </a:endParaRPr>
          </a:p>
          <a:p>
            <a:r>
              <a:rPr lang="ru-RU" sz="1800">
                <a:solidFill>
                  <a:schemeClr val="tx1"/>
                </a:solidFill>
              </a:rPr>
              <a:t>в том числе местного бюджета, в тои числе инициативных платежей: 299 939,04 руб.</a:t>
            </a:r>
            <a:endParaRPr lang="ru-RU" sz="160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70" y="2423668"/>
            <a:ext cx="3106102" cy="4139852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42" y="2548928"/>
            <a:ext cx="2315451" cy="391438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91" y="2523876"/>
            <a:ext cx="2955732" cy="3939436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368768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4296" y="363915"/>
            <a:ext cx="107390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smtClean="0">
                <a:solidFill>
                  <a:srgbClr val="FF0000"/>
                </a:solidFill>
              </a:rPr>
              <a:t>Развитие </a:t>
            </a:r>
            <a:r>
              <a:rPr lang="ru-RU" sz="2400" b="1">
                <a:solidFill>
                  <a:srgbClr val="FF0000"/>
                </a:solidFill>
              </a:rPr>
              <a:t>физической культуры и спорта в Байкальском городском поселении </a:t>
            </a:r>
            <a:endParaRPr lang="ru-RU" sz="2400" b="1" smtClean="0">
              <a:solidFill>
                <a:srgbClr val="FF0000"/>
              </a:solidFill>
            </a:endParaRPr>
          </a:p>
          <a:p>
            <a:pPr lvl="0"/>
            <a:r>
              <a:rPr lang="ru-RU" smtClean="0"/>
              <a:t>Приобретение </a:t>
            </a:r>
            <a:r>
              <a:rPr lang="ru-RU"/>
              <a:t>призов и медалей:</a:t>
            </a:r>
          </a:p>
          <a:p>
            <a:pPr lvl="0"/>
            <a:r>
              <a:rPr lang="ru-RU"/>
              <a:t>- спортивные мероприятия (в течение года): 270 445,00 руб</a:t>
            </a:r>
            <a:r>
              <a:rPr lang="ru-RU" smtClean="0"/>
              <a:t>.</a:t>
            </a:r>
            <a:endParaRPr lang="ru-RU"/>
          </a:p>
          <a:p>
            <a:pPr lvl="0"/>
            <a:r>
              <a:rPr lang="ru-RU"/>
              <a:t>- спортивные мероприятия, посвященные клубничному фестивалю «Виктория»: 12 100,00 руб</a:t>
            </a:r>
            <a:r>
              <a:rPr lang="ru-RU" smtClean="0"/>
              <a:t>.</a:t>
            </a:r>
            <a:endParaRPr lang="ru-RU"/>
          </a:p>
          <a:p>
            <a:pPr lvl="0"/>
            <a:r>
              <a:rPr lang="ru-RU"/>
              <a:t>- спортивные мероприятия, посвященные Дню физкультурника: 31 242,00 руб</a:t>
            </a:r>
            <a:r>
              <a:rPr lang="ru-RU" smtClean="0"/>
              <a:t>.</a:t>
            </a:r>
            <a:endParaRPr lang="ru-RU"/>
          </a:p>
          <a:p>
            <a:pPr lvl="0"/>
            <a:r>
              <a:rPr lang="ru-RU"/>
              <a:t>- спортивные мероприятия, посвященные Всемирному дню ходьбы: 8 980,02 руб</a:t>
            </a:r>
            <a:r>
              <a:rPr lang="ru-RU" smtClean="0"/>
              <a:t>.</a:t>
            </a:r>
            <a:endParaRPr lang="ru-RU"/>
          </a:p>
          <a:p>
            <a:pPr lvl="0"/>
            <a:r>
              <a:rPr lang="ru-RU"/>
              <a:t>- спортивные мероприятия, посвященные Новому году: 25 590,00 руб</a:t>
            </a:r>
            <a:r>
              <a:rPr lang="ru-RU" smtClean="0"/>
              <a:t>.</a:t>
            </a:r>
            <a:endParaRPr lang="ru-RU"/>
          </a:p>
          <a:p>
            <a:pPr lvl="0"/>
            <a:r>
              <a:rPr lang="ru-RU"/>
              <a:t>- городские соревнования по вольной борьбе на призы главы БГП: 90 150,00 руб</a:t>
            </a:r>
            <a:r>
              <a:rPr lang="ru-RU" smtClean="0"/>
              <a:t>.</a:t>
            </a:r>
            <a:endParaRPr lang="ru-RU"/>
          </a:p>
          <a:p>
            <a:pPr lvl="0"/>
            <a:r>
              <a:rPr lang="ru-RU"/>
              <a:t>- приобретение хозтоваров (умывальник): 6 500,00 руб</a:t>
            </a:r>
            <a:r>
              <a:rPr lang="ru-RU" smtClean="0"/>
              <a:t>.</a:t>
            </a:r>
            <a:endParaRPr lang="ru-RU"/>
          </a:p>
          <a:p>
            <a:pPr lvl="0"/>
            <a:r>
              <a:rPr lang="ru-RU"/>
              <a:t>- табличка из нержавеющей стали для памятного камня на спортивном стадионе мкр. Строитель: 15 000,00 руб</a:t>
            </a:r>
            <a:r>
              <a:rPr lang="ru-RU" smtClean="0"/>
              <a:t>.</a:t>
            </a:r>
            <a:endParaRPr lang="ru-RU"/>
          </a:p>
          <a:p>
            <a:pPr lvl="0"/>
            <a:r>
              <a:rPr lang="ru-RU"/>
              <a:t>- медицинское сопровождение при проведении соревнований: 35 792,00 руб.</a:t>
            </a:r>
          </a:p>
          <a:p>
            <a:pPr lvl="0"/>
            <a:r>
              <a:rPr lang="ru-RU"/>
              <a:t>Трансфер байкальских </a:t>
            </a:r>
            <a:r>
              <a:rPr lang="ru-RU" smtClean="0"/>
              <a:t>спортсменов: 433 000,00 руб.</a:t>
            </a:r>
          </a:p>
          <a:p>
            <a:pPr lvl="0" algn="r"/>
            <a:r>
              <a:rPr lang="ru-RU" sz="1800" b="1" smtClean="0"/>
              <a:t>ИТОГО: </a:t>
            </a:r>
            <a:r>
              <a:rPr lang="ru-RU" sz="1800" b="1"/>
              <a:t>1 080 </a:t>
            </a:r>
            <a:r>
              <a:rPr lang="ru-RU" sz="1800" b="1" smtClean="0"/>
              <a:t>000,00 руб.</a:t>
            </a:r>
            <a:endParaRPr lang="ru-RU" sz="1800" b="1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90078" y="3841790"/>
            <a:ext cx="3481713" cy="2259616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03" y="4396636"/>
            <a:ext cx="2864072" cy="1908635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5" y="4045907"/>
            <a:ext cx="3719357" cy="2090505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350777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94234"/>
              </p:ext>
            </p:extLst>
          </p:nvPr>
        </p:nvGraphicFramePr>
        <p:xfrm>
          <a:off x="851770" y="1192793"/>
          <a:ext cx="10739096" cy="163358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8956109">
                  <a:extLst>
                    <a:ext uri="{9D8B030D-6E8A-4147-A177-3AD203B41FA5}">
                      <a16:colId xmlns:a16="http://schemas.microsoft.com/office/drawing/2014/main" val="276700183"/>
                    </a:ext>
                  </a:extLst>
                </a:gridCol>
                <a:gridCol w="1782987">
                  <a:extLst>
                    <a:ext uri="{9D8B030D-6E8A-4147-A177-3AD203B41FA5}">
                      <a16:colId xmlns:a16="http://schemas.microsoft.com/office/drawing/2014/main" val="1999331095"/>
                    </a:ext>
                  </a:extLst>
                </a:gridCol>
              </a:tblGrid>
              <a:tr h="535799">
                <a:tc>
                  <a:txBody>
                    <a:bodyPr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ru-RU" sz="18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Поддержка 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военно-патриотических клубов и молодежных объединений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ru-RU" sz="18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375 710,00 руб.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491670"/>
                  </a:ext>
                </a:extLst>
              </a:tr>
              <a:tr h="488200">
                <a:tc>
                  <a:txBody>
                    <a:bodyPr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ru-RU" sz="18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Поддержка 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творческих, прикладных, художественных коллективов горда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ru-RU" sz="18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90 000,00 руб.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9245401"/>
                  </a:ext>
                </a:extLst>
              </a:tr>
              <a:tr h="596740">
                <a:tc>
                  <a:txBody>
                    <a:bodyPr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ru-RU" sz="18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Учреждение премии главы администрации БГП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ru-RU" sz="18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154 290,00 руб.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5776307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45067" y="231384"/>
            <a:ext cx="111296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Муниципальная </a:t>
            </a:r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«Молодежная политика в </a:t>
            </a: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БГП»</a:t>
            </a:r>
            <a:endParaRPr lang="ru-RU" sz="28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1770" y="2967641"/>
            <a:ext cx="10739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2024 года администрация БГП оказывала содействие в организации военно-патриотических акций, памятных дат, акций общественных организаций. </a:t>
            </a:r>
          </a:p>
          <a:p>
            <a:pPr algn="just"/>
            <a:r>
              <a:rPr lang="ru-RU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дважды в год – в День России и День Конституции РФ юные байкальчане при вручении паспорта получают  подарки от главы администрации БГП.</a:t>
            </a:r>
            <a:endParaRPr lang="ru-RU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29" y="4186127"/>
            <a:ext cx="3707182" cy="2471455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44" y="4186127"/>
            <a:ext cx="3022018" cy="226651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530" y="4186127"/>
            <a:ext cx="3110631" cy="2332973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59074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1760818" y="0"/>
            <a:ext cx="8709235" cy="46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Муниципальное имущество</a:t>
            </a:r>
            <a:endParaRPr sz="2800" b="1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070959"/>
            <a:ext cx="12192000" cy="27870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63670" y="596353"/>
            <a:ext cx="1089764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mtClean="0">
                <a:solidFill>
                  <a:schemeClr val="tx1"/>
                </a:solidFill>
              </a:rPr>
              <a:t>Стоимость </a:t>
            </a:r>
            <a:r>
              <a:rPr lang="ru-RU">
                <a:solidFill>
                  <a:schemeClr val="tx1"/>
                </a:solidFill>
              </a:rPr>
              <a:t>имущества казны в </a:t>
            </a:r>
            <a:r>
              <a:rPr lang="ru-RU" smtClean="0">
                <a:solidFill>
                  <a:schemeClr val="tx1"/>
                </a:solidFill>
              </a:rPr>
              <a:t>2024 </a:t>
            </a:r>
            <a:r>
              <a:rPr lang="ru-RU">
                <a:solidFill>
                  <a:schemeClr val="tx1"/>
                </a:solidFill>
              </a:rPr>
              <a:t>году увеличилась на </a:t>
            </a:r>
            <a:r>
              <a:rPr lang="ru-RU" b="1" smtClean="0">
                <a:solidFill>
                  <a:srgbClr val="FF0000"/>
                </a:solidFill>
              </a:rPr>
              <a:t>4 556 012 493,87  </a:t>
            </a:r>
            <a:r>
              <a:rPr lang="ru-RU">
                <a:solidFill>
                  <a:schemeClr val="tx1"/>
                </a:solidFill>
              </a:rPr>
              <a:t>руб. и составила на конец года </a:t>
            </a:r>
            <a:r>
              <a:rPr lang="ru-RU" b="1" smtClean="0">
                <a:solidFill>
                  <a:srgbClr val="FF0000"/>
                </a:solidFill>
              </a:rPr>
              <a:t>8 362 579 079,2 </a:t>
            </a:r>
            <a:r>
              <a:rPr lang="ru-RU">
                <a:solidFill>
                  <a:schemeClr val="tx1"/>
                </a:solidFill>
              </a:rPr>
              <a:t>руб. </a:t>
            </a:r>
            <a:endParaRPr lang="ru-RU" smtClean="0">
              <a:solidFill>
                <a:schemeClr val="tx1"/>
              </a:solidFill>
            </a:endParaRPr>
          </a:p>
          <a:p>
            <a:pPr algn="ctr"/>
            <a:r>
              <a:rPr lang="ru-RU" sz="1600" b="1" smtClean="0">
                <a:solidFill>
                  <a:schemeClr val="accent2"/>
                </a:solidFill>
              </a:rPr>
              <a:t>В 2024 году в </a:t>
            </a:r>
            <a:r>
              <a:rPr lang="ru-RU" sz="1600" b="1">
                <a:solidFill>
                  <a:schemeClr val="accent2"/>
                </a:solidFill>
              </a:rPr>
              <a:t>казну поставлено следующее имущество:</a:t>
            </a:r>
          </a:p>
          <a:p>
            <a:pPr indent="450000">
              <a:buAutoNum type="arabicParenR"/>
            </a:pPr>
            <a:r>
              <a:rPr lang="ru-RU" smtClean="0">
                <a:solidFill>
                  <a:schemeClr val="tx1"/>
                </a:solidFill>
              </a:rPr>
              <a:t>Здание Визитно-информационного туристического центра «Бригантина»;</a:t>
            </a:r>
          </a:p>
          <a:p>
            <a:pPr indent="450000">
              <a:buAutoNum type="arabicParenR"/>
            </a:pPr>
            <a:r>
              <a:rPr lang="ru-RU" smtClean="0">
                <a:solidFill>
                  <a:schemeClr val="tx1"/>
                </a:solidFill>
              </a:rPr>
              <a:t>Противоэрозийные гидротехнические </a:t>
            </a:r>
            <a:r>
              <a:rPr lang="ru-RU">
                <a:solidFill>
                  <a:schemeClr val="tx1"/>
                </a:solidFill>
              </a:rPr>
              <a:t>и </a:t>
            </a:r>
            <a:r>
              <a:rPr lang="ru-RU" smtClean="0">
                <a:solidFill>
                  <a:schemeClr val="tx1"/>
                </a:solidFill>
              </a:rPr>
              <a:t>противоселевые сооружения 6 объектов;</a:t>
            </a:r>
          </a:p>
          <a:p>
            <a:pPr indent="450000">
              <a:buAutoNum type="arabicParenR"/>
            </a:pPr>
            <a:r>
              <a:rPr lang="ru-RU" smtClean="0">
                <a:solidFill>
                  <a:schemeClr val="tx1"/>
                </a:solidFill>
              </a:rPr>
              <a:t>Объекты электрохозяйства - </a:t>
            </a:r>
            <a:r>
              <a:rPr lang="ru-RU"/>
              <a:t>трансформаторная </a:t>
            </a:r>
            <a:r>
              <a:rPr lang="ru-RU" smtClean="0"/>
              <a:t>подстанция, ЛЭП (мкр. Гагарина), воздушные линии опоры 2 объекта (мкр. Строитель);</a:t>
            </a:r>
          </a:p>
          <a:p>
            <a:pPr indent="450000">
              <a:buAutoNum type="arabicParenR"/>
            </a:pPr>
            <a:r>
              <a:rPr lang="ru-RU" smtClean="0"/>
              <a:t>Сооружение </a:t>
            </a:r>
            <a:r>
              <a:rPr lang="ru-RU"/>
              <a:t>водозаборное </a:t>
            </a:r>
            <a:r>
              <a:rPr lang="ru-RU" smtClean="0"/>
              <a:t>и сети водоснабжения и водоотведения мкр. Красный ключ;</a:t>
            </a:r>
          </a:p>
          <a:p>
            <a:pPr indent="450000">
              <a:buAutoNum type="arabicParenR"/>
            </a:pPr>
            <a:r>
              <a:rPr lang="ru-RU" smtClean="0"/>
              <a:t>Ярморочная площадь СНТ «Строитель»;</a:t>
            </a:r>
          </a:p>
          <a:p>
            <a:pPr indent="450000">
              <a:buAutoNum type="arabicParenR"/>
            </a:pPr>
            <a:r>
              <a:rPr lang="ru-RU" smtClean="0"/>
              <a:t>Футбольная коробка по ул. Речной;</a:t>
            </a:r>
          </a:p>
          <a:p>
            <a:pPr indent="450000">
              <a:buAutoNum type="arabicParenR"/>
            </a:pPr>
            <a:r>
              <a:rPr lang="ru-RU" smtClean="0"/>
              <a:t>Берегоукрепительные сооружения;</a:t>
            </a:r>
          </a:p>
          <a:p>
            <a:pPr indent="450000">
              <a:buAutoNum type="arabicParenR"/>
            </a:pPr>
            <a:r>
              <a:rPr lang="ru-RU" smtClean="0"/>
              <a:t>Общественная </a:t>
            </a:r>
            <a:r>
              <a:rPr lang="ru-RU"/>
              <a:t>территория от федеральной трассы до Татьяниного </a:t>
            </a:r>
            <a:r>
              <a:rPr lang="ru-RU" smtClean="0"/>
              <a:t>сквера;</a:t>
            </a:r>
          </a:p>
          <a:p>
            <a:pPr indent="450000">
              <a:buAutoNum type="arabicParenR"/>
            </a:pPr>
            <a:r>
              <a:rPr lang="ru-RU" smtClean="0"/>
              <a:t>Общественная </a:t>
            </a:r>
            <a:r>
              <a:rPr lang="ru-RU"/>
              <a:t>территория </a:t>
            </a:r>
            <a:r>
              <a:rPr lang="ru-RU" smtClean="0"/>
              <a:t>по улице Речная;</a:t>
            </a:r>
          </a:p>
          <a:p>
            <a:pPr indent="450000">
              <a:buAutoNum type="arabicParenR"/>
            </a:pPr>
            <a:r>
              <a:rPr lang="ru-RU" smtClean="0"/>
              <a:t>58 жилых помещений по программе Переселения из ветхого и аварийного жилья; </a:t>
            </a:r>
          </a:p>
          <a:p>
            <a:pPr indent="450000">
              <a:buAutoNum type="arabicParenR"/>
            </a:pPr>
            <a:r>
              <a:rPr lang="ru-RU" smtClean="0"/>
              <a:t>32 земельных участка;</a:t>
            </a:r>
            <a:endParaRPr lang="ru-RU" smtClean="0">
              <a:solidFill>
                <a:schemeClr val="tx1"/>
              </a:solidFill>
            </a:endParaRPr>
          </a:p>
          <a:p>
            <a:pPr algn="just"/>
            <a:r>
              <a:rPr lang="ru-RU" smtClean="0">
                <a:solidFill>
                  <a:schemeClr val="tx1"/>
                </a:solidFill>
              </a:rPr>
              <a:t>В </a:t>
            </a:r>
            <a:r>
              <a:rPr lang="ru-RU">
                <a:solidFill>
                  <a:schemeClr val="tx1"/>
                </a:solidFill>
              </a:rPr>
              <a:t>2024 г. отделом проведена работа по выморачиванию жилых помещений, в результате которой выморочными признано </a:t>
            </a:r>
            <a:r>
              <a:rPr lang="ru-RU" smtClean="0">
                <a:solidFill>
                  <a:schemeClr val="tx1"/>
                </a:solidFill>
              </a:rPr>
              <a:t>2 </a:t>
            </a:r>
            <a:r>
              <a:rPr lang="ru-RU">
                <a:solidFill>
                  <a:schemeClr val="tx1"/>
                </a:solidFill>
              </a:rPr>
              <a:t>квартиры.</a:t>
            </a:r>
          </a:p>
          <a:p>
            <a:pPr marL="342900" indent="-342900">
              <a:buAutoNum type="arabicParenR"/>
            </a:pPr>
            <a:endParaRPr lang="ru-RU" smtClean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0" y="4190019"/>
            <a:ext cx="2733025" cy="250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54" y="4211092"/>
            <a:ext cx="3331259" cy="2506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427" y="4320010"/>
            <a:ext cx="3430577" cy="2288935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45067" y="231384"/>
            <a:ext cx="111296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физической культуры и спорта в Байкальском муниципальном образовании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35578" y="1616379"/>
            <a:ext cx="1033826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казенное </a:t>
            </a:r>
            <a:r>
              <a:rPr lang="ru-RU" sz="1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 </a:t>
            </a:r>
            <a:r>
              <a:rPr lang="ru-RU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«Культурно-досуговый центр «Радуга»</a:t>
            </a:r>
          </a:p>
          <a:p>
            <a:pPr algn="just"/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учреждения организована деятельность 7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клубов (12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секций), </a:t>
            </a:r>
          </a:p>
          <a:p>
            <a:pPr algn="just"/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групп подготовки – 38 (волейбол, гиревой спорт, пауэрлифтинг, вольная борьба, бокс, мини-футбол, хоккей с шайбой, настольный теннис, силовая гимнастика, баскетбол, военно-патриотический клуб, настольный теннис (группа здоровья - пенсионеры). </a:t>
            </a:r>
            <a:endParaRPr lang="ru-RU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секциях и клубах занимается 780 человек, из них: 580 – школьники, 200 – взрослые. 118 человек посещают клуб на платной основе. Средняя наполняемость секций – 22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человека. </a:t>
            </a:r>
          </a:p>
          <a:p>
            <a:pPr algn="just"/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отчетный период 2024 года в КДЦ «Радуга» проведено 32 спортивных, культурно-массовых мероприятиях городского, районного, регионального, межрегионального, федерального и международного уровней. На базе учреждения проведено 19 мероприятий.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49" y="4224094"/>
            <a:ext cx="3087011" cy="231525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734" y="4005854"/>
            <a:ext cx="3373803" cy="254613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8" y="4687027"/>
            <a:ext cx="3101490" cy="143300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751674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45067" y="231384"/>
            <a:ext cx="111296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35578" y="1185491"/>
            <a:ext cx="1073909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МКУ Дом 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 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Юбилейный»</a:t>
            </a:r>
            <a:endParaRPr lang="ru-RU" sz="1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студий – 324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клубов по интересам – 182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коллектива, имеющих звание «Народный»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МКУ проведено городских мероприятий –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300,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районные, областные, региональные – 26.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инициативного проекта «Историческая музейная экспозиция фильма С.А. Герасимова «У озера». Стоимость проекта - 1 364 000,00 руб.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регионального конкурса «Этно-Фестиваль сказок малых форм Байкалов сказ» (Нагаев А.М. совместно с фондом «Наследие Байкала») на базе МФКЦ. Сумма гранта -  284 966,00руб.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межрегионального Гастрономического Фестиваля национальной кухни народов Сибири «Байкальский половник» (менеджер проекта Колобова И.В. совместно с фондом «Наследие Байкала»). Сумма гранта -  498 811,00руб.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Работает кинотеатр «Родной». 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01.09.2022 идет реализация программы «Пушкинская карта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85" y="4499705"/>
            <a:ext cx="2321606" cy="1548946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52" y="3792838"/>
            <a:ext cx="4108602" cy="264614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67" y="4206810"/>
            <a:ext cx="3348265" cy="2232177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883803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45067" y="231384"/>
            <a:ext cx="111296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35578" y="1185491"/>
            <a:ext cx="1032573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МКУ «</a:t>
            </a:r>
            <a:r>
              <a:rPr lang="ru-RU" sz="1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культуры </a:t>
            </a:r>
            <a:r>
              <a:rPr lang="ru-RU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«Юность» поселка Солзан</a:t>
            </a:r>
            <a:r>
              <a:rPr lang="ru-RU" sz="1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r>
              <a:rPr lang="ru-RU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формирования и 4 клуба по интересам, 10 групп, в которых занимается 126 человек.</a:t>
            </a:r>
          </a:p>
          <a:p>
            <a:pPr algn="just"/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коллектив имеет звание «Народный» </a:t>
            </a:r>
          </a:p>
          <a:p>
            <a:pPr algn="just"/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48 мероприятий: на базе МКУ – 60, городских – 9, районных – 1.</a:t>
            </a:r>
          </a:p>
          <a:p>
            <a:pPr algn="just"/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49" y="2370117"/>
            <a:ext cx="3039764" cy="2150352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417" y="4829584"/>
            <a:ext cx="2479323" cy="175102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87" y="2427646"/>
            <a:ext cx="4104362" cy="4104362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213" y="2091285"/>
            <a:ext cx="3155613" cy="446223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51115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45067" y="231384"/>
            <a:ext cx="111296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35787" y="1185491"/>
            <a:ext cx="103257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МКУ «Многофункциональный культурный центр Байкальского городского поселения»</a:t>
            </a:r>
          </a:p>
          <a:p>
            <a:pPr algn="ctr"/>
            <a:endParaRPr lang="ru-RU" sz="16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 работу с ноября </a:t>
            </a:r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года. </a:t>
            </a:r>
          </a:p>
          <a:p>
            <a:pPr algn="just"/>
            <a:r>
              <a:rPr lang="ru-RU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формирований, в которых занимается 103 человека. </a:t>
            </a:r>
            <a:endParaRPr lang="ru-RU" sz="16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 имеет звание «Народный» - театр «Люди</a:t>
            </a:r>
            <a:r>
              <a:rPr lang="ru-RU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just"/>
            <a:r>
              <a:rPr lang="ru-RU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</a:t>
            </a:r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мероприятий: на базе МКУ – 10, городских – 6. 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44" y="3218613"/>
            <a:ext cx="4498034" cy="306260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70" y="4210707"/>
            <a:ext cx="4885150" cy="2070507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67" y="1617599"/>
            <a:ext cx="3174328" cy="227510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65091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45067" y="231384"/>
            <a:ext cx="111296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35578" y="1185491"/>
            <a:ext cx="103257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МКУ «Библиотека г. Байкальска</a:t>
            </a:r>
            <a:r>
              <a:rPr lang="ru-RU" sz="1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Работает 8 клубных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формирований </a:t>
            </a:r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44 культурно-досуговых мероприятий: 33 – внутренних, 4 - городских, 1 – районное, 1 – региональных, 5 – федеральных. </a:t>
            </a:r>
          </a:p>
          <a:p>
            <a:pPr algn="just"/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пользователей – 1594 человека. </a:t>
            </a:r>
          </a:p>
          <a:p>
            <a:pPr algn="just"/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книговыдача на 1 человека – 9,4 книг. </a:t>
            </a:r>
          </a:p>
          <a:p>
            <a:pPr algn="just"/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посещений всего – 9110, без учета массовых мероприятий – 3402.</a:t>
            </a:r>
          </a:p>
          <a:p>
            <a:pPr algn="just"/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Участвует в областном сетевом социально ориентированном проекте «Библиотека для власти, общества, личности» по следующим 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направлениям по 6-и направлениям:</a:t>
            </a:r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Функионирует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подтверждения личности «Госуслуги – это просто», число получателей услуг – 95 человек.</a:t>
            </a:r>
          </a:p>
          <a:p>
            <a:pPr algn="just"/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Реализуются федеральные проекты:</a:t>
            </a:r>
          </a:p>
          <a:p>
            <a:pPr algn="just"/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«Пушкинская карта»</a:t>
            </a:r>
          </a:p>
          <a:p>
            <a:pPr algn="just"/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«Гений места» </a:t>
            </a:r>
          </a:p>
          <a:p>
            <a:pPr algn="just"/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октября работает визитно-информационный туристический центр «Бригантина</a:t>
            </a:r>
            <a:r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54" y="4562573"/>
            <a:ext cx="3343927" cy="187941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24" y="4364171"/>
            <a:ext cx="1707831" cy="227621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57" y="4436680"/>
            <a:ext cx="3953528" cy="213119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900166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/>
          <p:nvPr/>
        </p:nvSpPr>
        <p:spPr>
          <a:xfrm rot="2689455">
            <a:off x="283099" y="5703207"/>
            <a:ext cx="613694" cy="613694"/>
          </a:xfrm>
          <a:prstGeom prst="roundRect">
            <a:avLst>
              <a:gd name="adj" fmla="val 16667"/>
            </a:avLst>
          </a:prstGeom>
          <a:solidFill>
            <a:srgbClr val="F053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27638" y="124051"/>
            <a:ext cx="10057287" cy="668887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управления «Сколково»</a:t>
            </a:r>
            <a:endParaRPr lang="ru-RU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000" y="782515"/>
            <a:ext cx="664924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300">
                <a:latin typeface="+mn-lt"/>
                <a:cs typeface="Times New Roman" panose="02020603050405020304" pitchFamily="18" charset="0"/>
              </a:rPr>
              <a:t>Байкальская делегация, в которую вошли представители администрации города Байкальска и правительства региона, принимала участие в образовательной программе «Гостеприимные города» в московской школе управления СКОЛКОВО.</a:t>
            </a:r>
          </a:p>
          <a:p>
            <a:pPr indent="457200" algn="just"/>
            <a:r>
              <a:rPr lang="ru-RU" sz="1300">
                <a:latin typeface="+mn-lt"/>
                <a:cs typeface="Times New Roman" panose="02020603050405020304" pitchFamily="18" charset="0"/>
              </a:rPr>
              <a:t>Совместная программа ВЭБ.РФ и Минэк РФ направлена на развитие внутреннего туризма, повышение качества сервиса и продвижение туристической инфраструктуры, что отвечает задачам нацпроекта «Туризм и индустрия гостеприимства».</a:t>
            </a:r>
          </a:p>
          <a:p>
            <a:pPr indent="457200" algn="just"/>
            <a:r>
              <a:rPr lang="ru-RU" sz="1300">
                <a:latin typeface="+mn-lt"/>
                <a:cs typeface="Times New Roman" panose="02020603050405020304" pitchFamily="18" charset="0"/>
              </a:rPr>
              <a:t>Байкальск входит в 200 городов России как город, обладающий высоким туристическим потенциалом. На обучении были еще 32 команды из других городов: Калининграда, Вологды, Казани, Рязани, Анапы, Сысерти и др. В каждой команде по 5 человек. Программа состоит из 5-ти образовательных модулей, последний из которых завершится в апреле 2024 года. В </a:t>
            </a:r>
            <a:r>
              <a:rPr lang="ru-RU" sz="1300" smtClean="0">
                <a:latin typeface="+mn-lt"/>
                <a:cs typeface="Times New Roman" panose="02020603050405020304" pitchFamily="18" charset="0"/>
              </a:rPr>
              <a:t>2023 году </a:t>
            </a:r>
            <a:r>
              <a:rPr lang="ru-RU" sz="1300">
                <a:latin typeface="+mn-lt"/>
                <a:cs typeface="Times New Roman" panose="02020603050405020304" pitchFamily="18" charset="0"/>
              </a:rPr>
              <a:t>прошло </a:t>
            </a:r>
            <a:r>
              <a:rPr lang="ru-RU" sz="1300" smtClean="0">
                <a:latin typeface="+mn-lt"/>
                <a:cs typeface="Times New Roman" panose="02020603050405020304" pitchFamily="18" charset="0"/>
              </a:rPr>
              <a:t>3 модуля обучения.</a:t>
            </a:r>
          </a:p>
          <a:p>
            <a:pPr indent="457200" algn="just"/>
            <a:r>
              <a:rPr lang="ru-RU" sz="1300" smtClean="0">
                <a:latin typeface="+mn-lt"/>
                <a:cs typeface="Times New Roman" panose="02020603050405020304" pitchFamily="18" charset="0"/>
              </a:rPr>
              <a:t>Итогом </a:t>
            </a:r>
            <a:r>
              <a:rPr lang="ru-RU" sz="1300">
                <a:latin typeface="+mn-lt"/>
                <a:cs typeface="Times New Roman" panose="02020603050405020304" pitchFamily="18" charset="0"/>
              </a:rPr>
              <a:t>обучения станет разработка модели городской системы туризма, на основе которой будет подготовлена концепция развития туризма для всего Южного Прибайкалья и Иркутской области, в частности. </a:t>
            </a:r>
          </a:p>
          <a:p>
            <a:pPr indent="457200" algn="just"/>
            <a:r>
              <a:rPr lang="ru-RU" sz="1300">
                <a:latin typeface="+mn-lt"/>
                <a:cs typeface="Times New Roman" panose="02020603050405020304" pitchFamily="18" charset="0"/>
              </a:rPr>
              <a:t>Основной фокус обучения – это развитие индустрии гостеприимства и повышение привлекательности городов для туризма. Модули обучения охватывают следующие темы: внутренний туризм, городская среда и туристическая инфраструктура, повышение качества сервиса и кадровое обеспечение, маркетинг и продвижение территорий, управление командой в условиях неопределенности.</a:t>
            </a:r>
          </a:p>
          <a:p>
            <a:pPr indent="457200" algn="just"/>
            <a:r>
              <a:rPr lang="ru-RU" sz="1300">
                <a:latin typeface="+mn-lt"/>
                <a:cs typeface="Times New Roman" panose="02020603050405020304" pitchFamily="18" charset="0"/>
              </a:rPr>
              <a:t>Организаторы образовательной программы преследуют цель: ускорить развитие туристической инфраструктуры и повысить доступность отдыха для россиян. Это общая задача и государства, и бизнеса, решать которую помогает национальный проект «Туризм и индустрия гостеприимства». Для Байкальска это прекрасная возможность совместно с ВЭБ.РФ, Байкал.Центром, Правительством Иркутской области реализовать в нашем городе, на берегу Байкала, проекты для привлечения туристов и гостей для развития нашей экономики.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913" y="792937"/>
            <a:ext cx="3768971" cy="25063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913" y="3701561"/>
            <a:ext cx="3768971" cy="2512647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9" y="557261"/>
            <a:ext cx="11808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по доходам и расходам бюджета Байкальского городского поселения за период </a:t>
            </a: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2012-2024 </a:t>
            </a:r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989514"/>
              </p:ext>
            </p:extLst>
          </p:nvPr>
        </p:nvGraphicFramePr>
        <p:xfrm>
          <a:off x="592870" y="1708883"/>
          <a:ext cx="11320707" cy="93949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881323">
                  <a:extLst>
                    <a:ext uri="{9D8B030D-6E8A-4147-A177-3AD203B41FA5}">
                      <a16:colId xmlns:a16="http://schemas.microsoft.com/office/drawing/2014/main" val="1889897259"/>
                    </a:ext>
                  </a:extLst>
                </a:gridCol>
                <a:gridCol w="4439384">
                  <a:extLst>
                    <a:ext uri="{9D8B030D-6E8A-4147-A177-3AD203B41FA5}">
                      <a16:colId xmlns:a16="http://schemas.microsoft.com/office/drawing/2014/main" val="2942889011"/>
                    </a:ext>
                  </a:extLst>
                </a:gridCol>
              </a:tblGrid>
              <a:tr h="352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225" marR="572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Исполнено за </a:t>
                      </a:r>
                      <a:r>
                        <a:rPr lang="ru-RU" sz="16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lang="ru-RU" sz="1600" b="1" baseline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год, тыс.руб.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225" marR="57225" marT="0" marB="0"/>
                </a:tc>
                <a:extLst>
                  <a:ext uri="{0D108BD9-81ED-4DB2-BD59-A6C34878D82A}">
                    <a16:rowId xmlns:a16="http://schemas.microsoft.com/office/drawing/2014/main" val="3104263014"/>
                  </a:ext>
                </a:extLst>
              </a:tr>
              <a:tr h="28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ДОХОДОВ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225" marR="572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8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1 484 011,00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225" marR="57225" marT="0" marB="0"/>
                </a:tc>
                <a:extLst>
                  <a:ext uri="{0D108BD9-81ED-4DB2-BD59-A6C34878D82A}">
                    <a16:rowId xmlns:a16="http://schemas.microsoft.com/office/drawing/2014/main" val="3788509966"/>
                  </a:ext>
                </a:extLst>
              </a:tr>
              <a:tr h="287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РАСХОДОВ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225" marR="572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8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1 530 752,00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225" marR="57225" marT="0" marB="0"/>
                </a:tc>
                <a:extLst>
                  <a:ext uri="{0D108BD9-81ED-4DB2-BD59-A6C34878D82A}">
                    <a16:rowId xmlns:a16="http://schemas.microsoft.com/office/drawing/2014/main" val="191401244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969933" y="3031077"/>
            <a:ext cx="6943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Доходы бюджета за </a:t>
            </a:r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год по сравнению с </a:t>
            </a:r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2012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годом увеличились в </a:t>
            </a:r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9,8 раз,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или на </a:t>
            </a:r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976,5%,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в том числе налоговые, неналоговые доходы в </a:t>
            </a:r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5,6 раз (561,8%),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межбюджетные трансферты увеличились в </a:t>
            </a:r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10,6 раз (1067,6%).</a:t>
            </a:r>
            <a:endParaRPr lang="ru-RU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5844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9" name="Google Shape;149;p24"/>
          <p:cNvSpPr txBox="1"/>
          <p:nvPr/>
        </p:nvSpPr>
        <p:spPr>
          <a:xfrm>
            <a:off x="638430" y="164684"/>
            <a:ext cx="11228405" cy="13339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 sz="800" i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295;p32"/>
          <p:cNvSpPr txBox="1"/>
          <p:nvPr/>
        </p:nvSpPr>
        <p:spPr>
          <a:xfrm>
            <a:off x="3137105" y="390699"/>
            <a:ext cx="60945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400" i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Спасибо за внимание!</a:t>
            </a:r>
            <a:endParaRPr sz="10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2414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1741382" y="130800"/>
            <a:ext cx="8709235" cy="46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Муниципальное имущество</a:t>
            </a:r>
            <a:endParaRPr sz="2800" b="1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" y="2229633"/>
            <a:ext cx="12192000" cy="4628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5885" y="786142"/>
            <a:ext cx="1117321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1600" smtClean="0">
                <a:solidFill>
                  <a:schemeClr val="tx1"/>
                </a:solidFill>
              </a:rPr>
              <a:t>В </a:t>
            </a:r>
            <a:r>
              <a:rPr lang="ru-RU" sz="1600">
                <a:solidFill>
                  <a:schemeClr val="tx1"/>
                </a:solidFill>
              </a:rPr>
              <a:t>2024 году Арбитражный суд Иркутской области удовлетворил исковые требования администрации Байкальского городского поселения </a:t>
            </a:r>
            <a:r>
              <a:rPr lang="ru-RU" sz="1600" smtClean="0">
                <a:solidFill>
                  <a:schemeClr val="tx1"/>
                </a:solidFill>
              </a:rPr>
              <a:t>о </a:t>
            </a:r>
            <a:r>
              <a:rPr lang="ru-RU" sz="1600">
                <a:solidFill>
                  <a:schemeClr val="tx1"/>
                </a:solidFill>
              </a:rPr>
              <a:t>расторжение договоров купли-продажи и передачи в собственность Байкальского муниципального образования объектов коммунальной инфраструктуры, расположенных на территории города Байкальск. На основании решения Арбитражного суда Иркутской области </a:t>
            </a:r>
            <a:r>
              <a:rPr lang="ru-RU" sz="1600" smtClean="0">
                <a:solidFill>
                  <a:schemeClr val="tx1"/>
                </a:solidFill>
              </a:rPr>
              <a:t>было </a:t>
            </a:r>
            <a:r>
              <a:rPr lang="ru-RU" sz="1600">
                <a:solidFill>
                  <a:schemeClr val="tx1"/>
                </a:solidFill>
              </a:rPr>
              <a:t>принято по актам приема-передачи 33 объекта коммунальной </a:t>
            </a:r>
            <a:r>
              <a:rPr lang="ru-RU" sz="1600" smtClean="0">
                <a:solidFill>
                  <a:schemeClr val="tx1"/>
                </a:solidFill>
              </a:rPr>
              <a:t>инфраструктуры.</a:t>
            </a:r>
          </a:p>
          <a:p>
            <a:pPr algn="just"/>
            <a:r>
              <a:rPr lang="ru-RU" smtClean="0">
                <a:solidFill>
                  <a:schemeClr val="bg1"/>
                </a:solidFill>
              </a:rPr>
              <a:t>Начались </a:t>
            </a:r>
            <a:r>
              <a:rPr lang="ru-RU">
                <a:solidFill>
                  <a:schemeClr val="bg1"/>
                </a:solidFill>
              </a:rPr>
              <a:t>переговоры по вопросам передачи следующих значимых для БМО объектов недвижимости</a:t>
            </a:r>
            <a:r>
              <a:rPr lang="ru-RU" smtClean="0">
                <a:solidFill>
                  <a:schemeClr val="bg1"/>
                </a:solidFill>
              </a:rPr>
              <a:t>: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" y="2379946"/>
            <a:ext cx="2550612" cy="340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00" y="3088675"/>
            <a:ext cx="2768278" cy="369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923" y="2517558"/>
            <a:ext cx="3039387" cy="4052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44" y="2517558"/>
            <a:ext cx="2710319" cy="3613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3794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0;p27"/>
          <p:cNvSpPr txBox="1"/>
          <p:nvPr/>
        </p:nvSpPr>
        <p:spPr>
          <a:xfrm>
            <a:off x="494262" y="715015"/>
            <a:ext cx="11294174" cy="37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000"/>
            </a:pPr>
            <a:endParaRPr lang="ru-RU" sz="2800" b="1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SzPts val="4000"/>
            </a:pPr>
            <a:endParaRPr lang="ru-RU" sz="2800" b="1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SzPts val="4000"/>
            </a:pP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транспортного комплекса и улично-дорожной сети:</a:t>
            </a:r>
            <a:b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ремонт, ремонт автомобильных дорог общего пользования местного значения, ремонт дворовых территорий и проездов к дворовым территориям</a:t>
            </a:r>
            <a:b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759971"/>
              </p:ext>
            </p:extLst>
          </p:nvPr>
        </p:nvGraphicFramePr>
        <p:xfrm>
          <a:off x="598944" y="1568792"/>
          <a:ext cx="11084809" cy="427052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681038">
                  <a:extLst>
                    <a:ext uri="{9D8B030D-6E8A-4147-A177-3AD203B41FA5}">
                      <a16:colId xmlns:a16="http://schemas.microsoft.com/office/drawing/2014/main" val="1574482488"/>
                    </a:ext>
                  </a:extLst>
                </a:gridCol>
                <a:gridCol w="2403771">
                  <a:extLst>
                    <a:ext uri="{9D8B030D-6E8A-4147-A177-3AD203B41FA5}">
                      <a16:colId xmlns:a16="http://schemas.microsoft.com/office/drawing/2014/main" val="1252156882"/>
                    </a:ext>
                  </a:extLst>
                </a:gridCol>
              </a:tblGrid>
              <a:tr h="741794"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Выполнены работы по ремонту автомобильных дорог общего пользования местного значения: ремонт проездов - мкр. Строитель, ул. Речная, район дома 16; мкр. Южный, 1 квартал, д.4.; п. Солзан, ул. Терешковой, район школы; мкр. Строитель,  пер. Школьный, ремонт автомобильной дороги к школе №12 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3 064 051,66 руб.</a:t>
                      </a:r>
                      <a:endParaRPr lang="ru-RU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651769"/>
                  </a:ext>
                </a:extLst>
              </a:tr>
              <a:tr h="52543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Разработана проектная документация на ремонт путепровода через федеральную автомобильную дорогу Р-258 «Байкал», на ремонт путепровода через ж/д пути на перегоне Слюдянка-Мысовая ВСЖД у станции Солзан ВСЖД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1 149 000,00 руб.</a:t>
                      </a:r>
                    </a:p>
                    <a:p>
                      <a:pPr algn="l"/>
                      <a:endParaRPr lang="ru-RU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004414"/>
                  </a:ext>
                </a:extLst>
              </a:tr>
              <a:tr h="52148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Асфальтирование парковочного места мкр. Южный, квартал 3, МКД 20 на территории Байкальского городского поселения </a:t>
                      </a:r>
                      <a:endParaRPr lang="ru-RU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445 045,80 руб.</a:t>
                      </a:r>
                      <a:endParaRPr lang="ru-RU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73469"/>
                  </a:ext>
                </a:extLst>
              </a:tr>
              <a:tr h="26982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smtClean="0"/>
                        <a:t>Устройство дорожных сооружений (ограждений) в сквере Татьянин сквер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390 860,02 руб.</a:t>
                      </a:r>
                      <a:endParaRPr lang="ru-RU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152861"/>
                  </a:ext>
                </a:extLst>
              </a:tr>
              <a:tr h="26982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Аварийно-восстановительные работы по ремонту моста через р. Харлахта</a:t>
                      </a:r>
                      <a:endParaRPr lang="ru-RU" sz="1400" b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endParaRPr lang="ru-RU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>
                          <a:latin typeface="+mn-lt"/>
                          <a:cs typeface="Times New Roman" panose="02020603050405020304" pitchFamily="18" charset="0"/>
                        </a:rPr>
                        <a:t>27 549 415,36 руб.</a:t>
                      </a:r>
                      <a:endParaRPr lang="ru-RU" sz="1400" b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endParaRPr lang="ru-RU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07557"/>
                  </a:ext>
                </a:extLst>
              </a:tr>
              <a:tr h="26982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Ремонт путепровода через федеральную автомобильную дорогу Р-258 «Байкал», ремонт путепровода через ж/д пути на перегоне Слюдянка-Мысовая ВСЖД у станции Солзан ВСЖД 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>
                          <a:latin typeface="+mn-lt"/>
                          <a:cs typeface="Times New Roman" panose="02020603050405020304" pitchFamily="18" charset="0"/>
                        </a:rPr>
                        <a:t>75 100 822,26 руб.</a:t>
                      </a:r>
                      <a:endParaRPr lang="ru-RU" sz="1400" b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904603"/>
                  </a:ext>
                </a:extLst>
              </a:tr>
              <a:tr h="26982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i="0" u="none" strike="noStrike" cap="none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Капитальный ремонт автомобильных дорог общего пользования местного значения на территории Байкальского городского поселения </a:t>
                      </a:r>
                      <a:endParaRPr lang="ru-RU" sz="1400" b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endParaRPr lang="ru-RU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b="0" smtClean="0">
                          <a:latin typeface="+mn-lt"/>
                          <a:cs typeface="Times New Roman" panose="02020603050405020304" pitchFamily="18" charset="0"/>
                        </a:rPr>
                        <a:t>52 083 325,40 руб.</a:t>
                      </a:r>
                      <a:endParaRPr lang="ru-RU" sz="1400" b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endParaRPr lang="ru-RU" sz="1400" b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933654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52810" y="5839320"/>
            <a:ext cx="114153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smtClean="0">
                <a:latin typeface="Arial" panose="020B0604020202020204" pitchFamily="34" charset="0"/>
                <a:cs typeface="Arial" panose="020B0604020202020204" pitchFamily="34" charset="0"/>
              </a:rPr>
              <a:t>Расходы в 2024 году 159 </a:t>
            </a:r>
            <a:r>
              <a:rPr lang="ru-RU" altLang="ru-RU" sz="2000" b="1">
                <a:latin typeface="Arial" panose="020B0604020202020204" pitchFamily="34" charset="0"/>
                <a:cs typeface="Arial" panose="020B0604020202020204" pitchFamily="34" charset="0"/>
              </a:rPr>
              <a:t>782 520,50 </a:t>
            </a:r>
            <a:r>
              <a:rPr lang="ru-RU" altLang="ru-RU" sz="2000" b="1" smtClean="0"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RU" altLang="ru-RU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22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0;p27"/>
          <p:cNvSpPr txBox="1"/>
          <p:nvPr/>
        </p:nvSpPr>
        <p:spPr>
          <a:xfrm>
            <a:off x="494262" y="715015"/>
            <a:ext cx="11294174" cy="37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000"/>
            </a:pPr>
            <a:endParaRPr lang="ru-RU" sz="2800" b="1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SzPts val="4000"/>
            </a:pPr>
            <a:endParaRPr lang="ru-RU" sz="2800" b="1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SzPts val="4000"/>
            </a:pP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транспортного комплекса и улично-дорожной сети:</a:t>
            </a:r>
            <a:b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ремонт, ремонт автомобильных дорог общего пользования местного значения, ремонт дворовых территорий и проездов к дворовым территориям</a:t>
            </a:r>
            <a:b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401" y="1903956"/>
            <a:ext cx="3421739" cy="42839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38" y="1903956"/>
            <a:ext cx="3315147" cy="428390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71" y="1903957"/>
            <a:ext cx="3276072" cy="42839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4028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90;p27"/>
          <p:cNvSpPr txBox="1">
            <a:spLocks noGrp="1"/>
          </p:cNvSpPr>
          <p:nvPr>
            <p:ph type="title"/>
          </p:nvPr>
        </p:nvSpPr>
        <p:spPr>
          <a:xfrm>
            <a:off x="494262" y="715015"/>
            <a:ext cx="11294174" cy="37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000"/>
            </a:pP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транспортного комплекса и улично-дорожной сети:</a:t>
            </a:r>
            <a: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автомобильных дорог общего пользования местного значения Байкальского городского </a:t>
            </a:r>
            <a:r>
              <a:rPr lang="ru-RU" sz="20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поселения</a:t>
            </a:r>
            <a:r>
              <a:rPr lang="ru-RU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80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475409"/>
              </p:ext>
            </p:extLst>
          </p:nvPr>
        </p:nvGraphicFramePr>
        <p:xfrm>
          <a:off x="400833" y="1215017"/>
          <a:ext cx="11260899" cy="173783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648637">
                  <a:extLst>
                    <a:ext uri="{9D8B030D-6E8A-4147-A177-3AD203B41FA5}">
                      <a16:colId xmlns:a16="http://schemas.microsoft.com/office/drawing/2014/main" val="4165882667"/>
                    </a:ext>
                  </a:extLst>
                </a:gridCol>
                <a:gridCol w="1612262">
                  <a:extLst>
                    <a:ext uri="{9D8B030D-6E8A-4147-A177-3AD203B41FA5}">
                      <a16:colId xmlns:a16="http://schemas.microsoft.com/office/drawing/2014/main" val="1183937346"/>
                    </a:ext>
                  </a:extLst>
                </a:gridCol>
              </a:tblGrid>
              <a:tr h="296922">
                <a:tc>
                  <a:txBody>
                    <a:bodyPr/>
                    <a:lstStyle/>
                    <a:p>
                      <a:r>
                        <a:rPr lang="ru-RU" sz="1400" b="0" smtClean="0"/>
                        <a:t>Установка дорожных знаков на территории Байкальского городского поселения -  17 шт. 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200" b="0" smtClean="0"/>
                        <a:t>139 447,17 руб.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614622"/>
                  </a:ext>
                </a:extLst>
              </a:tr>
              <a:tr h="247826">
                <a:tc>
                  <a:txBody>
                    <a:bodyPr/>
                    <a:lstStyle/>
                    <a:p>
                      <a:r>
                        <a:rPr lang="ru-RU" sz="1400" smtClean="0"/>
                        <a:t>Восстановление, нанесение дорожной разметки на автомобильных дорогах общего пользования местного значения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smtClean="0"/>
                        <a:t>502 853,40 руб.</a:t>
                      </a:r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143443"/>
                  </a:ext>
                </a:extLst>
              </a:tr>
              <a:tr h="578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smtClean="0"/>
                        <a:t>Приобретение двух автобусных остановок для установки адресам: г. Байкальск, мкр. Южный, в районе сквера «Татьянин сквер», мкр. Гагарина, район МКД 187 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smtClean="0"/>
                        <a:t>700 000,00 руб.</a:t>
                      </a:r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279334"/>
                  </a:ext>
                </a:extLst>
              </a:tr>
              <a:tr h="336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1400" smtClean="0"/>
                        <a:t>Содержание дорог и дорожных сооружений (летнее и зимнее содержание) 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smtClean="0">
                          <a:latin typeface="+mn-lt"/>
                          <a:cs typeface="Times New Roman" panose="02020603050405020304" pitchFamily="18" charset="0"/>
                        </a:rPr>
                        <a:t>10 374 431,18 руб.</a:t>
                      </a:r>
                      <a:endParaRPr lang="ru-RU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322114"/>
                  </a:ext>
                </a:extLst>
              </a:tr>
            </a:tbl>
          </a:graphicData>
        </a:graphic>
      </p:graphicFrame>
      <p:sp>
        <p:nvSpPr>
          <p:cNvPr id="14" name="Прямоугольник 11"/>
          <p:cNvSpPr>
            <a:spLocks noChangeArrowheads="1"/>
          </p:cNvSpPr>
          <p:nvPr/>
        </p:nvSpPr>
        <p:spPr bwMode="auto">
          <a:xfrm>
            <a:off x="8141917" y="5750463"/>
            <a:ext cx="42824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smtClean="0">
                <a:latin typeface="Arial" panose="020B0604020202020204" pitchFamily="34" charset="0"/>
                <a:cs typeface="Arial" panose="020B0604020202020204" pitchFamily="34" charset="0"/>
              </a:rPr>
              <a:t>Расходы в 2024 году: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  <a:cs typeface="Arial" panose="020B0604020202020204" pitchFamily="34" charset="0"/>
              </a:rPr>
              <a:t>11 716 731,75 руб</a:t>
            </a:r>
            <a:r>
              <a:rPr lang="ru-RU" altLang="ru-RU" sz="2000" b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Рисунок 9" descr="C:\Users\ogh\AppData\Local\Temp\Rar$DIa4776.19744\PHOTO-2024-11-25-13-16-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38" y="3286676"/>
            <a:ext cx="2475946" cy="330722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051" name="Рисунок 10" descr="C:\Users\ogh\AppData\Local\Temp\Rar$DIa4776.25908\PHOTO-2024-11-25-13-16-52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1349" y="3286676"/>
            <a:ext cx="2715685" cy="330722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" descr="C:\Users\ogh\Desktop\Рабочий стол старый\фото 2018,2019,2020г, 2022г, 2023 г\нанесение дорожной разметки\2024 год\PHOTO-2024-08-15-17-08-46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42" y="3185242"/>
            <a:ext cx="2639149" cy="352177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2" descr="C:\Users\ogh\Desktop\Рабочий стол старый\фото 2018,2019,2020г, 2022г, 2023 г\нанесение дорожной разметки\2024 год\PHOTO-2024-08-15-17-08-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77164" y="3185242"/>
            <a:ext cx="1912133" cy="25432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318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0;p27"/>
          <p:cNvSpPr txBox="1">
            <a:spLocks noGrp="1"/>
          </p:cNvSpPr>
          <p:nvPr>
            <p:ph type="title"/>
          </p:nvPr>
        </p:nvSpPr>
        <p:spPr>
          <a:xfrm>
            <a:off x="354327" y="619825"/>
            <a:ext cx="11294174" cy="37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000"/>
            </a:pPr>
            <a:r>
              <a:rPr lang="ru-RU" sz="24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4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4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Благоустройство территории Байкальского </a:t>
            </a:r>
            <a:r>
              <a:rPr lang="ru-RU" sz="24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городского поселения</a:t>
            </a:r>
            <a: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0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Комплексное благоустройство, содержание и художественное оформление </a:t>
            </a:r>
            <a:r>
              <a:rPr lang="ru-RU" sz="2000" b="1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территории</a:t>
            </a:r>
            <a: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endParaRPr sz="2800" b="1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075" name="Picture 3" descr="IMG-20240510-WA0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4876" y="1395671"/>
            <a:ext cx="2661229" cy="4719742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MG-20240729-WA0067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5644" y="1395671"/>
            <a:ext cx="2651957" cy="4719742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378024"/>
              </p:ext>
            </p:extLst>
          </p:nvPr>
        </p:nvGraphicFramePr>
        <p:xfrm>
          <a:off x="576197" y="1454302"/>
          <a:ext cx="5374917" cy="46024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374917">
                  <a:extLst>
                    <a:ext uri="{9D8B030D-6E8A-4147-A177-3AD203B41FA5}">
                      <a16:colId xmlns:a16="http://schemas.microsoft.com/office/drawing/2014/main" val="1429128064"/>
                    </a:ext>
                  </a:extLst>
                </a:gridCol>
              </a:tblGrid>
              <a:tr h="490144">
                <a:tc>
                  <a:txBody>
                    <a:bodyPr/>
                    <a:lstStyle/>
                    <a:p>
                      <a:pPr indent="0" algn="ctr"/>
                      <a:r>
                        <a:rPr lang="ru-RU" sz="1400" b="0" smtClean="0"/>
                        <a:t>Содержание и уборка территорий улиц, площадей, тротуаров, мостов, парка, скверов, детских и спортивных площадок </a:t>
                      </a:r>
                    </a:p>
                    <a:p>
                      <a:pPr indent="0" algn="ctr"/>
                      <a:r>
                        <a:rPr lang="ru-RU" sz="1400" b="0" smtClean="0"/>
                        <a:t> 13 883 564,11 руб.</a:t>
                      </a:r>
                      <a:endParaRPr lang="ru-RU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553466"/>
                  </a:ext>
                </a:extLst>
              </a:tr>
              <a:tr h="350789">
                <a:tc>
                  <a:txBody>
                    <a:bodyPr/>
                    <a:lstStyle/>
                    <a:p>
                      <a:pPr indent="0" algn="ctr"/>
                      <a:r>
                        <a:rPr lang="ru-RU" sz="1400" smtClean="0"/>
                        <a:t>Содержание контейнерных площадок  </a:t>
                      </a:r>
                    </a:p>
                    <a:p>
                      <a:pPr indent="0" algn="ctr"/>
                      <a:r>
                        <a:rPr lang="ru-RU" sz="1400" smtClean="0"/>
                        <a:t>  2 411 028,82 руб.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61653"/>
                  </a:ext>
                </a:extLst>
              </a:tr>
              <a:tr h="490144">
                <a:tc>
                  <a:txBody>
                    <a:bodyPr/>
                    <a:lstStyle/>
                    <a:p>
                      <a:pPr indent="0" algn="ctr"/>
                      <a:r>
                        <a:rPr lang="ru-RU" sz="1400" err="1" smtClean="0"/>
                        <a:t>Акарицидная обработка от клещей, дезинсекция и дератизация контейнерных площадок на территории Байкальского городского поселения </a:t>
                      </a:r>
                    </a:p>
                    <a:p>
                      <a:pPr indent="0" algn="ctr"/>
                      <a:r>
                        <a:rPr lang="ru-RU" sz="1400" smtClean="0"/>
                        <a:t> 102 840,95 руб.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207635"/>
                  </a:ext>
                </a:extLst>
              </a:tr>
              <a:tr h="490144">
                <a:tc>
                  <a:txBody>
                    <a:bodyPr/>
                    <a:lstStyle/>
                    <a:p>
                      <a:pPr indent="0" algn="ctr"/>
                      <a:r>
                        <a:rPr lang="ru-RU" sz="1400" smtClean="0"/>
                        <a:t>Выкашивание травы и очистке от мелколесья парка, скверов, общественных пространств на  территории БГП </a:t>
                      </a:r>
                    </a:p>
                    <a:p>
                      <a:pPr indent="0" algn="ctr"/>
                      <a:r>
                        <a:rPr lang="ru-RU" sz="1400" smtClean="0"/>
                        <a:t> 399 597,76 руб.</a:t>
                      </a:r>
                      <a:endParaRPr lang="ru-RU" sz="14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002649"/>
                  </a:ext>
                </a:extLst>
              </a:tr>
              <a:tr h="490144">
                <a:tc>
                  <a:txBody>
                    <a:bodyPr/>
                    <a:lstStyle/>
                    <a:p>
                      <a:pPr indent="0" algn="ctr"/>
                      <a:r>
                        <a:rPr lang="ru-RU" sz="1400" smtClean="0"/>
                        <a:t>Вывоз непригодного (намытого грунта) на участки, расположенные мкр. Строитель, ул.  Железнодорожная, район МФКЦ </a:t>
                      </a:r>
                    </a:p>
                    <a:p>
                      <a:pPr indent="0" algn="ctr"/>
                      <a:r>
                        <a:rPr lang="ru-RU" sz="1400" smtClean="0"/>
                        <a:t> 251 102,00 руб. </a:t>
                      </a:r>
                      <a:endParaRPr lang="ru-RU" sz="14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910931"/>
                  </a:ext>
                </a:extLst>
              </a:tr>
              <a:tr h="490144">
                <a:tc>
                  <a:txBody>
                    <a:bodyPr/>
                    <a:lstStyle/>
                    <a:p>
                      <a:pPr indent="0" algn="ctr"/>
                      <a:r>
                        <a:rPr lang="ru-RU" sz="1400" smtClean="0"/>
                        <a:t>Приобретение полиграфической продукции (листовок, информационных табличек) </a:t>
                      </a:r>
                    </a:p>
                    <a:p>
                      <a:pPr indent="0" algn="ctr"/>
                      <a:r>
                        <a:rPr lang="ru-RU" sz="1400" smtClean="0"/>
                        <a:t> 74 340,20 руб.;</a:t>
                      </a:r>
                      <a:endParaRPr lang="ru-RU" sz="14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972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238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Глубокий оранжевый синий">
      <a:dk1>
        <a:srgbClr val="000000"/>
      </a:dk1>
      <a:lt1>
        <a:srgbClr val="FFFFFF"/>
      </a:lt1>
      <a:dk2>
        <a:srgbClr val="182D40"/>
      </a:dk2>
      <a:lt2>
        <a:srgbClr val="E7E6E6"/>
      </a:lt2>
      <a:accent1>
        <a:srgbClr val="4472C4"/>
      </a:accent1>
      <a:accent2>
        <a:srgbClr val="F24C2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9898</TotalTime>
  <Words>4387</Words>
  <Application>Microsoft Office PowerPoint</Application>
  <PresentationFormat>Широкоэкранный</PresentationFormat>
  <Paragraphs>443</Paragraphs>
  <Slides>47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 Муниципальное имущество</vt:lpstr>
      <vt:lpstr> Муниципальное имущество</vt:lpstr>
      <vt:lpstr>Презентация PowerPoint</vt:lpstr>
      <vt:lpstr>Презентация PowerPoint</vt:lpstr>
      <vt:lpstr> Развитие транспортного комплекса и улично-дорожной сети: Содержание автомобильных дорог общего пользования местного значения Байкальского городского поселения  </vt:lpstr>
      <vt:lpstr> Благоустройство территории Байкальского городского поселения Комплексное благоустройство, содержание и художественное оформление территории </vt:lpstr>
      <vt:lpstr> Благоустройство территории Байкальского городского поселения Комплексное благоустройство, содержание и художественное оформление территории </vt:lpstr>
      <vt:lpstr>Презентация PowerPoint</vt:lpstr>
      <vt:lpstr> Благоустройство территории Байкальского городского поселения Комплексное благоустройство, содержание и художественное оформление территории </vt:lpstr>
      <vt:lpstr>Презентация PowerPoint</vt:lpstr>
      <vt:lpstr>Презентация PowerPoint</vt:lpstr>
      <vt:lpstr> Развитие жилищно-коммунального хозяйства Байкальского городского поселения Подпрограмма «Энергосбережение и повышение энергетической эффективности» </vt:lpstr>
      <vt:lpstr>Презентация PowerPoint</vt:lpstr>
      <vt:lpstr> Формирование современной городской среды</vt:lpstr>
      <vt:lpstr>  Формирование современной городской среды</vt:lpstr>
      <vt:lpstr> Формирование современной городской среды</vt:lpstr>
      <vt:lpstr> Муниципальная программа «Обеспечение жильем молодых семей Байкальского городского поселения» </vt:lpstr>
      <vt:lpstr> Переселение граждан из аварийного жилищного фонда</vt:lpstr>
      <vt:lpstr>  Повышение качества управления муниципальным имуществом Байкальского муниципального образования</vt:lpstr>
      <vt:lpstr> Поддержка малого и среднего предпринимательства </vt:lpstr>
      <vt:lpstr>Жилищные вопросы</vt:lpstr>
      <vt:lpstr> Земельные отношения</vt:lpstr>
      <vt:lpstr> Архитектура и капитальное строительство </vt:lpstr>
      <vt:lpstr> Архитектура и капитальное строительство </vt:lpstr>
      <vt:lpstr> Архитектура и капитальное строительство  </vt:lpstr>
      <vt:lpstr> Архитектура и капитальное строительство </vt:lpstr>
      <vt:lpstr>Архитектура и капитальное строительство</vt:lpstr>
      <vt:lpstr> Архитектура и капитальное строительство</vt:lpstr>
      <vt:lpstr> Архитектура и капитальное строительство </vt:lpstr>
      <vt:lpstr> Архитектура и капитальное строительство </vt:lpstr>
      <vt:lpstr> Проект «Народные инициативы»</vt:lpstr>
      <vt:lpstr> Инициативные проекты</vt:lpstr>
      <vt:lpstr> Инициативные проекты</vt:lpstr>
      <vt:lpstr> Инициативные проекты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управления «Сколково»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Гл. спец ОСЭР</dc:creator>
  <cp:lastModifiedBy>max</cp:lastModifiedBy>
  <cp:revision>207</cp:revision>
  <cp:lastPrinted>2025-04-07T00:41:16Z</cp:lastPrinted>
  <dcterms:modified xsi:type="dcterms:W3CDTF">2025-04-10T02:20:13Z</dcterms:modified>
</cp:coreProperties>
</file>