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heic" ContentType="image/jpe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media/image82.JPG" ContentType="image/png"/>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0" r:id="rId1"/>
  </p:sldMasterIdLst>
  <p:notesMasterIdLst>
    <p:notesMasterId r:id="rId57"/>
  </p:notesMasterIdLst>
  <p:sldIdLst>
    <p:sldId id="264" r:id="rId2"/>
    <p:sldId id="257" r:id="rId3"/>
    <p:sldId id="266" r:id="rId4"/>
    <p:sldId id="258" r:id="rId5"/>
    <p:sldId id="291" r:id="rId6"/>
    <p:sldId id="292" r:id="rId7"/>
    <p:sldId id="293" r:id="rId8"/>
    <p:sldId id="294" r:id="rId9"/>
    <p:sldId id="295" r:id="rId10"/>
    <p:sldId id="296" r:id="rId11"/>
    <p:sldId id="297" r:id="rId12"/>
    <p:sldId id="279" r:id="rId13"/>
    <p:sldId id="333" r:id="rId14"/>
    <p:sldId id="301" r:id="rId15"/>
    <p:sldId id="302" r:id="rId16"/>
    <p:sldId id="282" r:id="rId17"/>
    <p:sldId id="283" r:id="rId18"/>
    <p:sldId id="284" r:id="rId19"/>
    <p:sldId id="317" r:id="rId20"/>
    <p:sldId id="285" r:id="rId21"/>
    <p:sldId id="298" r:id="rId22"/>
    <p:sldId id="299" r:id="rId23"/>
    <p:sldId id="300" r:id="rId24"/>
    <p:sldId id="290" r:id="rId25"/>
    <p:sldId id="277" r:id="rId26"/>
    <p:sldId id="262" r:id="rId27"/>
    <p:sldId id="286" r:id="rId28"/>
    <p:sldId id="309" r:id="rId29"/>
    <p:sldId id="318" r:id="rId30"/>
    <p:sldId id="321" r:id="rId31"/>
    <p:sldId id="319" r:id="rId32"/>
    <p:sldId id="320" r:id="rId33"/>
    <p:sldId id="322" r:id="rId34"/>
    <p:sldId id="323" r:id="rId35"/>
    <p:sldId id="325" r:id="rId36"/>
    <p:sldId id="326" r:id="rId37"/>
    <p:sldId id="324" r:id="rId38"/>
    <p:sldId id="327" r:id="rId39"/>
    <p:sldId id="328" r:id="rId40"/>
    <p:sldId id="329" r:id="rId41"/>
    <p:sldId id="331" r:id="rId42"/>
    <p:sldId id="330" r:id="rId43"/>
    <p:sldId id="332" r:id="rId44"/>
    <p:sldId id="287" r:id="rId45"/>
    <p:sldId id="271" r:id="rId46"/>
    <p:sldId id="274" r:id="rId47"/>
    <p:sldId id="275" r:id="rId48"/>
    <p:sldId id="316" r:id="rId49"/>
    <p:sldId id="305" r:id="rId50"/>
    <p:sldId id="304" r:id="rId51"/>
    <p:sldId id="306" r:id="rId52"/>
    <p:sldId id="307" r:id="rId53"/>
    <p:sldId id="263" r:id="rId54"/>
    <p:sldId id="303" r:id="rId55"/>
    <p:sldId id="335" r:id="rId56"/>
  </p:sldIdLst>
  <p:sldSz cx="12192000" cy="6858000"/>
  <p:notesSz cx="6797675" cy="9926638"/>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12">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2D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Светлый стиль 3 — акцент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9DCAF9ED-07DC-4A11-8D7F-57B35C25682E}" styleName="Средний стиль 1 — акцент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Стиль из темы 1 - акцент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8A107856-5554-42FB-B03E-39F5DBC370BA}" styleName="Средний стиль 4 — акцент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7" d="100"/>
          <a:sy n="77" d="100"/>
        </p:scale>
        <p:origin x="642" y="90"/>
      </p:cViewPr>
      <p:guideLst>
        <p:guide orient="horz" pos="2812"/>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diagrams/_rels/data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image" Target="../media/image20.png"/><Relationship Id="rId4" Type="http://schemas.openxmlformats.org/officeDocument/2006/relationships/image" Target="../media/image23.png"/></Relationships>
</file>

<file path=ppt/diagrams/_rels/data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image" Target="../media/image24.png"/><Relationship Id="rId4" Type="http://schemas.openxmlformats.org/officeDocument/2006/relationships/image" Target="../media/image27.png"/></Relationships>
</file>

<file path=ppt/diagrams/_rels/data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image" Target="../media/image68.png"/><Relationship Id="rId4" Type="http://schemas.openxmlformats.org/officeDocument/2006/relationships/image" Target="../media/image71.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2.png"/><Relationship Id="rId1" Type="http://schemas.openxmlformats.org/officeDocument/2006/relationships/image" Target="../media/image20.png"/><Relationship Id="rId4" Type="http://schemas.openxmlformats.org/officeDocument/2006/relationships/image" Target="../media/image23.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6.png"/><Relationship Id="rId1" Type="http://schemas.openxmlformats.org/officeDocument/2006/relationships/image" Target="../media/image24.png"/><Relationship Id="rId4" Type="http://schemas.openxmlformats.org/officeDocument/2006/relationships/image" Target="../media/image27.png"/></Relationships>
</file>

<file path=ppt/diagrams/_rels/drawing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70.png"/><Relationship Id="rId1" Type="http://schemas.openxmlformats.org/officeDocument/2006/relationships/image" Target="../media/image68.png"/><Relationship Id="rId4" Type="http://schemas.openxmlformats.org/officeDocument/2006/relationships/image" Target="../media/image7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D0032E-D75D-4195-861A-8152E065702B}" type="doc">
      <dgm:prSet loTypeId="urn:microsoft.com/office/officeart/2008/layout/HexagonCluster" loCatId="picture" qsTypeId="urn:microsoft.com/office/officeart/2005/8/quickstyle/simple1" qsCatId="simple" csTypeId="urn:microsoft.com/office/officeart/2005/8/colors/accent1_2" csCatId="accent1" phldr="1"/>
      <dgm:spPr/>
    </dgm:pt>
    <dgm:pt modelId="{F6E7C759-03E6-40E1-89E1-5BF8DEC82B97}">
      <dgm:prSet phldrT="[Текст]"/>
      <dgm:spPr>
        <a:blipFill rotWithShape="0">
          <a:blip xmlns:r="http://schemas.openxmlformats.org/officeDocument/2006/relationships" r:embed="rId1"/>
          <a:stretch>
            <a:fillRect/>
          </a:stretch>
        </a:blipFill>
        <a:ln>
          <a:solidFill>
            <a:schemeClr val="accent2"/>
          </a:solidFill>
        </a:ln>
        <a:effectLst>
          <a:glow rad="139700">
            <a:schemeClr val="accent2">
              <a:satMod val="175000"/>
              <a:alpha val="40000"/>
            </a:schemeClr>
          </a:glow>
        </a:effectLst>
      </dgm:spPr>
      <dgm:t>
        <a:bodyPr/>
        <a:lstStyle/>
        <a:p>
          <a:endParaRPr lang="ru-RU" dirty="0"/>
        </a:p>
      </dgm:t>
    </dgm:pt>
    <dgm:pt modelId="{96D00459-783E-4EEE-9BAF-432B2B58985A}" type="sibTrans" cxnId="{28CD3528-5C13-4C81-82D6-50F073DC42A9}">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l="-13000" r="-13000"/>
          </a:stretch>
        </a:blipFill>
        <a:ln>
          <a:solidFill>
            <a:schemeClr val="accent2"/>
          </a:solidFill>
        </a:ln>
        <a:effectLst>
          <a:glow rad="139700">
            <a:schemeClr val="accent2">
              <a:satMod val="175000"/>
              <a:alpha val="40000"/>
            </a:schemeClr>
          </a:glow>
        </a:effectLst>
      </dgm:spPr>
      <dgm:t>
        <a:bodyPr/>
        <a:lstStyle/>
        <a:p>
          <a:endParaRPr lang="ru-RU"/>
        </a:p>
      </dgm:t>
    </dgm:pt>
    <dgm:pt modelId="{79DDE74E-D3FB-4017-8C03-2F14EBA75A85}" type="parTrans" cxnId="{28CD3528-5C13-4C81-82D6-50F073DC42A9}">
      <dgm:prSet/>
      <dgm:spPr/>
      <dgm:t>
        <a:bodyPr/>
        <a:lstStyle/>
        <a:p>
          <a:endParaRPr lang="ru-RU"/>
        </a:p>
      </dgm:t>
    </dgm:pt>
    <dgm:pt modelId="{FC606793-D3E9-45F4-91A5-D75D8B6D41CB}" type="pres">
      <dgm:prSet presAssocID="{1AD0032E-D75D-4195-861A-8152E065702B}" presName="Name0" presStyleCnt="0">
        <dgm:presLayoutVars>
          <dgm:chMax val="21"/>
          <dgm:chPref val="21"/>
        </dgm:presLayoutVars>
      </dgm:prSet>
      <dgm:spPr/>
    </dgm:pt>
    <dgm:pt modelId="{2CC81D4C-E7E7-48A9-B20D-20B3FB3270A7}" type="pres">
      <dgm:prSet presAssocID="{F6E7C759-03E6-40E1-89E1-5BF8DEC82B97}" presName="text1" presStyleCnt="0"/>
      <dgm:spPr/>
    </dgm:pt>
    <dgm:pt modelId="{63EBBF4C-EED9-4BF4-A0D9-C96E2F7EDC8D}" type="pres">
      <dgm:prSet presAssocID="{F6E7C759-03E6-40E1-89E1-5BF8DEC82B97}" presName="textRepeatNode" presStyleLbl="alignNode1" presStyleIdx="0" presStyleCnt="1" custScaleX="71259" custScaleY="73058" custLinFactNeighborX="-49969" custLinFactNeighborY="-62200">
        <dgm:presLayoutVars>
          <dgm:chMax val="0"/>
          <dgm:chPref val="0"/>
          <dgm:bulletEnabled val="1"/>
        </dgm:presLayoutVars>
      </dgm:prSet>
      <dgm:spPr/>
      <dgm:t>
        <a:bodyPr/>
        <a:lstStyle/>
        <a:p>
          <a:endParaRPr lang="ru-RU"/>
        </a:p>
      </dgm:t>
    </dgm:pt>
    <dgm:pt modelId="{FCC3F962-708F-4C4F-AC1A-4491FF46ED34}" type="pres">
      <dgm:prSet presAssocID="{F6E7C759-03E6-40E1-89E1-5BF8DEC82B97}" presName="textaccent1" presStyleCnt="0"/>
      <dgm:spPr/>
    </dgm:pt>
    <dgm:pt modelId="{987251D2-1756-4F3B-8A79-9F5C543C46B5}" type="pres">
      <dgm:prSet presAssocID="{F6E7C759-03E6-40E1-89E1-5BF8DEC82B97}" presName="accentRepeatNode" presStyleLbl="solidAlignAcc1" presStyleIdx="0" presStyleCnt="2" custScaleX="610645" custScaleY="584458" custLinFactY="36529" custLinFactNeighborX="-58861" custLinFactNeighborY="100000"/>
      <dgm:spPr>
        <a:blipFill rotWithShape="0">
          <a:blip xmlns:r="http://schemas.openxmlformats.org/officeDocument/2006/relationships" r:embed="rId3"/>
          <a:stretch>
            <a:fillRect/>
          </a:stretch>
        </a:blipFill>
        <a:ln>
          <a:solidFill>
            <a:schemeClr val="accent2"/>
          </a:solidFill>
        </a:ln>
        <a:effectLst>
          <a:glow rad="139700">
            <a:schemeClr val="accent2">
              <a:satMod val="175000"/>
              <a:alpha val="40000"/>
            </a:schemeClr>
          </a:glow>
        </a:effectLst>
      </dgm:spPr>
      <dgm:t>
        <a:bodyPr/>
        <a:lstStyle/>
        <a:p>
          <a:endParaRPr lang="ru-RU"/>
        </a:p>
      </dgm:t>
    </dgm:pt>
    <dgm:pt modelId="{127F03DB-E51C-46DB-8A00-26D350AFA340}" type="pres">
      <dgm:prSet presAssocID="{96D00459-783E-4EEE-9BAF-432B2B58985A}" presName="image1" presStyleCnt="0"/>
      <dgm:spPr/>
    </dgm:pt>
    <dgm:pt modelId="{B53ABFA1-3CD8-49BB-AA33-220380C7B6D5}" type="pres">
      <dgm:prSet presAssocID="{96D00459-783E-4EEE-9BAF-432B2B58985A}" presName="imageRepeatNode" presStyleLbl="alignAcc1" presStyleIdx="0" presStyleCnt="1" custAng="0" custScaleX="70424" custScaleY="75403" custLinFactNeighborX="94767" custLinFactNeighborY="-49045"/>
      <dgm:spPr/>
      <dgm:t>
        <a:bodyPr/>
        <a:lstStyle/>
        <a:p>
          <a:endParaRPr lang="ru-RU"/>
        </a:p>
      </dgm:t>
    </dgm:pt>
    <dgm:pt modelId="{54E83D17-6FD3-4D36-BD5D-E9BD6FA7C508}" type="pres">
      <dgm:prSet presAssocID="{96D00459-783E-4EEE-9BAF-432B2B58985A}" presName="imageaccent1" presStyleCnt="0"/>
      <dgm:spPr/>
    </dgm:pt>
    <dgm:pt modelId="{9049CD09-C846-420C-806D-E41199DA1E5F}" type="pres">
      <dgm:prSet presAssocID="{96D00459-783E-4EEE-9BAF-432B2B58985A}" presName="accentRepeatNode" presStyleLbl="solidAlignAcc1" presStyleIdx="1" presStyleCnt="2" custScaleX="594942" custScaleY="608515" custLinFactX="300000" custLinFactNeighborX="314548" custLinFactNeighborY="-90206"/>
      <dgm:spPr>
        <a:blipFill rotWithShape="0">
          <a:blip xmlns:r="http://schemas.openxmlformats.org/officeDocument/2006/relationships" r:embed="rId4"/>
          <a:stretch>
            <a:fillRect/>
          </a:stretch>
        </a:blipFill>
        <a:ln>
          <a:solidFill>
            <a:schemeClr val="accent2"/>
          </a:solidFill>
        </a:ln>
        <a:effectLst>
          <a:glow rad="139700">
            <a:schemeClr val="accent2">
              <a:satMod val="175000"/>
              <a:alpha val="40000"/>
            </a:schemeClr>
          </a:glow>
        </a:effectLst>
      </dgm:spPr>
      <dgm:t>
        <a:bodyPr/>
        <a:lstStyle/>
        <a:p>
          <a:endParaRPr lang="ru-RU"/>
        </a:p>
      </dgm:t>
    </dgm:pt>
  </dgm:ptLst>
  <dgm:cxnLst>
    <dgm:cxn modelId="{17460FBF-C673-4715-89F4-9BF5CD7532C0}" type="presOf" srcId="{96D00459-783E-4EEE-9BAF-432B2B58985A}" destId="{B53ABFA1-3CD8-49BB-AA33-220380C7B6D5}" srcOrd="0" destOrd="0" presId="urn:microsoft.com/office/officeart/2008/layout/HexagonCluster"/>
    <dgm:cxn modelId="{28CD3528-5C13-4C81-82D6-50F073DC42A9}" srcId="{1AD0032E-D75D-4195-861A-8152E065702B}" destId="{F6E7C759-03E6-40E1-89E1-5BF8DEC82B97}" srcOrd="0" destOrd="0" parTransId="{79DDE74E-D3FB-4017-8C03-2F14EBA75A85}" sibTransId="{96D00459-783E-4EEE-9BAF-432B2B58985A}"/>
    <dgm:cxn modelId="{45E5B39E-2DFF-444A-9CE0-869AC72F0249}" type="presOf" srcId="{F6E7C759-03E6-40E1-89E1-5BF8DEC82B97}" destId="{63EBBF4C-EED9-4BF4-A0D9-C96E2F7EDC8D}" srcOrd="0" destOrd="0" presId="urn:microsoft.com/office/officeart/2008/layout/HexagonCluster"/>
    <dgm:cxn modelId="{AC43766B-E2E8-462B-8CD7-B17BD60B4CB6}" type="presOf" srcId="{1AD0032E-D75D-4195-861A-8152E065702B}" destId="{FC606793-D3E9-45F4-91A5-D75D8B6D41CB}" srcOrd="0" destOrd="0" presId="urn:microsoft.com/office/officeart/2008/layout/HexagonCluster"/>
    <dgm:cxn modelId="{73D57F9E-0132-4EFE-BF14-9A84FD10614D}" type="presParOf" srcId="{FC606793-D3E9-45F4-91A5-D75D8B6D41CB}" destId="{2CC81D4C-E7E7-48A9-B20D-20B3FB3270A7}" srcOrd="0" destOrd="0" presId="urn:microsoft.com/office/officeart/2008/layout/HexagonCluster"/>
    <dgm:cxn modelId="{AD2FD6B6-FEE6-4CDF-87D3-956B80FD154D}" type="presParOf" srcId="{2CC81D4C-E7E7-48A9-B20D-20B3FB3270A7}" destId="{63EBBF4C-EED9-4BF4-A0D9-C96E2F7EDC8D}" srcOrd="0" destOrd="0" presId="urn:microsoft.com/office/officeart/2008/layout/HexagonCluster"/>
    <dgm:cxn modelId="{42029B0A-0F67-46D6-933D-3B86DF42C664}" type="presParOf" srcId="{FC606793-D3E9-45F4-91A5-D75D8B6D41CB}" destId="{FCC3F962-708F-4C4F-AC1A-4491FF46ED34}" srcOrd="1" destOrd="0" presId="urn:microsoft.com/office/officeart/2008/layout/HexagonCluster"/>
    <dgm:cxn modelId="{65427154-9BF8-459A-B422-917B64EA9FF4}" type="presParOf" srcId="{FCC3F962-708F-4C4F-AC1A-4491FF46ED34}" destId="{987251D2-1756-4F3B-8A79-9F5C543C46B5}" srcOrd="0" destOrd="0" presId="urn:microsoft.com/office/officeart/2008/layout/HexagonCluster"/>
    <dgm:cxn modelId="{C50A8676-5B61-45CF-B884-BC0BE87A4A84}" type="presParOf" srcId="{FC606793-D3E9-45F4-91A5-D75D8B6D41CB}" destId="{127F03DB-E51C-46DB-8A00-26D350AFA340}" srcOrd="2" destOrd="0" presId="urn:microsoft.com/office/officeart/2008/layout/HexagonCluster"/>
    <dgm:cxn modelId="{46E10629-D5A0-4A5F-94C9-A5C63888F2D7}" type="presParOf" srcId="{127F03DB-E51C-46DB-8A00-26D350AFA340}" destId="{B53ABFA1-3CD8-49BB-AA33-220380C7B6D5}" srcOrd="0" destOrd="0" presId="urn:microsoft.com/office/officeart/2008/layout/HexagonCluster"/>
    <dgm:cxn modelId="{7CC4D5B7-40ED-4B83-8120-FD4F6426AB03}" type="presParOf" srcId="{FC606793-D3E9-45F4-91A5-D75D8B6D41CB}" destId="{54E83D17-6FD3-4D36-BD5D-E9BD6FA7C508}" srcOrd="3" destOrd="0" presId="urn:microsoft.com/office/officeart/2008/layout/HexagonCluster"/>
    <dgm:cxn modelId="{05D58435-E642-481A-89F6-D525919C7893}" type="presParOf" srcId="{54E83D17-6FD3-4D36-BD5D-E9BD6FA7C508}" destId="{9049CD09-C846-420C-806D-E41199DA1E5F}" srcOrd="0" destOrd="0" presId="urn:microsoft.com/office/officeart/2008/layout/Hexagon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4B45918-C6C0-4CE7-9A68-36FF207CD528}" type="doc">
      <dgm:prSet loTypeId="urn:microsoft.com/office/officeart/2008/layout/HexagonCluster" loCatId="picture" qsTypeId="urn:microsoft.com/office/officeart/2005/8/quickstyle/simple1" qsCatId="simple" csTypeId="urn:microsoft.com/office/officeart/2005/8/colors/accent1_2" csCatId="accent1" phldr="1"/>
      <dgm:spPr/>
    </dgm:pt>
    <dgm:pt modelId="{DB8FBD33-4FA0-442A-8F0B-6DAFBBEE50BD}">
      <dgm:prSet phldrT="[Текст]"/>
      <dgm:spPr>
        <a:xfrm>
          <a:off x="1313536" y="553591"/>
          <a:ext cx="1215079" cy="1046382"/>
        </a:xfrm>
        <a:prstGeom prst="hexagon">
          <a:avLst>
            <a:gd name="adj" fmla="val 25000"/>
            <a:gd name="vf" fmla="val 115470"/>
          </a:avLst>
        </a:prstGeom>
        <a:blipFill rotWithShape="0">
          <a:blip xmlns:r="http://schemas.openxmlformats.org/officeDocument/2006/relationships" r:embed="rId1"/>
          <a:stretch>
            <a:fillRect/>
          </a:stretch>
        </a:blipFill>
        <a:ln w="25400" cap="flat" cmpd="sng" algn="ctr">
          <a:solidFill>
            <a:schemeClr val="accent2"/>
          </a:solidFill>
          <a:prstDash val="solid"/>
        </a:ln>
        <a:effectLst>
          <a:glow rad="139700">
            <a:schemeClr val="accent2">
              <a:satMod val="175000"/>
              <a:alpha val="40000"/>
            </a:schemeClr>
          </a:glow>
        </a:effectLst>
      </dgm:spPr>
      <dgm:t>
        <a:bodyPr/>
        <a:lstStyle/>
        <a:p>
          <a:endParaRPr lang="ru-RU" dirty="0">
            <a:solidFill>
              <a:sysClr val="window" lastClr="FFFFFF"/>
            </a:solidFill>
            <a:latin typeface="Calibri"/>
            <a:ea typeface="+mn-ea"/>
            <a:cs typeface="+mn-cs"/>
          </a:endParaRPr>
        </a:p>
      </dgm:t>
    </dgm:pt>
    <dgm:pt modelId="{F17DD256-A275-432B-8DCC-5FE0359C5BC9}" type="parTrans" cxnId="{796D8895-8064-4084-9901-0878E866B4EC}">
      <dgm:prSet/>
      <dgm:spPr/>
      <dgm:t>
        <a:bodyPr/>
        <a:lstStyle/>
        <a:p>
          <a:endParaRPr lang="ru-RU"/>
        </a:p>
      </dgm:t>
    </dgm:pt>
    <dgm:pt modelId="{D54CAA5C-A283-450B-A732-2AF93A8EC2F4}" type="sibTrans" cxnId="{796D8895-8064-4084-9901-0878E866B4EC}">
      <dgm:prSet/>
      <dgm:spPr>
        <a:xfrm>
          <a:off x="309292" y="0"/>
          <a:ext cx="1213526" cy="1046063"/>
        </a:xfrm>
        <a:prstGeom prst="hexagon">
          <a:avLst>
            <a:gd name="adj" fmla="val 25000"/>
            <a:gd name="vf" fmla="val 115470"/>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l="-15000" r="-15000"/>
          </a:stretch>
        </a:blipFill>
        <a:ln w="25400" cap="flat" cmpd="sng" algn="ctr">
          <a:solidFill>
            <a:schemeClr val="accent2"/>
          </a:solidFill>
          <a:prstDash val="solid"/>
        </a:ln>
        <a:effectLst>
          <a:glow rad="139700">
            <a:schemeClr val="accent2">
              <a:satMod val="175000"/>
              <a:alpha val="40000"/>
            </a:schemeClr>
          </a:glow>
        </a:effectLst>
      </dgm:spPr>
      <dgm:t>
        <a:bodyPr/>
        <a:lstStyle/>
        <a:p>
          <a:endParaRPr lang="ru-RU"/>
        </a:p>
      </dgm:t>
    </dgm:pt>
    <dgm:pt modelId="{E4694F1A-F4CF-4C67-B7E1-CDE821D00F23}" type="pres">
      <dgm:prSet presAssocID="{F4B45918-C6C0-4CE7-9A68-36FF207CD528}" presName="Name0" presStyleCnt="0">
        <dgm:presLayoutVars>
          <dgm:chMax val="21"/>
          <dgm:chPref val="21"/>
        </dgm:presLayoutVars>
      </dgm:prSet>
      <dgm:spPr/>
    </dgm:pt>
    <dgm:pt modelId="{E4B96EAA-E4AB-487B-8722-6621213A3633}" type="pres">
      <dgm:prSet presAssocID="{DB8FBD33-4FA0-442A-8F0B-6DAFBBEE50BD}" presName="text1" presStyleCnt="0"/>
      <dgm:spPr/>
    </dgm:pt>
    <dgm:pt modelId="{B14E05C1-CA07-4DF0-A0CA-81EB3FB9FAEC}" type="pres">
      <dgm:prSet presAssocID="{DB8FBD33-4FA0-442A-8F0B-6DAFBBEE50BD}" presName="textRepeatNode" presStyleLbl="alignNode1" presStyleIdx="0" presStyleCnt="1" custScaleX="73088" custScaleY="77132" custLinFactNeighborX="-18833" custLinFactNeighborY="-42533">
        <dgm:presLayoutVars>
          <dgm:chMax val="0"/>
          <dgm:chPref val="0"/>
          <dgm:bulletEnabled val="1"/>
        </dgm:presLayoutVars>
      </dgm:prSet>
      <dgm:spPr/>
      <dgm:t>
        <a:bodyPr/>
        <a:lstStyle/>
        <a:p>
          <a:endParaRPr lang="ru-RU"/>
        </a:p>
      </dgm:t>
    </dgm:pt>
    <dgm:pt modelId="{B068C6BE-4ADF-46A4-A0BC-72E13032DF0B}" type="pres">
      <dgm:prSet presAssocID="{DB8FBD33-4FA0-442A-8F0B-6DAFBBEE50BD}" presName="textaccent1" presStyleCnt="0"/>
      <dgm:spPr/>
    </dgm:pt>
    <dgm:pt modelId="{5EA97622-A140-43E9-B3ED-D4FBDB070D2F}" type="pres">
      <dgm:prSet presAssocID="{DB8FBD33-4FA0-442A-8F0B-6DAFBBEE50BD}" presName="accentRepeatNode" presStyleLbl="solidAlignAcc1" presStyleIdx="0" presStyleCnt="2" custScaleX="643062" custScaleY="658223" custLinFactX="-158280" custLinFactNeighborX="-200000" custLinFactNeighborY="-2354"/>
      <dgm:spPr>
        <a:xfrm>
          <a:off x="1341722" y="1015663"/>
          <a:ext cx="141814" cy="122398"/>
        </a:xfrm>
        <a:prstGeom prst="hexagon">
          <a:avLst>
            <a:gd name="adj" fmla="val 25000"/>
            <a:gd name="vf" fmla="val 115470"/>
          </a:avLst>
        </a:prstGeom>
        <a:blipFill rotWithShape="0">
          <a:blip xmlns:r="http://schemas.openxmlformats.org/officeDocument/2006/relationships" r:embed="rId3"/>
          <a:stretch>
            <a:fillRect/>
          </a:stretch>
        </a:blipFill>
        <a:ln w="25400" cap="flat" cmpd="sng" algn="ctr">
          <a:solidFill>
            <a:schemeClr val="accent2"/>
          </a:solidFill>
          <a:prstDash val="solid"/>
        </a:ln>
        <a:effectLst>
          <a:glow rad="139700">
            <a:schemeClr val="accent2">
              <a:satMod val="175000"/>
              <a:alpha val="40000"/>
            </a:schemeClr>
          </a:glow>
        </a:effectLst>
      </dgm:spPr>
      <dgm:t>
        <a:bodyPr/>
        <a:lstStyle/>
        <a:p>
          <a:endParaRPr lang="ru-RU"/>
        </a:p>
      </dgm:t>
    </dgm:pt>
    <dgm:pt modelId="{B3F06B12-7149-47C4-A427-B293D4422749}" type="pres">
      <dgm:prSet presAssocID="{D54CAA5C-A283-450B-A732-2AF93A8EC2F4}" presName="image1" presStyleCnt="0"/>
      <dgm:spPr/>
    </dgm:pt>
    <dgm:pt modelId="{79EA74A9-0A91-4629-87AC-0CC688186697}" type="pres">
      <dgm:prSet presAssocID="{D54CAA5C-A283-450B-A732-2AF93A8EC2F4}" presName="imageRepeatNode" presStyleLbl="alignAcc1" presStyleIdx="0" presStyleCnt="1" custScaleX="73302" custScaleY="74635" custLinFactNeighborX="-235" custLinFactNeighborY="-31718"/>
      <dgm:spPr/>
      <dgm:t>
        <a:bodyPr/>
        <a:lstStyle/>
        <a:p>
          <a:endParaRPr lang="ru-RU"/>
        </a:p>
      </dgm:t>
    </dgm:pt>
    <dgm:pt modelId="{0A063AFD-A29B-4415-A55F-C72D8514BE8D}" type="pres">
      <dgm:prSet presAssocID="{D54CAA5C-A283-450B-A732-2AF93A8EC2F4}" presName="imageaccent1" presStyleCnt="0"/>
      <dgm:spPr/>
    </dgm:pt>
    <dgm:pt modelId="{75462092-5509-47E3-A3A6-A765DD8DF5BC}" type="pres">
      <dgm:prSet presAssocID="{D54CAA5C-A283-450B-A732-2AF93A8EC2F4}" presName="accentRepeatNode" presStyleLbl="solidAlignAcc1" presStyleIdx="1" presStyleCnt="2" custScaleX="609676" custScaleY="621913" custLinFactX="144839" custLinFactY="200000" custLinFactNeighborX="200000" custLinFactNeighborY="242899"/>
      <dgm:spPr>
        <a:xfrm>
          <a:off x="1130886" y="901265"/>
          <a:ext cx="141814" cy="122398"/>
        </a:xfrm>
        <a:prstGeom prst="hexagon">
          <a:avLst>
            <a:gd name="adj" fmla="val 25000"/>
            <a:gd name="vf" fmla="val 115470"/>
          </a:avLst>
        </a:prstGeom>
        <a:blipFill rotWithShape="0">
          <a:blip xmlns:r="http://schemas.openxmlformats.org/officeDocument/2006/relationships" r:embed="rId4"/>
          <a:stretch>
            <a:fillRect/>
          </a:stretch>
        </a:blipFill>
        <a:ln w="25400" cap="flat" cmpd="sng" algn="ctr">
          <a:solidFill>
            <a:schemeClr val="accent2"/>
          </a:solidFill>
          <a:prstDash val="solid"/>
        </a:ln>
        <a:effectLst>
          <a:glow rad="139700">
            <a:schemeClr val="accent2">
              <a:satMod val="175000"/>
              <a:alpha val="40000"/>
            </a:schemeClr>
          </a:glow>
        </a:effectLst>
      </dgm:spPr>
    </dgm:pt>
  </dgm:ptLst>
  <dgm:cxnLst>
    <dgm:cxn modelId="{53F3B2CB-AF2F-4C9C-BECE-4917F66A3138}" type="presOf" srcId="{F4B45918-C6C0-4CE7-9A68-36FF207CD528}" destId="{E4694F1A-F4CF-4C67-B7E1-CDE821D00F23}" srcOrd="0" destOrd="0" presId="urn:microsoft.com/office/officeart/2008/layout/HexagonCluster"/>
    <dgm:cxn modelId="{48E4A4ED-D3E9-4C3F-B52A-54AD1291D680}" type="presOf" srcId="{DB8FBD33-4FA0-442A-8F0B-6DAFBBEE50BD}" destId="{B14E05C1-CA07-4DF0-A0CA-81EB3FB9FAEC}" srcOrd="0" destOrd="0" presId="urn:microsoft.com/office/officeart/2008/layout/HexagonCluster"/>
    <dgm:cxn modelId="{796D8895-8064-4084-9901-0878E866B4EC}" srcId="{F4B45918-C6C0-4CE7-9A68-36FF207CD528}" destId="{DB8FBD33-4FA0-442A-8F0B-6DAFBBEE50BD}" srcOrd="0" destOrd="0" parTransId="{F17DD256-A275-432B-8DCC-5FE0359C5BC9}" sibTransId="{D54CAA5C-A283-450B-A732-2AF93A8EC2F4}"/>
    <dgm:cxn modelId="{70FFB233-1603-400D-AFBA-4E5023C857EE}" type="presOf" srcId="{D54CAA5C-A283-450B-A732-2AF93A8EC2F4}" destId="{79EA74A9-0A91-4629-87AC-0CC688186697}" srcOrd="0" destOrd="0" presId="urn:microsoft.com/office/officeart/2008/layout/HexagonCluster"/>
    <dgm:cxn modelId="{3FDAFB18-C2AC-4BBF-9244-3C40FEB64E0F}" type="presParOf" srcId="{E4694F1A-F4CF-4C67-B7E1-CDE821D00F23}" destId="{E4B96EAA-E4AB-487B-8722-6621213A3633}" srcOrd="0" destOrd="0" presId="urn:microsoft.com/office/officeart/2008/layout/HexagonCluster"/>
    <dgm:cxn modelId="{05C56A72-AC40-4E2F-ACF1-D4B54F1E5910}" type="presParOf" srcId="{E4B96EAA-E4AB-487B-8722-6621213A3633}" destId="{B14E05C1-CA07-4DF0-A0CA-81EB3FB9FAEC}" srcOrd="0" destOrd="0" presId="urn:microsoft.com/office/officeart/2008/layout/HexagonCluster"/>
    <dgm:cxn modelId="{FB8D8D63-3AAA-42E1-9890-2FAB0EDB0C8A}" type="presParOf" srcId="{E4694F1A-F4CF-4C67-B7E1-CDE821D00F23}" destId="{B068C6BE-4ADF-46A4-A0BC-72E13032DF0B}" srcOrd="1" destOrd="0" presId="urn:microsoft.com/office/officeart/2008/layout/HexagonCluster"/>
    <dgm:cxn modelId="{E400CAE6-C4BB-4C9F-B0CE-0C4869DEFD2C}" type="presParOf" srcId="{B068C6BE-4ADF-46A4-A0BC-72E13032DF0B}" destId="{5EA97622-A140-43E9-B3ED-D4FBDB070D2F}" srcOrd="0" destOrd="0" presId="urn:microsoft.com/office/officeart/2008/layout/HexagonCluster"/>
    <dgm:cxn modelId="{8CD448D4-697A-4D87-BEDF-CA0EF7614A0E}" type="presParOf" srcId="{E4694F1A-F4CF-4C67-B7E1-CDE821D00F23}" destId="{B3F06B12-7149-47C4-A427-B293D4422749}" srcOrd="2" destOrd="0" presId="urn:microsoft.com/office/officeart/2008/layout/HexagonCluster"/>
    <dgm:cxn modelId="{067DE058-A7C2-4D05-B51A-DB5B894D0C1E}" type="presParOf" srcId="{B3F06B12-7149-47C4-A427-B293D4422749}" destId="{79EA74A9-0A91-4629-87AC-0CC688186697}" srcOrd="0" destOrd="0" presId="urn:microsoft.com/office/officeart/2008/layout/HexagonCluster"/>
    <dgm:cxn modelId="{FEB600A0-3741-49C6-901A-F264152504B7}" type="presParOf" srcId="{E4694F1A-F4CF-4C67-B7E1-CDE821D00F23}" destId="{0A063AFD-A29B-4415-A55F-C72D8514BE8D}" srcOrd="3" destOrd="0" presId="urn:microsoft.com/office/officeart/2008/layout/HexagonCluster"/>
    <dgm:cxn modelId="{4F0F6B50-068E-429C-9A12-E11E7B0B4380}" type="presParOf" srcId="{0A063AFD-A29B-4415-A55F-C72D8514BE8D}" destId="{75462092-5509-47E3-A3A6-A765DD8DF5BC}" srcOrd="0" destOrd="0" presId="urn:microsoft.com/office/officeart/2008/layout/Hexagon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007C4AE-93C3-4DC4-9B7C-20A9F12AFA3F}" type="doc">
      <dgm:prSet loTypeId="urn:microsoft.com/office/officeart/2008/layout/HexagonCluster" loCatId="picture" qsTypeId="urn:microsoft.com/office/officeart/2005/8/quickstyle/simple1" qsCatId="simple" csTypeId="urn:microsoft.com/office/officeart/2005/8/colors/accent1_2" csCatId="accent1" phldr="1"/>
      <dgm:spPr/>
    </dgm:pt>
    <dgm:pt modelId="{3069EDD3-17E6-499D-A9D1-814A32CEFB44}">
      <dgm:prSet phldrT="[Текст]"/>
      <dgm:spPr>
        <a:blipFill rotWithShape="0">
          <a:blip xmlns:r="http://schemas.openxmlformats.org/officeDocument/2006/relationships" r:embed="rId1"/>
          <a:stretch>
            <a:fillRect/>
          </a:stretch>
        </a:blipFill>
        <a:ln>
          <a:solidFill>
            <a:schemeClr val="accent2"/>
          </a:solidFill>
        </a:ln>
        <a:effectLst>
          <a:glow rad="228600">
            <a:schemeClr val="accent2">
              <a:satMod val="175000"/>
              <a:alpha val="40000"/>
            </a:schemeClr>
          </a:glow>
        </a:effectLst>
      </dgm:spPr>
      <dgm:t>
        <a:bodyPr/>
        <a:lstStyle/>
        <a:p>
          <a:endParaRPr lang="ru-RU" dirty="0" smtClean="0"/>
        </a:p>
        <a:p>
          <a:endParaRPr lang="ru-RU" dirty="0"/>
        </a:p>
      </dgm:t>
    </dgm:pt>
    <dgm:pt modelId="{9E3959CE-B5E1-4A67-80B7-92B17C612420}" type="parTrans" cxnId="{82A2DC86-6942-4926-BBBD-A34B65518B36}">
      <dgm:prSet/>
      <dgm:spPr/>
      <dgm:t>
        <a:bodyPr/>
        <a:lstStyle/>
        <a:p>
          <a:endParaRPr lang="ru-RU"/>
        </a:p>
      </dgm:t>
    </dgm:pt>
    <dgm:pt modelId="{420735B5-4BCC-450A-B6C4-DA7E4C96545B}" type="sibTrans" cxnId="{82A2DC86-6942-4926-BBBD-A34B65518B36}">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l="-11000" r="-11000"/>
          </a:stretch>
        </a:blipFill>
        <a:ln>
          <a:solidFill>
            <a:schemeClr val="accent2"/>
          </a:solidFill>
        </a:ln>
        <a:effectLst>
          <a:glow rad="228600">
            <a:schemeClr val="accent2">
              <a:satMod val="175000"/>
              <a:alpha val="40000"/>
            </a:schemeClr>
          </a:glow>
        </a:effectLst>
      </dgm:spPr>
      <dgm:t>
        <a:bodyPr/>
        <a:lstStyle/>
        <a:p>
          <a:endParaRPr lang="ru-RU"/>
        </a:p>
      </dgm:t>
    </dgm:pt>
    <dgm:pt modelId="{2EFFFD0A-F50A-4C71-A1C7-3EC9B9A57721}" type="pres">
      <dgm:prSet presAssocID="{F007C4AE-93C3-4DC4-9B7C-20A9F12AFA3F}" presName="Name0" presStyleCnt="0">
        <dgm:presLayoutVars>
          <dgm:chMax val="21"/>
          <dgm:chPref val="21"/>
        </dgm:presLayoutVars>
      </dgm:prSet>
      <dgm:spPr/>
    </dgm:pt>
    <dgm:pt modelId="{B226CE9C-A781-4816-8DCA-C373A900ADB2}" type="pres">
      <dgm:prSet presAssocID="{3069EDD3-17E6-499D-A9D1-814A32CEFB44}" presName="text1" presStyleCnt="0"/>
      <dgm:spPr/>
    </dgm:pt>
    <dgm:pt modelId="{CE4FCB6D-1D06-497B-A7BF-7E5F0A233CA4}" type="pres">
      <dgm:prSet presAssocID="{3069EDD3-17E6-499D-A9D1-814A32CEFB44}" presName="textRepeatNode" presStyleLbl="alignNode1" presStyleIdx="0" presStyleCnt="1" custScaleX="61719" custScaleY="61662" custLinFactX="-13677" custLinFactNeighborX="-100000" custLinFactNeighborY="1165">
        <dgm:presLayoutVars>
          <dgm:chMax val="0"/>
          <dgm:chPref val="0"/>
          <dgm:bulletEnabled val="1"/>
        </dgm:presLayoutVars>
      </dgm:prSet>
      <dgm:spPr/>
      <dgm:t>
        <a:bodyPr/>
        <a:lstStyle/>
        <a:p>
          <a:endParaRPr lang="ru-RU"/>
        </a:p>
      </dgm:t>
    </dgm:pt>
    <dgm:pt modelId="{59186ABE-D015-4FDF-B8A5-2214A126CDDF}" type="pres">
      <dgm:prSet presAssocID="{3069EDD3-17E6-499D-A9D1-814A32CEFB44}" presName="textaccent1" presStyleCnt="0"/>
      <dgm:spPr/>
    </dgm:pt>
    <dgm:pt modelId="{87F7CF94-120F-4424-AA4A-958FDD0B4D4B}" type="pres">
      <dgm:prSet presAssocID="{3069EDD3-17E6-499D-A9D1-814A32CEFB44}" presName="accentRepeatNode" presStyleLbl="solidAlignAcc1" presStyleIdx="0" presStyleCnt="2" custScaleX="508021" custScaleY="520346" custLinFactX="356607" custLinFactNeighborX="400000" custLinFactNeighborY="33023"/>
      <dgm:spPr>
        <a:blipFill rotWithShape="0">
          <a:blip xmlns:r="http://schemas.openxmlformats.org/officeDocument/2006/relationships" r:embed="rId3"/>
          <a:stretch>
            <a:fillRect/>
          </a:stretch>
        </a:blipFill>
        <a:ln>
          <a:solidFill>
            <a:schemeClr val="accent2"/>
          </a:solidFill>
        </a:ln>
        <a:effectLst>
          <a:glow rad="228600">
            <a:schemeClr val="accent2">
              <a:satMod val="175000"/>
              <a:alpha val="40000"/>
            </a:schemeClr>
          </a:glow>
        </a:effectLst>
      </dgm:spPr>
    </dgm:pt>
    <dgm:pt modelId="{89B7204B-BFCA-4141-BE2D-DBD715906D65}" type="pres">
      <dgm:prSet presAssocID="{420735B5-4BCC-450A-B6C4-DA7E4C96545B}" presName="image1" presStyleCnt="0"/>
      <dgm:spPr/>
    </dgm:pt>
    <dgm:pt modelId="{A8D37957-30A3-41DD-8C77-7CEF9DDF1197}" type="pres">
      <dgm:prSet presAssocID="{420735B5-4BCC-450A-B6C4-DA7E4C96545B}" presName="imageRepeatNode" presStyleLbl="alignAcc1" presStyleIdx="0" presStyleCnt="1" custScaleX="58294" custScaleY="59869" custLinFactX="100000" custLinFactNeighborX="106119" custLinFactNeighborY="24592"/>
      <dgm:spPr/>
      <dgm:t>
        <a:bodyPr/>
        <a:lstStyle/>
        <a:p>
          <a:endParaRPr lang="ru-RU"/>
        </a:p>
      </dgm:t>
    </dgm:pt>
    <dgm:pt modelId="{9F5EC5E9-89DB-4D70-9BC1-46BA11ADF849}" type="pres">
      <dgm:prSet presAssocID="{420735B5-4BCC-450A-B6C4-DA7E4C96545B}" presName="imageaccent1" presStyleCnt="0"/>
      <dgm:spPr/>
    </dgm:pt>
    <dgm:pt modelId="{6335559B-2A7E-4A81-9BBD-140D52F59174}" type="pres">
      <dgm:prSet presAssocID="{420735B5-4BCC-450A-B6C4-DA7E4C96545B}" presName="accentRepeatNode" presStyleLbl="solidAlignAcc1" presStyleIdx="1" presStyleCnt="2" custScaleX="502885" custScaleY="526058" custLinFactX="100000" custLinFactY="-41648" custLinFactNeighborX="119640" custLinFactNeighborY="-100000"/>
      <dgm:spPr>
        <a:blipFill rotWithShape="0">
          <a:blip xmlns:r="http://schemas.openxmlformats.org/officeDocument/2006/relationships" r:embed="rId4"/>
          <a:stretch>
            <a:fillRect/>
          </a:stretch>
        </a:blipFill>
        <a:ln>
          <a:solidFill>
            <a:schemeClr val="accent2"/>
          </a:solidFill>
        </a:ln>
        <a:effectLst>
          <a:glow rad="228600">
            <a:schemeClr val="accent2">
              <a:satMod val="175000"/>
              <a:alpha val="40000"/>
            </a:schemeClr>
          </a:glow>
        </a:effectLst>
      </dgm:spPr>
      <dgm:t>
        <a:bodyPr/>
        <a:lstStyle/>
        <a:p>
          <a:endParaRPr lang="ru-RU"/>
        </a:p>
      </dgm:t>
    </dgm:pt>
  </dgm:ptLst>
  <dgm:cxnLst>
    <dgm:cxn modelId="{82A2DC86-6942-4926-BBBD-A34B65518B36}" srcId="{F007C4AE-93C3-4DC4-9B7C-20A9F12AFA3F}" destId="{3069EDD3-17E6-499D-A9D1-814A32CEFB44}" srcOrd="0" destOrd="0" parTransId="{9E3959CE-B5E1-4A67-80B7-92B17C612420}" sibTransId="{420735B5-4BCC-450A-B6C4-DA7E4C96545B}"/>
    <dgm:cxn modelId="{696F37A3-848A-49B0-811D-D2854878C51C}" type="presOf" srcId="{420735B5-4BCC-450A-B6C4-DA7E4C96545B}" destId="{A8D37957-30A3-41DD-8C77-7CEF9DDF1197}" srcOrd="0" destOrd="0" presId="urn:microsoft.com/office/officeart/2008/layout/HexagonCluster"/>
    <dgm:cxn modelId="{1C8AAF21-83C9-42F1-AB29-681BA229E180}" type="presOf" srcId="{F007C4AE-93C3-4DC4-9B7C-20A9F12AFA3F}" destId="{2EFFFD0A-F50A-4C71-A1C7-3EC9B9A57721}" srcOrd="0" destOrd="0" presId="urn:microsoft.com/office/officeart/2008/layout/HexagonCluster"/>
    <dgm:cxn modelId="{08FA1D09-BA0C-4854-8895-D9F5C15AD13E}" type="presOf" srcId="{3069EDD3-17E6-499D-A9D1-814A32CEFB44}" destId="{CE4FCB6D-1D06-497B-A7BF-7E5F0A233CA4}" srcOrd="0" destOrd="0" presId="urn:microsoft.com/office/officeart/2008/layout/HexagonCluster"/>
    <dgm:cxn modelId="{45FE2916-9873-4402-9C9C-DC0D9FC21F04}" type="presParOf" srcId="{2EFFFD0A-F50A-4C71-A1C7-3EC9B9A57721}" destId="{B226CE9C-A781-4816-8DCA-C373A900ADB2}" srcOrd="0" destOrd="0" presId="urn:microsoft.com/office/officeart/2008/layout/HexagonCluster"/>
    <dgm:cxn modelId="{84068AF7-0A43-4268-A034-E1C00F694C55}" type="presParOf" srcId="{B226CE9C-A781-4816-8DCA-C373A900ADB2}" destId="{CE4FCB6D-1D06-497B-A7BF-7E5F0A233CA4}" srcOrd="0" destOrd="0" presId="urn:microsoft.com/office/officeart/2008/layout/HexagonCluster"/>
    <dgm:cxn modelId="{D42DBBF0-BCB8-442E-9453-FE6E38D882B9}" type="presParOf" srcId="{2EFFFD0A-F50A-4C71-A1C7-3EC9B9A57721}" destId="{59186ABE-D015-4FDF-B8A5-2214A126CDDF}" srcOrd="1" destOrd="0" presId="urn:microsoft.com/office/officeart/2008/layout/HexagonCluster"/>
    <dgm:cxn modelId="{830FFB78-0C08-4DCE-92B6-23D5CDFF0503}" type="presParOf" srcId="{59186ABE-D015-4FDF-B8A5-2214A126CDDF}" destId="{87F7CF94-120F-4424-AA4A-958FDD0B4D4B}" srcOrd="0" destOrd="0" presId="urn:microsoft.com/office/officeart/2008/layout/HexagonCluster"/>
    <dgm:cxn modelId="{D31BFC18-6780-4DF1-A96B-CEF3CF67E528}" type="presParOf" srcId="{2EFFFD0A-F50A-4C71-A1C7-3EC9B9A57721}" destId="{89B7204B-BFCA-4141-BE2D-DBD715906D65}" srcOrd="2" destOrd="0" presId="urn:microsoft.com/office/officeart/2008/layout/HexagonCluster"/>
    <dgm:cxn modelId="{23463B26-46A1-452E-BE3F-E0A6CA0CE476}" type="presParOf" srcId="{89B7204B-BFCA-4141-BE2D-DBD715906D65}" destId="{A8D37957-30A3-41DD-8C77-7CEF9DDF1197}" srcOrd="0" destOrd="0" presId="urn:microsoft.com/office/officeart/2008/layout/HexagonCluster"/>
    <dgm:cxn modelId="{D4D0FF4A-89E5-4CEB-8BEB-C2912D893BD7}" type="presParOf" srcId="{2EFFFD0A-F50A-4C71-A1C7-3EC9B9A57721}" destId="{9F5EC5E9-89DB-4D70-9BC1-46BA11ADF849}" srcOrd="3" destOrd="0" presId="urn:microsoft.com/office/officeart/2008/layout/HexagonCluster"/>
    <dgm:cxn modelId="{938BD107-4E48-4F5E-9F4E-ED7FB0F0F702}" type="presParOf" srcId="{9F5EC5E9-89DB-4D70-9BC1-46BA11ADF849}" destId="{6335559B-2A7E-4A81-9BBD-140D52F59174}" srcOrd="0" destOrd="0" presId="urn:microsoft.com/office/officeart/2008/layout/Hexagon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EBBF4C-EED9-4BF4-A0D9-C96E2F7EDC8D}">
      <dsp:nvSpPr>
        <dsp:cNvPr id="0" name=""/>
        <dsp:cNvSpPr/>
      </dsp:nvSpPr>
      <dsp:spPr>
        <a:xfrm>
          <a:off x="1313020" y="1084742"/>
          <a:ext cx="1997082" cy="1763233"/>
        </a:xfrm>
        <a:prstGeom prst="hexagon">
          <a:avLst>
            <a:gd name="adj" fmla="val 25000"/>
            <a:gd name="vf" fmla="val 115470"/>
          </a:avLst>
        </a:prstGeom>
        <a:blipFill rotWithShape="0">
          <a:blip xmlns:r="http://schemas.openxmlformats.org/officeDocument/2006/relationships" r:embed="rId1"/>
          <a:stretch>
            <a:fillRect/>
          </a:stretch>
        </a:blipFill>
        <a:ln w="25400" cap="flat" cmpd="sng" algn="ctr">
          <a:solidFill>
            <a:schemeClr val="accent2"/>
          </a:solidFill>
          <a:prstDash val="solid"/>
        </a:ln>
        <a:effectLst>
          <a:glow rad="139700">
            <a:schemeClr val="accent2">
              <a:satMod val="175000"/>
              <a:alpha val="40000"/>
            </a:schemeClr>
          </a:glow>
        </a:effectLst>
      </dsp:spPr>
      <dsp:style>
        <a:lnRef idx="2">
          <a:scrgbClr r="0" g="0" b="0"/>
        </a:lnRef>
        <a:fillRef idx="1">
          <a:scrgbClr r="0" g="0" b="0"/>
        </a:fillRef>
        <a:effectRef idx="0">
          <a:scrgbClr r="0" g="0" b="0"/>
        </a:effectRef>
        <a:fontRef idx="minor">
          <a:schemeClr val="lt1"/>
        </a:fontRef>
      </dsp:style>
      <dsp:txBody>
        <a:bodyPr spcFirstLastPara="0" vert="horz" wrap="square" lIns="0" tIns="82550" rIns="0" bIns="82550" numCol="1" spcCol="1270" anchor="ctr" anchorCtr="0">
          <a:noAutofit/>
        </a:bodyPr>
        <a:lstStyle/>
        <a:p>
          <a:pPr lvl="0" algn="ctr" defTabSz="2889250">
            <a:lnSpc>
              <a:spcPct val="90000"/>
            </a:lnSpc>
            <a:spcBef>
              <a:spcPct val="0"/>
            </a:spcBef>
            <a:spcAft>
              <a:spcPct val="35000"/>
            </a:spcAft>
          </a:pPr>
          <a:endParaRPr lang="ru-RU" sz="6500" kern="1200" dirty="0"/>
        </a:p>
      </dsp:txBody>
      <dsp:txXfrm>
        <a:off x="1626380" y="1361409"/>
        <a:ext cx="1370362" cy="1209899"/>
      </dsp:txXfrm>
    </dsp:sp>
    <dsp:sp modelId="{987251D2-1756-4F3B-8A79-9F5C543C46B5}">
      <dsp:nvSpPr>
        <dsp:cNvPr id="0" name=""/>
        <dsp:cNvSpPr/>
      </dsp:nvSpPr>
      <dsp:spPr>
        <a:xfrm>
          <a:off x="1348025" y="3028166"/>
          <a:ext cx="1997384" cy="1649981"/>
        </a:xfrm>
        <a:prstGeom prst="hexagon">
          <a:avLst>
            <a:gd name="adj" fmla="val 25000"/>
            <a:gd name="vf" fmla="val 115470"/>
          </a:avLst>
        </a:prstGeom>
        <a:blipFill rotWithShape="0">
          <a:blip xmlns:r="http://schemas.openxmlformats.org/officeDocument/2006/relationships" r:embed="rId2"/>
          <a:stretch>
            <a:fillRect/>
          </a:stretch>
        </a:blipFill>
        <a:ln w="25400" cap="flat" cmpd="sng" algn="ctr">
          <a:solidFill>
            <a:schemeClr val="accent2"/>
          </a:solidFill>
          <a:prstDash val="solid"/>
        </a:ln>
        <a:effectLst>
          <a:glow rad="139700">
            <a:schemeClr val="accent2">
              <a:satMod val="175000"/>
              <a:alpha val="40000"/>
            </a:schemeClr>
          </a:glow>
        </a:effectLst>
      </dsp:spPr>
      <dsp:style>
        <a:lnRef idx="2">
          <a:scrgbClr r="0" g="0" b="0"/>
        </a:lnRef>
        <a:fillRef idx="1">
          <a:scrgbClr r="0" g="0" b="0"/>
        </a:fillRef>
        <a:effectRef idx="0">
          <a:scrgbClr r="0" g="0" b="0"/>
        </a:effectRef>
        <a:fontRef idx="minor"/>
      </dsp:style>
    </dsp:sp>
    <dsp:sp modelId="{B53ABFA1-3CD8-49BB-AA33-220380C7B6D5}">
      <dsp:nvSpPr>
        <dsp:cNvPr id="0" name=""/>
        <dsp:cNvSpPr/>
      </dsp:nvSpPr>
      <dsp:spPr>
        <a:xfrm>
          <a:off x="3060842" y="97356"/>
          <a:ext cx="1971157" cy="1819272"/>
        </a:xfrm>
        <a:prstGeom prst="hexagon">
          <a:avLst>
            <a:gd name="adj" fmla="val 25000"/>
            <a:gd name="vf" fmla="val 11547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3000" r="-13000"/>
          </a:stretch>
        </a:blipFill>
        <a:ln w="25400" cap="flat" cmpd="sng" algn="ctr">
          <a:solidFill>
            <a:schemeClr val="accent2"/>
          </a:solidFill>
          <a:prstDash val="solid"/>
        </a:ln>
        <a:effectLst>
          <a:glow rad="139700">
            <a:schemeClr val="accent2">
              <a:satMod val="175000"/>
              <a:alpha val="40000"/>
            </a:schemeClr>
          </a:glow>
        </a:effectLst>
      </dsp:spPr>
      <dsp:style>
        <a:lnRef idx="2">
          <a:scrgbClr r="0" g="0" b="0"/>
        </a:lnRef>
        <a:fillRef idx="1">
          <a:scrgbClr r="0" g="0" b="0"/>
        </a:fillRef>
        <a:effectRef idx="0">
          <a:scrgbClr r="0" g="0" b="0"/>
        </a:effectRef>
        <a:fontRef idx="minor"/>
      </dsp:style>
    </dsp:sp>
    <dsp:sp modelId="{9049CD09-C846-420C-806D-E41199DA1E5F}">
      <dsp:nvSpPr>
        <dsp:cNvPr id="0" name=""/>
        <dsp:cNvSpPr/>
      </dsp:nvSpPr>
      <dsp:spPr>
        <a:xfrm>
          <a:off x="3090099" y="2090256"/>
          <a:ext cx="1946021" cy="1717896"/>
        </a:xfrm>
        <a:prstGeom prst="hexagon">
          <a:avLst>
            <a:gd name="adj" fmla="val 25000"/>
            <a:gd name="vf" fmla="val 115470"/>
          </a:avLst>
        </a:prstGeom>
        <a:blipFill rotWithShape="0">
          <a:blip xmlns:r="http://schemas.openxmlformats.org/officeDocument/2006/relationships" r:embed="rId4"/>
          <a:stretch>
            <a:fillRect/>
          </a:stretch>
        </a:blipFill>
        <a:ln w="25400" cap="flat" cmpd="sng" algn="ctr">
          <a:solidFill>
            <a:schemeClr val="accent2"/>
          </a:solidFill>
          <a:prstDash val="solid"/>
        </a:ln>
        <a:effectLst>
          <a:glow rad="139700">
            <a:schemeClr val="accent2">
              <a:satMod val="175000"/>
              <a:alpha val="40000"/>
            </a:schemeClr>
          </a:glow>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4E05C1-CA07-4DF0-A0CA-81EB3FB9FAEC}">
      <dsp:nvSpPr>
        <dsp:cNvPr id="0" name=""/>
        <dsp:cNvSpPr/>
      </dsp:nvSpPr>
      <dsp:spPr>
        <a:xfrm>
          <a:off x="2160898" y="1467146"/>
          <a:ext cx="2042270" cy="1856041"/>
        </a:xfrm>
        <a:prstGeom prst="hexagon">
          <a:avLst>
            <a:gd name="adj" fmla="val 25000"/>
            <a:gd name="vf" fmla="val 115470"/>
          </a:avLst>
        </a:prstGeom>
        <a:blipFill rotWithShape="0">
          <a:blip xmlns:r="http://schemas.openxmlformats.org/officeDocument/2006/relationships" r:embed="rId1"/>
          <a:stretch>
            <a:fillRect/>
          </a:stretch>
        </a:blipFill>
        <a:ln w="25400" cap="flat" cmpd="sng" algn="ctr">
          <a:solidFill>
            <a:schemeClr val="accent2"/>
          </a:solidFill>
          <a:prstDash val="solid"/>
        </a:ln>
        <a:effectLst>
          <a:glow rad="139700">
            <a:schemeClr val="accent2">
              <a:satMod val="175000"/>
              <a:alpha val="40000"/>
            </a:schemeClr>
          </a:glow>
        </a:effectLst>
      </dsp:spPr>
      <dsp:style>
        <a:lnRef idx="2">
          <a:scrgbClr r="0" g="0" b="0"/>
        </a:lnRef>
        <a:fillRef idx="1">
          <a:scrgbClr r="0" g="0" b="0"/>
        </a:fillRef>
        <a:effectRef idx="0">
          <a:scrgbClr r="0" g="0" b="0"/>
        </a:effectRef>
        <a:fontRef idx="minor">
          <a:schemeClr val="lt1"/>
        </a:fontRef>
      </dsp:style>
      <dsp:txBody>
        <a:bodyPr spcFirstLastPara="0" vert="horz" wrap="square" lIns="0" tIns="82550" rIns="0" bIns="82550" numCol="1" spcCol="1270" anchor="ctr" anchorCtr="0">
          <a:noAutofit/>
        </a:bodyPr>
        <a:lstStyle/>
        <a:p>
          <a:pPr lvl="0" algn="ctr" defTabSz="2889250">
            <a:lnSpc>
              <a:spcPct val="90000"/>
            </a:lnSpc>
            <a:spcBef>
              <a:spcPct val="0"/>
            </a:spcBef>
            <a:spcAft>
              <a:spcPct val="35000"/>
            </a:spcAft>
          </a:pPr>
          <a:endParaRPr lang="ru-RU" sz="6500" kern="1200" dirty="0">
            <a:solidFill>
              <a:sysClr val="window" lastClr="FFFFFF"/>
            </a:solidFill>
            <a:latin typeface="Calibri"/>
            <a:ea typeface="+mn-ea"/>
            <a:cs typeface="+mn-cs"/>
          </a:endParaRPr>
        </a:p>
      </dsp:txBody>
      <dsp:txXfrm>
        <a:off x="2485757" y="1762382"/>
        <a:ext cx="1392552" cy="1265569"/>
      </dsp:txXfrm>
    </dsp:sp>
    <dsp:sp modelId="{5EA97622-A140-43E9-B3ED-D4FBDB070D2F}">
      <dsp:nvSpPr>
        <dsp:cNvPr id="0" name=""/>
        <dsp:cNvSpPr/>
      </dsp:nvSpPr>
      <dsp:spPr>
        <a:xfrm>
          <a:off x="321992" y="2485844"/>
          <a:ext cx="2097184" cy="1852719"/>
        </a:xfrm>
        <a:prstGeom prst="hexagon">
          <a:avLst>
            <a:gd name="adj" fmla="val 25000"/>
            <a:gd name="vf" fmla="val 115470"/>
          </a:avLst>
        </a:prstGeom>
        <a:blipFill rotWithShape="0">
          <a:blip xmlns:r="http://schemas.openxmlformats.org/officeDocument/2006/relationships" r:embed="rId2"/>
          <a:stretch>
            <a:fillRect/>
          </a:stretch>
        </a:blipFill>
        <a:ln w="25400" cap="flat" cmpd="sng" algn="ctr">
          <a:solidFill>
            <a:schemeClr val="accent2"/>
          </a:solidFill>
          <a:prstDash val="solid"/>
        </a:ln>
        <a:effectLst>
          <a:glow rad="139700">
            <a:schemeClr val="accent2">
              <a:satMod val="175000"/>
              <a:alpha val="40000"/>
            </a:schemeClr>
          </a:glow>
        </a:effectLst>
      </dsp:spPr>
      <dsp:style>
        <a:lnRef idx="2">
          <a:scrgbClr r="0" g="0" b="0"/>
        </a:lnRef>
        <a:fillRef idx="1">
          <a:scrgbClr r="0" g="0" b="0"/>
        </a:fillRef>
        <a:effectRef idx="0">
          <a:scrgbClr r="0" g="0" b="0"/>
        </a:effectRef>
        <a:fontRef idx="minor"/>
      </dsp:style>
    </dsp:sp>
    <dsp:sp modelId="{79EA74A9-0A91-4629-87AC-0CC688186697}">
      <dsp:nvSpPr>
        <dsp:cNvPr id="0" name=""/>
        <dsp:cNvSpPr/>
      </dsp:nvSpPr>
      <dsp:spPr>
        <a:xfrm>
          <a:off x="367704" y="484505"/>
          <a:ext cx="2045631" cy="1795406"/>
        </a:xfrm>
        <a:prstGeom prst="hexagon">
          <a:avLst>
            <a:gd name="adj" fmla="val 25000"/>
            <a:gd name="vf" fmla="val 115470"/>
          </a:avLst>
        </a:prstGeom>
        <a:blipFill rotWithShape="1">
          <a:blip xmlns:r="http://schemas.openxmlformats.org/officeDocument/2006/relationships" r:embed="rId3">
            <a:extLst>
              <a:ext uri="{28A0092B-C50C-407E-A947-70E740481C1C}">
                <a14:useLocalDpi xmlns:a14="http://schemas.microsoft.com/office/drawing/2010/main" val="0"/>
              </a:ext>
            </a:extLst>
          </a:blip>
          <a:srcRect/>
          <a:stretch>
            <a:fillRect l="-15000" r="-15000"/>
          </a:stretch>
        </a:blipFill>
        <a:ln w="25400" cap="flat" cmpd="sng" algn="ctr">
          <a:solidFill>
            <a:schemeClr val="accent2"/>
          </a:solidFill>
          <a:prstDash val="solid"/>
        </a:ln>
        <a:effectLst>
          <a:glow rad="139700">
            <a:schemeClr val="accent2">
              <a:satMod val="175000"/>
              <a:alpha val="40000"/>
            </a:schemeClr>
          </a:glow>
        </a:effectLst>
      </dsp:spPr>
      <dsp:style>
        <a:lnRef idx="2">
          <a:scrgbClr r="0" g="0" b="0"/>
        </a:lnRef>
        <a:fillRef idx="1">
          <a:scrgbClr r="0" g="0" b="0"/>
        </a:fillRef>
        <a:effectRef idx="0">
          <a:scrgbClr r="0" g="0" b="0"/>
        </a:effectRef>
        <a:fontRef idx="minor"/>
      </dsp:style>
    </dsp:sp>
    <dsp:sp modelId="{75462092-5509-47E3-A3A6-A765DD8DF5BC}">
      <dsp:nvSpPr>
        <dsp:cNvPr id="0" name=""/>
        <dsp:cNvSpPr/>
      </dsp:nvSpPr>
      <dsp:spPr>
        <a:xfrm>
          <a:off x="2184629" y="3527136"/>
          <a:ext cx="1988304" cy="1750516"/>
        </a:xfrm>
        <a:prstGeom prst="hexagon">
          <a:avLst>
            <a:gd name="adj" fmla="val 25000"/>
            <a:gd name="vf" fmla="val 115470"/>
          </a:avLst>
        </a:prstGeom>
        <a:blipFill rotWithShape="0">
          <a:blip xmlns:r="http://schemas.openxmlformats.org/officeDocument/2006/relationships" r:embed="rId4"/>
          <a:stretch>
            <a:fillRect/>
          </a:stretch>
        </a:blipFill>
        <a:ln w="25400" cap="flat" cmpd="sng" algn="ctr">
          <a:solidFill>
            <a:schemeClr val="accent2"/>
          </a:solidFill>
          <a:prstDash val="solid"/>
        </a:ln>
        <a:effectLst>
          <a:glow rad="139700">
            <a:schemeClr val="accent2">
              <a:satMod val="175000"/>
              <a:alpha val="40000"/>
            </a:schemeClr>
          </a:glow>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4FCB6D-1D06-497B-A7BF-7E5F0A233CA4}">
      <dsp:nvSpPr>
        <dsp:cNvPr id="0" name=""/>
        <dsp:cNvSpPr/>
      </dsp:nvSpPr>
      <dsp:spPr>
        <a:xfrm>
          <a:off x="2849516" y="1787211"/>
          <a:ext cx="1759597" cy="1513902"/>
        </a:xfrm>
        <a:prstGeom prst="hexagon">
          <a:avLst>
            <a:gd name="adj" fmla="val 25000"/>
            <a:gd name="vf" fmla="val 115470"/>
          </a:avLst>
        </a:prstGeom>
        <a:blipFill rotWithShape="0">
          <a:blip xmlns:r="http://schemas.openxmlformats.org/officeDocument/2006/relationships" r:embed="rId1"/>
          <a:stretch>
            <a:fillRect/>
          </a:stretch>
        </a:blipFill>
        <a:ln w="25400" cap="flat" cmpd="sng" algn="ctr">
          <a:solidFill>
            <a:schemeClr val="accent2"/>
          </a:solidFill>
          <a:prstDash val="solid"/>
        </a:ln>
        <a:effectLst>
          <a:glow rad="228600">
            <a:schemeClr val="accent2">
              <a:satMod val="175000"/>
              <a:alpha val="40000"/>
            </a:schemeClr>
          </a:glow>
        </a:effectLst>
      </dsp:spPr>
      <dsp:style>
        <a:lnRef idx="2">
          <a:scrgbClr r="0" g="0" b="0"/>
        </a:lnRef>
        <a:fillRef idx="1">
          <a:scrgbClr r="0" g="0" b="0"/>
        </a:fillRef>
        <a:effectRef idx="0">
          <a:scrgbClr r="0" g="0" b="0"/>
        </a:effectRef>
        <a:fontRef idx="minor">
          <a:schemeClr val="lt1"/>
        </a:fontRef>
      </dsp:style>
      <dsp:txBody>
        <a:bodyPr spcFirstLastPara="0" vert="horz" wrap="square" lIns="0" tIns="38100" rIns="0" bIns="38100" numCol="1" spcCol="1270" anchor="ctr" anchorCtr="0">
          <a:noAutofit/>
        </a:bodyPr>
        <a:lstStyle/>
        <a:p>
          <a:pPr lvl="0" algn="ctr" defTabSz="1333500">
            <a:lnSpc>
              <a:spcPct val="90000"/>
            </a:lnSpc>
            <a:spcBef>
              <a:spcPct val="0"/>
            </a:spcBef>
            <a:spcAft>
              <a:spcPct val="35000"/>
            </a:spcAft>
          </a:pPr>
          <a:endParaRPr lang="ru-RU" sz="3000" kern="1200" dirty="0" smtClean="0"/>
        </a:p>
        <a:p>
          <a:pPr lvl="0" algn="ctr" defTabSz="1333500">
            <a:lnSpc>
              <a:spcPct val="90000"/>
            </a:lnSpc>
            <a:spcBef>
              <a:spcPct val="0"/>
            </a:spcBef>
            <a:spcAft>
              <a:spcPct val="35000"/>
            </a:spcAft>
          </a:pPr>
          <a:endParaRPr lang="ru-RU" sz="3000" kern="1200" dirty="0"/>
        </a:p>
      </dsp:txBody>
      <dsp:txXfrm>
        <a:off x="3122308" y="2021912"/>
        <a:ext cx="1214013" cy="1044500"/>
      </dsp:txXfrm>
    </dsp:sp>
    <dsp:sp modelId="{87F7CF94-120F-4424-AA4A-958FDD0B4D4B}">
      <dsp:nvSpPr>
        <dsp:cNvPr id="0" name=""/>
        <dsp:cNvSpPr/>
      </dsp:nvSpPr>
      <dsp:spPr>
        <a:xfrm>
          <a:off x="7449602" y="1863403"/>
          <a:ext cx="1690412" cy="1494363"/>
        </a:xfrm>
        <a:prstGeom prst="hexagon">
          <a:avLst>
            <a:gd name="adj" fmla="val 25000"/>
            <a:gd name="vf" fmla="val 115470"/>
          </a:avLst>
        </a:prstGeom>
        <a:blipFill rotWithShape="0">
          <a:blip xmlns:r="http://schemas.openxmlformats.org/officeDocument/2006/relationships" r:embed="rId2"/>
          <a:stretch>
            <a:fillRect/>
          </a:stretch>
        </a:blipFill>
        <a:ln w="25400" cap="flat" cmpd="sng" algn="ctr">
          <a:solidFill>
            <a:schemeClr val="accent2"/>
          </a:solidFill>
          <a:prstDash val="solid"/>
        </a:ln>
        <a:effectLst>
          <a:glow rad="228600">
            <a:schemeClr val="accent2">
              <a:satMod val="175000"/>
              <a:alpha val="40000"/>
            </a:schemeClr>
          </a:glow>
        </a:effectLst>
      </dsp:spPr>
      <dsp:style>
        <a:lnRef idx="2">
          <a:scrgbClr r="0" g="0" b="0"/>
        </a:lnRef>
        <a:fillRef idx="1">
          <a:scrgbClr r="0" g="0" b="0"/>
        </a:fillRef>
        <a:effectRef idx="0">
          <a:scrgbClr r="0" g="0" b="0"/>
        </a:effectRef>
        <a:fontRef idx="minor"/>
      </dsp:style>
    </dsp:sp>
    <dsp:sp modelId="{A8D37957-30A3-41DD-8C77-7CEF9DDF1197}">
      <dsp:nvSpPr>
        <dsp:cNvPr id="0" name=""/>
        <dsp:cNvSpPr/>
      </dsp:nvSpPr>
      <dsp:spPr>
        <a:xfrm>
          <a:off x="9651100" y="1085148"/>
          <a:ext cx="1659826" cy="1469431"/>
        </a:xfrm>
        <a:prstGeom prst="hexagon">
          <a:avLst>
            <a:gd name="adj" fmla="val 25000"/>
            <a:gd name="vf" fmla="val 11547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1000" r="-11000"/>
          </a:stretch>
        </a:blipFill>
        <a:ln w="25400" cap="flat" cmpd="sng" algn="ctr">
          <a:solidFill>
            <a:schemeClr val="accent2"/>
          </a:solidFill>
          <a:prstDash val="solid"/>
        </a:ln>
        <a:effectLst>
          <a:glow rad="228600">
            <a:schemeClr val="accent2">
              <a:satMod val="175000"/>
              <a:alpha val="40000"/>
            </a:schemeClr>
          </a:glow>
        </a:effectLst>
      </dsp:spPr>
      <dsp:style>
        <a:lnRef idx="2">
          <a:scrgbClr r="0" g="0" b="0"/>
        </a:lnRef>
        <a:fillRef idx="1">
          <a:scrgbClr r="0" g="0" b="0"/>
        </a:fillRef>
        <a:effectRef idx="0">
          <a:scrgbClr r="0" g="0" b="0"/>
        </a:effectRef>
        <a:fontRef idx="minor"/>
      </dsp:style>
    </dsp:sp>
    <dsp:sp modelId="{6335559B-2A7E-4A81-9BBD-140D52F59174}">
      <dsp:nvSpPr>
        <dsp:cNvPr id="0" name=""/>
        <dsp:cNvSpPr/>
      </dsp:nvSpPr>
      <dsp:spPr>
        <a:xfrm>
          <a:off x="5176727" y="1085154"/>
          <a:ext cx="1673323" cy="1510767"/>
        </a:xfrm>
        <a:prstGeom prst="hexagon">
          <a:avLst>
            <a:gd name="adj" fmla="val 25000"/>
            <a:gd name="vf" fmla="val 115470"/>
          </a:avLst>
        </a:prstGeom>
        <a:blipFill rotWithShape="0">
          <a:blip xmlns:r="http://schemas.openxmlformats.org/officeDocument/2006/relationships" r:embed="rId4"/>
          <a:stretch>
            <a:fillRect/>
          </a:stretch>
        </a:blipFill>
        <a:ln w="25400" cap="flat" cmpd="sng" algn="ctr">
          <a:solidFill>
            <a:schemeClr val="accent2"/>
          </a:solidFill>
          <a:prstDash val="solid"/>
        </a:ln>
        <a:effectLst>
          <a:glow rad="228600">
            <a:schemeClr val="accent2">
              <a:satMod val="175000"/>
              <a:alpha val="40000"/>
            </a:schemeClr>
          </a:glow>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9: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7" name="Google Shape;287;p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8: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6" name="Google Shape;256;p8: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1: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1" name="Google Shape;141;p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164611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2: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2" name="Google Shape;152;p2: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2: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2" name="Google Shape;152;p2: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493809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3: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5" name="Google Shape;175;p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3: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5" name="Google Shape;175;p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211328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4: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88" name="Google Shape;188;p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303467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4: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88" name="Google Shape;188;p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508899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7: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4" name="Google Shape;234;p7: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7: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4" name="Google Shape;234;p7: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986153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8_Пользовательский макет">
  <p:cSld name="8_Пользовательский макет">
    <p:spTree>
      <p:nvGrpSpPr>
        <p:cNvPr id="1" name="Shape 12"/>
        <p:cNvGrpSpPr/>
        <p:nvPr/>
      </p:nvGrpSpPr>
      <p:grpSpPr>
        <a:xfrm>
          <a:off x="0" y="0"/>
          <a:ext cx="0" cy="0"/>
          <a:chOff x="0" y="0"/>
          <a:chExt cx="0" cy="0"/>
        </a:xfrm>
      </p:grpSpPr>
      <p:sp>
        <p:nvSpPr>
          <p:cNvPr id="13" name="Google Shape;13;p2"/>
          <p:cNvSpPr>
            <a:spLocks noGrp="1"/>
          </p:cNvSpPr>
          <p:nvPr>
            <p:ph type="pic" idx="2"/>
          </p:nvPr>
        </p:nvSpPr>
        <p:spPr>
          <a:xfrm>
            <a:off x="5781675" y="0"/>
            <a:ext cx="6410325" cy="6857999"/>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Заголовок раздела" type="secHead">
  <p:cSld name="SECTION_HEADER">
    <p:spTree>
      <p:nvGrpSpPr>
        <p:cNvPr id="1" name="Shape 69"/>
        <p:cNvGrpSpPr/>
        <p:nvPr/>
      </p:nvGrpSpPr>
      <p:grpSpPr>
        <a:xfrm>
          <a:off x="0" y="0"/>
          <a:ext cx="0" cy="0"/>
          <a:chOff x="0" y="0"/>
          <a:chExt cx="0" cy="0"/>
        </a:xfrm>
      </p:grpSpPr>
      <p:sp>
        <p:nvSpPr>
          <p:cNvPr id="70" name="Google Shape;70;p1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1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72" name="Google Shape;72;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Два объекта" type="twoObj">
  <p:cSld name="TWO_OBJECTS">
    <p:spTree>
      <p:nvGrpSpPr>
        <p:cNvPr id="1" name="Shape 75"/>
        <p:cNvGrpSpPr/>
        <p:nvPr/>
      </p:nvGrpSpPr>
      <p:grpSpPr>
        <a:xfrm>
          <a:off x="0" y="0"/>
          <a:ext cx="0" cy="0"/>
          <a:chOff x="0" y="0"/>
          <a:chExt cx="0" cy="0"/>
        </a:xfrm>
      </p:grpSpPr>
      <p:sp>
        <p:nvSpPr>
          <p:cNvPr id="76" name="Google Shape;76;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1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1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Сравнение" type="twoTxTwoObj">
  <p:cSld name="TWO_OBJECTS_WITH_TEXT">
    <p:spTree>
      <p:nvGrpSpPr>
        <p:cNvPr id="1" name="Shape 82"/>
        <p:cNvGrpSpPr/>
        <p:nvPr/>
      </p:nvGrpSpPr>
      <p:grpSpPr>
        <a:xfrm>
          <a:off x="0" y="0"/>
          <a:ext cx="0" cy="0"/>
          <a:chOff x="0" y="0"/>
          <a:chExt cx="0" cy="0"/>
        </a:xfrm>
      </p:grpSpPr>
      <p:sp>
        <p:nvSpPr>
          <p:cNvPr id="83" name="Google Shape;83;p1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1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5" name="Google Shape;85;p1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 name="Google Shape;86;p1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7" name="Google Shape;87;p1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8" name="Google Shape;88;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Только заголовок" type="titleOnly">
  <p:cSld name="TITLE_ONLY">
    <p:spTree>
      <p:nvGrpSpPr>
        <p:cNvPr id="1" name="Shape 91"/>
        <p:cNvGrpSpPr/>
        <p:nvPr/>
      </p:nvGrpSpPr>
      <p:grpSpPr>
        <a:xfrm>
          <a:off x="0" y="0"/>
          <a:ext cx="0" cy="0"/>
          <a:chOff x="0" y="0"/>
          <a:chExt cx="0" cy="0"/>
        </a:xfrm>
      </p:grpSpPr>
      <p:sp>
        <p:nvSpPr>
          <p:cNvPr id="92" name="Google Shape;92;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 name="Google Shape;93;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Пустой слайд" type="blank">
  <p:cSld name="BLANK">
    <p:spTree>
      <p:nvGrpSpPr>
        <p:cNvPr id="1" name="Shape 96"/>
        <p:cNvGrpSpPr/>
        <p:nvPr/>
      </p:nvGrpSpPr>
      <p:grpSpPr>
        <a:xfrm>
          <a:off x="0" y="0"/>
          <a:ext cx="0" cy="0"/>
          <a:chOff x="0" y="0"/>
          <a:chExt cx="0" cy="0"/>
        </a:xfrm>
      </p:grpSpPr>
      <p:sp>
        <p:nvSpPr>
          <p:cNvPr id="97" name="Google Shape;97;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Объект с подписью" type="objTx">
  <p:cSld name="OBJECT_WITH_CAPTION_TEXT">
    <p:spTree>
      <p:nvGrpSpPr>
        <p:cNvPr id="1" name="Shape 100"/>
        <p:cNvGrpSpPr/>
        <p:nvPr/>
      </p:nvGrpSpPr>
      <p:grpSpPr>
        <a:xfrm>
          <a:off x="0" y="0"/>
          <a:ext cx="0" cy="0"/>
          <a:chOff x="0" y="0"/>
          <a:chExt cx="0" cy="0"/>
        </a:xfrm>
      </p:grpSpPr>
      <p:sp>
        <p:nvSpPr>
          <p:cNvPr id="101" name="Google Shape;101;p1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p1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03" name="Google Shape;103;p1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04" name="Google Shape;104;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Рисунок с подписью" type="picTx">
  <p:cSld name="PICTURE_WITH_CAPTION_TEXT">
    <p:spTree>
      <p:nvGrpSpPr>
        <p:cNvPr id="1" name="Shape 107"/>
        <p:cNvGrpSpPr/>
        <p:nvPr/>
      </p:nvGrpSpPr>
      <p:grpSpPr>
        <a:xfrm>
          <a:off x="0" y="0"/>
          <a:ext cx="0" cy="0"/>
          <a:chOff x="0" y="0"/>
          <a:chExt cx="0" cy="0"/>
        </a:xfrm>
      </p:grpSpPr>
      <p:sp>
        <p:nvSpPr>
          <p:cNvPr id="108" name="Google Shape;108;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 name="Google Shape;109;p19"/>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10" name="Google Shape;110;p1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11" name="Google Shape;111;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Заголовок и вертикальный текст" type="vertTx">
  <p:cSld name="VERTICAL_TEXT">
    <p:spTree>
      <p:nvGrpSpPr>
        <p:cNvPr id="1" name="Shape 114"/>
        <p:cNvGrpSpPr/>
        <p:nvPr/>
      </p:nvGrpSpPr>
      <p:grpSpPr>
        <a:xfrm>
          <a:off x="0" y="0"/>
          <a:ext cx="0" cy="0"/>
          <a:chOff x="0" y="0"/>
          <a:chExt cx="0" cy="0"/>
        </a:xfrm>
      </p:grpSpPr>
      <p:sp>
        <p:nvSpPr>
          <p:cNvPr id="115" name="Google Shape;115;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6" name="Google Shape;116;p2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 name="Google Shape;117;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 name="Google Shape;119;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Вертикальный заголовок и текст" type="vertTitleAndTx">
  <p:cSld name="VERTICAL_TITLE_AND_VERTICAL_TEXT">
    <p:spTree>
      <p:nvGrpSpPr>
        <p:cNvPr id="1" name="Shape 120"/>
        <p:cNvGrpSpPr/>
        <p:nvPr/>
      </p:nvGrpSpPr>
      <p:grpSpPr>
        <a:xfrm>
          <a:off x="0" y="0"/>
          <a:ext cx="0" cy="0"/>
          <a:chOff x="0" y="0"/>
          <a:chExt cx="0" cy="0"/>
        </a:xfrm>
      </p:grpSpPr>
      <p:sp>
        <p:nvSpPr>
          <p:cNvPr id="121" name="Google Shape;121;p2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 name="Google Shape;122;p2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3" name="Google Shape;123;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7_Пользовательский макет">
  <p:cSld name="7_Пользовательский макет">
    <p:spTree>
      <p:nvGrpSpPr>
        <p:cNvPr id="1" name="Shape 126"/>
        <p:cNvGrpSpPr/>
        <p:nvPr/>
      </p:nvGrpSpPr>
      <p:grpSpPr>
        <a:xfrm>
          <a:off x="0" y="0"/>
          <a:ext cx="0" cy="0"/>
          <a:chOff x="0" y="0"/>
          <a:chExt cx="0" cy="0"/>
        </a:xfrm>
      </p:grpSpPr>
      <p:sp>
        <p:nvSpPr>
          <p:cNvPr id="127" name="Google Shape;127;p22"/>
          <p:cNvSpPr/>
          <p:nvPr/>
        </p:nvSpPr>
        <p:spPr>
          <a:xfrm>
            <a:off x="8211000" y="1809000"/>
            <a:ext cx="405000" cy="349894"/>
          </a:xfrm>
          <a:prstGeom prst="triangle">
            <a:avLst>
              <a:gd name="adj" fmla="val 50000"/>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8" name="Google Shape;128;p22"/>
          <p:cNvSpPr/>
          <p:nvPr/>
        </p:nvSpPr>
        <p:spPr>
          <a:xfrm>
            <a:off x="6874669" y="4686300"/>
            <a:ext cx="578644" cy="469106"/>
          </a:xfrm>
          <a:custGeom>
            <a:avLst/>
            <a:gdLst/>
            <a:ahLst/>
            <a:cxnLst/>
            <a:rect l="l" t="t" r="r" b="b"/>
            <a:pathLst>
              <a:path w="578644" h="469106" extrusionOk="0">
                <a:moveTo>
                  <a:pt x="578644" y="0"/>
                </a:moveTo>
                <a:lnTo>
                  <a:pt x="0" y="469106"/>
                </a:lnTo>
                <a:lnTo>
                  <a:pt x="207169" y="0"/>
                </a:lnTo>
                <a:lnTo>
                  <a:pt x="578644"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9" name="Google Shape;129;p22"/>
          <p:cNvSpPr>
            <a:spLocks noGrp="1"/>
          </p:cNvSpPr>
          <p:nvPr>
            <p:ph type="pic" idx="2"/>
          </p:nvPr>
        </p:nvSpPr>
        <p:spPr>
          <a:xfrm>
            <a:off x="5781675" y="0"/>
            <a:ext cx="6410325" cy="6857999"/>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0" name="Google Shape;130;p22"/>
          <p:cNvSpPr txBox="1">
            <a:spLocks noGrp="1"/>
          </p:cNvSpPr>
          <p:nvPr>
            <p:ph type="body" idx="1"/>
          </p:nvPr>
        </p:nvSpPr>
        <p:spPr>
          <a:xfrm>
            <a:off x="1011238" y="2573338"/>
            <a:ext cx="6442075" cy="164623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2800"/>
              <a:buFont typeface="Calibri"/>
              <a:buNone/>
              <a:defRPr/>
            </a:lvl1pPr>
            <a:lvl2pPr marL="914400" lvl="1" indent="-228600" algn="l">
              <a:lnSpc>
                <a:spcPct val="90000"/>
              </a:lnSpc>
              <a:spcBef>
                <a:spcPts val="500"/>
              </a:spcBef>
              <a:spcAft>
                <a:spcPts val="0"/>
              </a:spcAft>
              <a:buClr>
                <a:schemeClr val="dk1"/>
              </a:buClr>
              <a:buSzPts val="2400"/>
              <a:buFont typeface="Calibri"/>
              <a:buNone/>
              <a:defRPr/>
            </a:lvl2pPr>
            <a:lvl3pPr marL="1371600" lvl="2" indent="-228600" algn="l">
              <a:lnSpc>
                <a:spcPct val="90000"/>
              </a:lnSpc>
              <a:spcBef>
                <a:spcPts val="500"/>
              </a:spcBef>
              <a:spcAft>
                <a:spcPts val="0"/>
              </a:spcAft>
              <a:buClr>
                <a:schemeClr val="dk1"/>
              </a:buClr>
              <a:buSzPts val="2000"/>
              <a:buFont typeface="Calibri"/>
              <a:buNone/>
              <a:defRPr/>
            </a:lvl3pPr>
            <a:lvl4pPr marL="1828800" lvl="3" indent="-228600" algn="l">
              <a:lnSpc>
                <a:spcPct val="90000"/>
              </a:lnSpc>
              <a:spcBef>
                <a:spcPts val="500"/>
              </a:spcBef>
              <a:spcAft>
                <a:spcPts val="0"/>
              </a:spcAft>
              <a:buClr>
                <a:schemeClr val="dk1"/>
              </a:buClr>
              <a:buSzPts val="1800"/>
              <a:buFont typeface="Calibri"/>
              <a:buNone/>
              <a:defRPr/>
            </a:lvl4pPr>
            <a:lvl5pPr marL="2286000" lvl="4" indent="-228600" algn="l">
              <a:lnSpc>
                <a:spcPct val="90000"/>
              </a:lnSpc>
              <a:spcBef>
                <a:spcPts val="500"/>
              </a:spcBef>
              <a:spcAft>
                <a:spcPts val="0"/>
              </a:spcAft>
              <a:buClr>
                <a:schemeClr val="dk1"/>
              </a:buClr>
              <a:buSzPts val="1800"/>
              <a:buFont typeface="Calibri"/>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1" name="Google Shape;131;p22"/>
          <p:cNvSpPr/>
          <p:nvPr/>
        </p:nvSpPr>
        <p:spPr>
          <a:xfrm>
            <a:off x="0" y="-10104"/>
            <a:ext cx="9246000" cy="6868103"/>
          </a:xfrm>
          <a:custGeom>
            <a:avLst/>
            <a:gdLst/>
            <a:ahLst/>
            <a:cxnLst/>
            <a:rect l="l" t="t" r="r" b="b"/>
            <a:pathLst>
              <a:path w="9246000" h="6868103" extrusionOk="0">
                <a:moveTo>
                  <a:pt x="0" y="0"/>
                </a:moveTo>
                <a:lnTo>
                  <a:pt x="6096000" y="0"/>
                </a:lnTo>
                <a:lnTo>
                  <a:pt x="6096000" y="2032"/>
                </a:lnTo>
                <a:lnTo>
                  <a:pt x="9246000" y="2032"/>
                </a:lnTo>
                <a:lnTo>
                  <a:pt x="6096000" y="6868103"/>
                </a:lnTo>
                <a:lnTo>
                  <a:pt x="0" y="6868103"/>
                </a:lnTo>
                <a:close/>
              </a:path>
            </a:pathLst>
          </a:cu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2" name="Google Shape;132;p22"/>
          <p:cNvSpPr/>
          <p:nvPr/>
        </p:nvSpPr>
        <p:spPr>
          <a:xfrm>
            <a:off x="835155" y="2158894"/>
            <a:ext cx="7780845" cy="2530106"/>
          </a:xfrm>
          <a:custGeom>
            <a:avLst/>
            <a:gdLst/>
            <a:ahLst/>
            <a:cxnLst/>
            <a:rect l="l" t="t" r="r" b="b"/>
            <a:pathLst>
              <a:path w="7780845" h="2530106" extrusionOk="0">
                <a:moveTo>
                  <a:pt x="0" y="0"/>
                </a:moveTo>
                <a:lnTo>
                  <a:pt x="7780845" y="0"/>
                </a:lnTo>
                <a:lnTo>
                  <a:pt x="6620089" y="2530106"/>
                </a:lnTo>
                <a:lnTo>
                  <a:pt x="0" y="2530106"/>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Пользовательский макет">
  <p:cSld name="Пользовательский макет">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6146787" y="370235"/>
            <a:ext cx="5625000" cy="668887"/>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 name="Google Shape;16;p3"/>
          <p:cNvSpPr/>
          <p:nvPr/>
        </p:nvSpPr>
        <p:spPr>
          <a:xfrm>
            <a:off x="0" y="3429000"/>
            <a:ext cx="12192000" cy="3431032"/>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 name="Google Shape;17;p3"/>
          <p:cNvSpPr>
            <a:spLocks noGrp="1"/>
          </p:cNvSpPr>
          <p:nvPr>
            <p:ph type="pic" idx="2"/>
          </p:nvPr>
        </p:nvSpPr>
        <p:spPr>
          <a:xfrm>
            <a:off x="426000" y="365125"/>
            <a:ext cx="5220737" cy="612775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 name="Google Shape;18;p3"/>
          <p:cNvSpPr txBox="1">
            <a:spLocks noGrp="1"/>
          </p:cNvSpPr>
          <p:nvPr>
            <p:ph type="body" idx="1"/>
          </p:nvPr>
        </p:nvSpPr>
        <p:spPr>
          <a:xfrm>
            <a:off x="6146266" y="1309573"/>
            <a:ext cx="5625000" cy="211455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2800"/>
              <a:buFont typeface="Calibri"/>
              <a:buNone/>
              <a:defRPr/>
            </a:lvl1pPr>
            <a:lvl2pPr marL="914400" lvl="1" indent="-228600" algn="l">
              <a:lnSpc>
                <a:spcPct val="90000"/>
              </a:lnSpc>
              <a:spcBef>
                <a:spcPts val="500"/>
              </a:spcBef>
              <a:spcAft>
                <a:spcPts val="0"/>
              </a:spcAft>
              <a:buClr>
                <a:schemeClr val="dk1"/>
              </a:buClr>
              <a:buSzPts val="2400"/>
              <a:buFont typeface="Calibri"/>
              <a:buNone/>
              <a:defRPr/>
            </a:lvl2pPr>
            <a:lvl3pPr marL="1371600" lvl="2" indent="-228600" algn="l">
              <a:lnSpc>
                <a:spcPct val="90000"/>
              </a:lnSpc>
              <a:spcBef>
                <a:spcPts val="500"/>
              </a:spcBef>
              <a:spcAft>
                <a:spcPts val="0"/>
              </a:spcAft>
              <a:buClr>
                <a:schemeClr val="dk1"/>
              </a:buClr>
              <a:buSzPts val="2000"/>
              <a:buFont typeface="Calibri"/>
              <a:buNone/>
              <a:defRPr/>
            </a:lvl3pPr>
            <a:lvl4pPr marL="1828800" lvl="3" indent="-228600" algn="l">
              <a:lnSpc>
                <a:spcPct val="90000"/>
              </a:lnSpc>
              <a:spcBef>
                <a:spcPts val="500"/>
              </a:spcBef>
              <a:spcAft>
                <a:spcPts val="0"/>
              </a:spcAft>
              <a:buClr>
                <a:schemeClr val="dk1"/>
              </a:buClr>
              <a:buSzPts val="1800"/>
              <a:buFont typeface="Calibri"/>
              <a:buNone/>
              <a:defRPr/>
            </a:lvl4pPr>
            <a:lvl5pPr marL="2286000" lvl="4" indent="-228600" algn="l">
              <a:lnSpc>
                <a:spcPct val="90000"/>
              </a:lnSpc>
              <a:spcBef>
                <a:spcPts val="500"/>
              </a:spcBef>
              <a:spcAft>
                <a:spcPts val="0"/>
              </a:spcAft>
              <a:buClr>
                <a:schemeClr val="dk1"/>
              </a:buClr>
              <a:buSzPts val="1800"/>
              <a:buFont typeface="Calibri"/>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3_Пользовательский макет">
  <p:cSld name="3_Пользовательский макет">
    <p:spTree>
      <p:nvGrpSpPr>
        <p:cNvPr id="1" name="Shape 133"/>
        <p:cNvGrpSpPr/>
        <p:nvPr/>
      </p:nvGrpSpPr>
      <p:grpSpPr>
        <a:xfrm>
          <a:off x="0" y="0"/>
          <a:ext cx="0" cy="0"/>
          <a:chOff x="0" y="0"/>
          <a:chExt cx="0" cy="0"/>
        </a:xfrm>
      </p:grpSpPr>
      <p:sp>
        <p:nvSpPr>
          <p:cNvPr id="134" name="Google Shape;134;p23"/>
          <p:cNvSpPr/>
          <p:nvPr/>
        </p:nvSpPr>
        <p:spPr>
          <a:xfrm>
            <a:off x="0" y="-2032"/>
            <a:ext cx="5326567" cy="6860032"/>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5" name="Google Shape;135;p23"/>
          <p:cNvSpPr txBox="1">
            <a:spLocks noGrp="1"/>
          </p:cNvSpPr>
          <p:nvPr>
            <p:ph type="title"/>
          </p:nvPr>
        </p:nvSpPr>
        <p:spPr>
          <a:xfrm>
            <a:off x="6088296" y="3429000"/>
            <a:ext cx="5625000" cy="668887"/>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6" name="Google Shape;136;p23"/>
          <p:cNvSpPr>
            <a:spLocks noGrp="1"/>
          </p:cNvSpPr>
          <p:nvPr>
            <p:ph type="pic" idx="2"/>
          </p:nvPr>
        </p:nvSpPr>
        <p:spPr>
          <a:xfrm>
            <a:off x="336000" y="549000"/>
            <a:ext cx="5445000" cy="572931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7" name="Google Shape;137;p23"/>
          <p:cNvSpPr txBox="1">
            <a:spLocks noGrp="1"/>
          </p:cNvSpPr>
          <p:nvPr>
            <p:ph type="body" idx="1"/>
          </p:nvPr>
        </p:nvSpPr>
        <p:spPr>
          <a:xfrm>
            <a:off x="6087775" y="4368338"/>
            <a:ext cx="5625000" cy="211455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2800"/>
              <a:buFont typeface="Calibri"/>
              <a:buNone/>
              <a:defRPr/>
            </a:lvl1pPr>
            <a:lvl2pPr marL="914400" lvl="1" indent="-228600" algn="l">
              <a:lnSpc>
                <a:spcPct val="90000"/>
              </a:lnSpc>
              <a:spcBef>
                <a:spcPts val="500"/>
              </a:spcBef>
              <a:spcAft>
                <a:spcPts val="0"/>
              </a:spcAft>
              <a:buClr>
                <a:schemeClr val="dk1"/>
              </a:buClr>
              <a:buSzPts val="2400"/>
              <a:buFont typeface="Calibri"/>
              <a:buNone/>
              <a:defRPr/>
            </a:lvl2pPr>
            <a:lvl3pPr marL="1371600" lvl="2" indent="-228600" algn="l">
              <a:lnSpc>
                <a:spcPct val="90000"/>
              </a:lnSpc>
              <a:spcBef>
                <a:spcPts val="500"/>
              </a:spcBef>
              <a:spcAft>
                <a:spcPts val="0"/>
              </a:spcAft>
              <a:buClr>
                <a:schemeClr val="dk1"/>
              </a:buClr>
              <a:buSzPts val="2000"/>
              <a:buFont typeface="Calibri"/>
              <a:buNone/>
              <a:defRPr/>
            </a:lvl3pPr>
            <a:lvl4pPr marL="1828800" lvl="3" indent="-228600" algn="l">
              <a:lnSpc>
                <a:spcPct val="90000"/>
              </a:lnSpc>
              <a:spcBef>
                <a:spcPts val="500"/>
              </a:spcBef>
              <a:spcAft>
                <a:spcPts val="0"/>
              </a:spcAft>
              <a:buClr>
                <a:schemeClr val="dk1"/>
              </a:buClr>
              <a:buSzPts val="1800"/>
              <a:buFont typeface="Calibri"/>
              <a:buNone/>
              <a:defRPr/>
            </a:lvl4pPr>
            <a:lvl5pPr marL="2286000" lvl="4" indent="-228600" algn="l">
              <a:lnSpc>
                <a:spcPct val="90000"/>
              </a:lnSpc>
              <a:spcBef>
                <a:spcPts val="500"/>
              </a:spcBef>
              <a:spcAft>
                <a:spcPts val="0"/>
              </a:spcAft>
              <a:buClr>
                <a:schemeClr val="dk1"/>
              </a:buClr>
              <a:buSzPts val="1800"/>
              <a:buFont typeface="Calibri"/>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8" name="Google Shape;138;p23"/>
          <p:cNvSpPr>
            <a:spLocks noGrp="1"/>
          </p:cNvSpPr>
          <p:nvPr>
            <p:ph type="pic" idx="3"/>
          </p:nvPr>
        </p:nvSpPr>
        <p:spPr>
          <a:xfrm>
            <a:off x="3530600" y="234001"/>
            <a:ext cx="8325400" cy="2790188"/>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Пользовательский макет">
  <p:cSld name="1_Пользовательский макет">
    <p:spTree>
      <p:nvGrpSpPr>
        <p:cNvPr id="1" name="Shape 19"/>
        <p:cNvGrpSpPr/>
        <p:nvPr/>
      </p:nvGrpSpPr>
      <p:grpSpPr>
        <a:xfrm>
          <a:off x="0" y="0"/>
          <a:ext cx="0" cy="0"/>
          <a:chOff x="0" y="0"/>
          <a:chExt cx="0" cy="0"/>
        </a:xfrm>
      </p:grpSpPr>
      <p:sp>
        <p:nvSpPr>
          <p:cNvPr id="20" name="Google Shape;20;p4"/>
          <p:cNvSpPr txBox="1">
            <a:spLocks noGrp="1"/>
          </p:cNvSpPr>
          <p:nvPr>
            <p:ph type="title"/>
          </p:nvPr>
        </p:nvSpPr>
        <p:spPr>
          <a:xfrm>
            <a:off x="469935" y="375112"/>
            <a:ext cx="5625000" cy="668887"/>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4"/>
          <p:cNvSpPr/>
          <p:nvPr/>
        </p:nvSpPr>
        <p:spPr>
          <a:xfrm>
            <a:off x="0" y="4149000"/>
            <a:ext cx="8976000" cy="2711032"/>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 name="Google Shape;22;p4"/>
          <p:cNvSpPr>
            <a:spLocks noGrp="1"/>
          </p:cNvSpPr>
          <p:nvPr>
            <p:ph type="pic" idx="2"/>
          </p:nvPr>
        </p:nvSpPr>
        <p:spPr>
          <a:xfrm>
            <a:off x="6365631" y="375112"/>
            <a:ext cx="5220737" cy="612775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 name="Google Shape;23;p4"/>
          <p:cNvSpPr txBox="1">
            <a:spLocks noGrp="1"/>
          </p:cNvSpPr>
          <p:nvPr>
            <p:ph type="body" idx="1"/>
          </p:nvPr>
        </p:nvSpPr>
        <p:spPr>
          <a:xfrm>
            <a:off x="469414" y="1314450"/>
            <a:ext cx="5625000" cy="211455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2800"/>
              <a:buFont typeface="Calibri"/>
              <a:buNone/>
              <a:defRPr/>
            </a:lvl1pPr>
            <a:lvl2pPr marL="914400" lvl="1" indent="-228600" algn="l">
              <a:lnSpc>
                <a:spcPct val="90000"/>
              </a:lnSpc>
              <a:spcBef>
                <a:spcPts val="500"/>
              </a:spcBef>
              <a:spcAft>
                <a:spcPts val="0"/>
              </a:spcAft>
              <a:buClr>
                <a:schemeClr val="dk1"/>
              </a:buClr>
              <a:buSzPts val="2400"/>
              <a:buFont typeface="Calibri"/>
              <a:buNone/>
              <a:defRPr/>
            </a:lvl2pPr>
            <a:lvl3pPr marL="1371600" lvl="2" indent="-228600" algn="l">
              <a:lnSpc>
                <a:spcPct val="90000"/>
              </a:lnSpc>
              <a:spcBef>
                <a:spcPts val="500"/>
              </a:spcBef>
              <a:spcAft>
                <a:spcPts val="0"/>
              </a:spcAft>
              <a:buClr>
                <a:schemeClr val="dk1"/>
              </a:buClr>
              <a:buSzPts val="2000"/>
              <a:buFont typeface="Calibri"/>
              <a:buNone/>
              <a:defRPr/>
            </a:lvl3pPr>
            <a:lvl4pPr marL="1828800" lvl="3" indent="-228600" algn="l">
              <a:lnSpc>
                <a:spcPct val="90000"/>
              </a:lnSpc>
              <a:spcBef>
                <a:spcPts val="500"/>
              </a:spcBef>
              <a:spcAft>
                <a:spcPts val="0"/>
              </a:spcAft>
              <a:buClr>
                <a:schemeClr val="dk1"/>
              </a:buClr>
              <a:buSzPts val="1800"/>
              <a:buFont typeface="Calibri"/>
              <a:buNone/>
              <a:defRPr/>
            </a:lvl4pPr>
            <a:lvl5pPr marL="2286000" lvl="4" indent="-228600" algn="l">
              <a:lnSpc>
                <a:spcPct val="90000"/>
              </a:lnSpc>
              <a:spcBef>
                <a:spcPts val="500"/>
              </a:spcBef>
              <a:spcAft>
                <a:spcPts val="0"/>
              </a:spcAft>
              <a:buClr>
                <a:schemeClr val="dk1"/>
              </a:buClr>
              <a:buSzPts val="1800"/>
              <a:buFont typeface="Calibri"/>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Пользовательский макет">
  <p:cSld name="2_Пользовательский макет">
    <p:spTree>
      <p:nvGrpSpPr>
        <p:cNvPr id="1" name="Shape 24"/>
        <p:cNvGrpSpPr/>
        <p:nvPr/>
      </p:nvGrpSpPr>
      <p:grpSpPr>
        <a:xfrm>
          <a:off x="0" y="0"/>
          <a:ext cx="0" cy="0"/>
          <a:chOff x="0" y="0"/>
          <a:chExt cx="0" cy="0"/>
        </a:xfrm>
      </p:grpSpPr>
      <p:sp>
        <p:nvSpPr>
          <p:cNvPr id="25" name="Google Shape;25;p5"/>
          <p:cNvSpPr/>
          <p:nvPr/>
        </p:nvSpPr>
        <p:spPr>
          <a:xfrm>
            <a:off x="6861000" y="0"/>
            <a:ext cx="5326567" cy="6860032"/>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 name="Google Shape;26;p5"/>
          <p:cNvSpPr txBox="1">
            <a:spLocks noGrp="1"/>
          </p:cNvSpPr>
          <p:nvPr>
            <p:ph type="title"/>
          </p:nvPr>
        </p:nvSpPr>
        <p:spPr>
          <a:xfrm>
            <a:off x="469935" y="375112"/>
            <a:ext cx="5625000" cy="668887"/>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5"/>
          <p:cNvSpPr/>
          <p:nvPr/>
        </p:nvSpPr>
        <p:spPr>
          <a:xfrm>
            <a:off x="0" y="5184000"/>
            <a:ext cx="3531000" cy="1676032"/>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 name="Google Shape;28;p5"/>
          <p:cNvSpPr>
            <a:spLocks noGrp="1"/>
          </p:cNvSpPr>
          <p:nvPr>
            <p:ph type="pic" idx="2"/>
          </p:nvPr>
        </p:nvSpPr>
        <p:spPr>
          <a:xfrm>
            <a:off x="336000" y="3699451"/>
            <a:ext cx="5758414" cy="257886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 name="Google Shape;29;p5"/>
          <p:cNvSpPr txBox="1">
            <a:spLocks noGrp="1"/>
          </p:cNvSpPr>
          <p:nvPr>
            <p:ph type="body" idx="1"/>
          </p:nvPr>
        </p:nvSpPr>
        <p:spPr>
          <a:xfrm>
            <a:off x="469414" y="1314450"/>
            <a:ext cx="5625000" cy="211455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2800"/>
              <a:buFont typeface="Calibri"/>
              <a:buNone/>
              <a:defRPr/>
            </a:lvl1pPr>
            <a:lvl2pPr marL="914400" lvl="1" indent="-228600" algn="l">
              <a:lnSpc>
                <a:spcPct val="90000"/>
              </a:lnSpc>
              <a:spcBef>
                <a:spcPts val="500"/>
              </a:spcBef>
              <a:spcAft>
                <a:spcPts val="0"/>
              </a:spcAft>
              <a:buClr>
                <a:schemeClr val="dk1"/>
              </a:buClr>
              <a:buSzPts val="2400"/>
              <a:buFont typeface="Calibri"/>
              <a:buNone/>
              <a:defRPr/>
            </a:lvl2pPr>
            <a:lvl3pPr marL="1371600" lvl="2" indent="-228600" algn="l">
              <a:lnSpc>
                <a:spcPct val="90000"/>
              </a:lnSpc>
              <a:spcBef>
                <a:spcPts val="500"/>
              </a:spcBef>
              <a:spcAft>
                <a:spcPts val="0"/>
              </a:spcAft>
              <a:buClr>
                <a:schemeClr val="dk1"/>
              </a:buClr>
              <a:buSzPts val="2000"/>
              <a:buFont typeface="Calibri"/>
              <a:buNone/>
              <a:defRPr/>
            </a:lvl3pPr>
            <a:lvl4pPr marL="1828800" lvl="3" indent="-228600" algn="l">
              <a:lnSpc>
                <a:spcPct val="90000"/>
              </a:lnSpc>
              <a:spcBef>
                <a:spcPts val="500"/>
              </a:spcBef>
              <a:spcAft>
                <a:spcPts val="0"/>
              </a:spcAft>
              <a:buClr>
                <a:schemeClr val="dk1"/>
              </a:buClr>
              <a:buSzPts val="1800"/>
              <a:buFont typeface="Calibri"/>
              <a:buNone/>
              <a:defRPr/>
            </a:lvl4pPr>
            <a:lvl5pPr marL="2286000" lvl="4" indent="-228600" algn="l">
              <a:lnSpc>
                <a:spcPct val="90000"/>
              </a:lnSpc>
              <a:spcBef>
                <a:spcPts val="500"/>
              </a:spcBef>
              <a:spcAft>
                <a:spcPts val="0"/>
              </a:spcAft>
              <a:buClr>
                <a:schemeClr val="dk1"/>
              </a:buClr>
              <a:buSzPts val="1800"/>
              <a:buFont typeface="Calibri"/>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9_Пользовательский макет">
  <p:cSld name="9_Пользовательский макет">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6233800" y="3524662"/>
            <a:ext cx="5625000" cy="668887"/>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6"/>
          <p:cNvSpPr/>
          <p:nvPr/>
        </p:nvSpPr>
        <p:spPr>
          <a:xfrm>
            <a:off x="0" y="0"/>
            <a:ext cx="5625000" cy="6860032"/>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 name="Google Shape;33;p6"/>
          <p:cNvSpPr>
            <a:spLocks noGrp="1"/>
          </p:cNvSpPr>
          <p:nvPr>
            <p:ph type="pic" idx="2"/>
          </p:nvPr>
        </p:nvSpPr>
        <p:spPr>
          <a:xfrm>
            <a:off x="336000" y="504000"/>
            <a:ext cx="5758414" cy="577431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 name="Google Shape;34;p6"/>
          <p:cNvSpPr txBox="1">
            <a:spLocks noGrp="1"/>
          </p:cNvSpPr>
          <p:nvPr>
            <p:ph type="body" idx="1"/>
          </p:nvPr>
        </p:nvSpPr>
        <p:spPr>
          <a:xfrm>
            <a:off x="6233800" y="4374000"/>
            <a:ext cx="5625000" cy="211455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2800"/>
              <a:buFont typeface="Calibri"/>
              <a:buNone/>
              <a:defRPr/>
            </a:lvl1pPr>
            <a:lvl2pPr marL="914400" lvl="1" indent="-228600" algn="l">
              <a:lnSpc>
                <a:spcPct val="90000"/>
              </a:lnSpc>
              <a:spcBef>
                <a:spcPts val="500"/>
              </a:spcBef>
              <a:spcAft>
                <a:spcPts val="0"/>
              </a:spcAft>
              <a:buClr>
                <a:schemeClr val="dk1"/>
              </a:buClr>
              <a:buSzPts val="2400"/>
              <a:buFont typeface="Calibri"/>
              <a:buNone/>
              <a:defRPr/>
            </a:lvl2pPr>
            <a:lvl3pPr marL="1371600" lvl="2" indent="-228600" algn="l">
              <a:lnSpc>
                <a:spcPct val="90000"/>
              </a:lnSpc>
              <a:spcBef>
                <a:spcPts val="500"/>
              </a:spcBef>
              <a:spcAft>
                <a:spcPts val="0"/>
              </a:spcAft>
              <a:buClr>
                <a:schemeClr val="dk1"/>
              </a:buClr>
              <a:buSzPts val="2000"/>
              <a:buFont typeface="Calibri"/>
              <a:buNone/>
              <a:defRPr/>
            </a:lvl3pPr>
            <a:lvl4pPr marL="1828800" lvl="3" indent="-228600" algn="l">
              <a:lnSpc>
                <a:spcPct val="90000"/>
              </a:lnSpc>
              <a:spcBef>
                <a:spcPts val="500"/>
              </a:spcBef>
              <a:spcAft>
                <a:spcPts val="0"/>
              </a:spcAft>
              <a:buClr>
                <a:schemeClr val="dk1"/>
              </a:buClr>
              <a:buSzPts val="1800"/>
              <a:buFont typeface="Calibri"/>
              <a:buNone/>
              <a:defRPr/>
            </a:lvl4pPr>
            <a:lvl5pPr marL="2286000" lvl="4" indent="-228600" algn="l">
              <a:lnSpc>
                <a:spcPct val="90000"/>
              </a:lnSpc>
              <a:spcBef>
                <a:spcPts val="500"/>
              </a:spcBef>
              <a:spcAft>
                <a:spcPts val="0"/>
              </a:spcAft>
              <a:buClr>
                <a:schemeClr val="dk1"/>
              </a:buClr>
              <a:buSzPts val="1800"/>
              <a:buFont typeface="Calibri"/>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6"/>
          <p:cNvSpPr>
            <a:spLocks noGrp="1"/>
          </p:cNvSpPr>
          <p:nvPr>
            <p:ph type="pic" idx="3"/>
          </p:nvPr>
        </p:nvSpPr>
        <p:spPr>
          <a:xfrm>
            <a:off x="8215125" y="145449"/>
            <a:ext cx="3640875" cy="2921721"/>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 name="Google Shape;36;p6"/>
          <p:cNvSpPr>
            <a:spLocks noGrp="1"/>
          </p:cNvSpPr>
          <p:nvPr>
            <p:ph type="pic" idx="4"/>
          </p:nvPr>
        </p:nvSpPr>
        <p:spPr>
          <a:xfrm>
            <a:off x="4480125" y="145450"/>
            <a:ext cx="3640875" cy="2921721"/>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5_Пользовательский макет">
  <p:cSld name="5_Пользовательский макет">
    <p:spTree>
      <p:nvGrpSpPr>
        <p:cNvPr id="1" name="Shape 43"/>
        <p:cNvGrpSpPr/>
        <p:nvPr/>
      </p:nvGrpSpPr>
      <p:grpSpPr>
        <a:xfrm>
          <a:off x="0" y="0"/>
          <a:ext cx="0" cy="0"/>
          <a:chOff x="0" y="0"/>
          <a:chExt cx="0" cy="0"/>
        </a:xfrm>
      </p:grpSpPr>
      <p:sp>
        <p:nvSpPr>
          <p:cNvPr id="44" name="Google Shape;44;p8"/>
          <p:cNvSpPr/>
          <p:nvPr/>
        </p:nvSpPr>
        <p:spPr>
          <a:xfrm>
            <a:off x="0" y="-2032"/>
            <a:ext cx="6096000" cy="6860032"/>
          </a:xfrm>
          <a:prstGeom prst="rect">
            <a:avLst/>
          </a:prstGeom>
          <a:solidFill>
            <a:srgbClr val="1B33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 name="Google Shape;45;p8"/>
          <p:cNvSpPr txBox="1">
            <a:spLocks noGrp="1"/>
          </p:cNvSpPr>
          <p:nvPr>
            <p:ph type="title"/>
          </p:nvPr>
        </p:nvSpPr>
        <p:spPr>
          <a:xfrm>
            <a:off x="246000" y="323493"/>
            <a:ext cx="5625000" cy="668887"/>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400"/>
              <a:buFont typeface="Calibri"/>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8"/>
          <p:cNvSpPr txBox="1">
            <a:spLocks noGrp="1"/>
          </p:cNvSpPr>
          <p:nvPr>
            <p:ph type="body" idx="1"/>
          </p:nvPr>
        </p:nvSpPr>
        <p:spPr>
          <a:xfrm>
            <a:off x="245479" y="1262831"/>
            <a:ext cx="5625000" cy="5271676"/>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2800"/>
              <a:buFont typeface="Calibri"/>
              <a:buNone/>
              <a:defRPr>
                <a:solidFill>
                  <a:schemeClr val="lt1"/>
                </a:solidFill>
              </a:defRPr>
            </a:lvl1pPr>
            <a:lvl2pPr marL="914400" lvl="1" indent="-228600" algn="l">
              <a:lnSpc>
                <a:spcPct val="90000"/>
              </a:lnSpc>
              <a:spcBef>
                <a:spcPts val="500"/>
              </a:spcBef>
              <a:spcAft>
                <a:spcPts val="0"/>
              </a:spcAft>
              <a:buClr>
                <a:schemeClr val="lt1"/>
              </a:buClr>
              <a:buSzPts val="2400"/>
              <a:buFont typeface="Calibri"/>
              <a:buNone/>
              <a:defRPr>
                <a:solidFill>
                  <a:schemeClr val="lt1"/>
                </a:solidFill>
              </a:defRPr>
            </a:lvl2pPr>
            <a:lvl3pPr marL="1371600" lvl="2" indent="-228600" algn="l">
              <a:lnSpc>
                <a:spcPct val="90000"/>
              </a:lnSpc>
              <a:spcBef>
                <a:spcPts val="500"/>
              </a:spcBef>
              <a:spcAft>
                <a:spcPts val="0"/>
              </a:spcAft>
              <a:buClr>
                <a:schemeClr val="lt1"/>
              </a:buClr>
              <a:buSzPts val="2000"/>
              <a:buFont typeface="Calibri"/>
              <a:buNone/>
              <a:defRPr>
                <a:solidFill>
                  <a:schemeClr val="lt1"/>
                </a:solidFill>
              </a:defRPr>
            </a:lvl3pPr>
            <a:lvl4pPr marL="1828800" lvl="3" indent="-228600" algn="l">
              <a:lnSpc>
                <a:spcPct val="90000"/>
              </a:lnSpc>
              <a:spcBef>
                <a:spcPts val="500"/>
              </a:spcBef>
              <a:spcAft>
                <a:spcPts val="0"/>
              </a:spcAft>
              <a:buClr>
                <a:schemeClr val="lt1"/>
              </a:buClr>
              <a:buSzPts val="1800"/>
              <a:buFont typeface="Calibri"/>
              <a:buNone/>
              <a:defRPr>
                <a:solidFill>
                  <a:schemeClr val="lt1"/>
                </a:solidFill>
              </a:defRPr>
            </a:lvl4pPr>
            <a:lvl5pPr marL="2286000" lvl="4" indent="-228600" algn="l">
              <a:lnSpc>
                <a:spcPct val="90000"/>
              </a:lnSpc>
              <a:spcBef>
                <a:spcPts val="500"/>
              </a:spcBef>
              <a:spcAft>
                <a:spcPts val="0"/>
              </a:spcAft>
              <a:buClr>
                <a:schemeClr val="lt1"/>
              </a:buClr>
              <a:buSzPts val="1800"/>
              <a:buFont typeface="Calibri"/>
              <a:buNone/>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8"/>
          <p:cNvSpPr txBox="1">
            <a:spLocks noGrp="1"/>
          </p:cNvSpPr>
          <p:nvPr>
            <p:ph type="body" idx="2"/>
          </p:nvPr>
        </p:nvSpPr>
        <p:spPr>
          <a:xfrm>
            <a:off x="6342063" y="323850"/>
            <a:ext cx="5603875" cy="63896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2800"/>
              <a:buNone/>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6_Пользовательский макет">
  <p:cSld name="6_Пользовательский макет">
    <p:spTree>
      <p:nvGrpSpPr>
        <p:cNvPr id="1" name="Shape 48"/>
        <p:cNvGrpSpPr/>
        <p:nvPr/>
      </p:nvGrpSpPr>
      <p:grpSpPr>
        <a:xfrm>
          <a:off x="0" y="0"/>
          <a:ext cx="0" cy="0"/>
          <a:chOff x="0" y="0"/>
          <a:chExt cx="0" cy="0"/>
        </a:xfrm>
      </p:grpSpPr>
      <p:sp>
        <p:nvSpPr>
          <p:cNvPr id="49" name="Google Shape;49;p9"/>
          <p:cNvSpPr/>
          <p:nvPr/>
        </p:nvSpPr>
        <p:spPr>
          <a:xfrm>
            <a:off x="9606000" y="0"/>
            <a:ext cx="2806567" cy="6860032"/>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0" name="Google Shape;50;p9"/>
          <p:cNvSpPr txBox="1">
            <a:spLocks noGrp="1"/>
          </p:cNvSpPr>
          <p:nvPr>
            <p:ph type="title"/>
          </p:nvPr>
        </p:nvSpPr>
        <p:spPr>
          <a:xfrm>
            <a:off x="469935" y="375112"/>
            <a:ext cx="6706065" cy="668887"/>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9"/>
          <p:cNvSpPr txBox="1">
            <a:spLocks noGrp="1"/>
          </p:cNvSpPr>
          <p:nvPr>
            <p:ph type="body" idx="1"/>
          </p:nvPr>
        </p:nvSpPr>
        <p:spPr>
          <a:xfrm>
            <a:off x="469414" y="1314450"/>
            <a:ext cx="6706065" cy="211455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2800"/>
              <a:buFont typeface="Calibri"/>
              <a:buNone/>
              <a:defRPr/>
            </a:lvl1pPr>
            <a:lvl2pPr marL="914400" lvl="1" indent="-228600" algn="l">
              <a:lnSpc>
                <a:spcPct val="90000"/>
              </a:lnSpc>
              <a:spcBef>
                <a:spcPts val="500"/>
              </a:spcBef>
              <a:spcAft>
                <a:spcPts val="0"/>
              </a:spcAft>
              <a:buClr>
                <a:schemeClr val="dk1"/>
              </a:buClr>
              <a:buSzPts val="2400"/>
              <a:buFont typeface="Calibri"/>
              <a:buNone/>
              <a:defRPr/>
            </a:lvl2pPr>
            <a:lvl3pPr marL="1371600" lvl="2" indent="-228600" algn="l">
              <a:lnSpc>
                <a:spcPct val="90000"/>
              </a:lnSpc>
              <a:spcBef>
                <a:spcPts val="500"/>
              </a:spcBef>
              <a:spcAft>
                <a:spcPts val="0"/>
              </a:spcAft>
              <a:buClr>
                <a:schemeClr val="dk1"/>
              </a:buClr>
              <a:buSzPts val="2000"/>
              <a:buFont typeface="Calibri"/>
              <a:buNone/>
              <a:defRPr/>
            </a:lvl3pPr>
            <a:lvl4pPr marL="1828800" lvl="3" indent="-228600" algn="l">
              <a:lnSpc>
                <a:spcPct val="90000"/>
              </a:lnSpc>
              <a:spcBef>
                <a:spcPts val="500"/>
              </a:spcBef>
              <a:spcAft>
                <a:spcPts val="0"/>
              </a:spcAft>
              <a:buClr>
                <a:schemeClr val="dk1"/>
              </a:buClr>
              <a:buSzPts val="1800"/>
              <a:buFont typeface="Calibri"/>
              <a:buNone/>
              <a:defRPr/>
            </a:lvl4pPr>
            <a:lvl5pPr marL="2286000" lvl="4" indent="-228600" algn="l">
              <a:lnSpc>
                <a:spcPct val="90000"/>
              </a:lnSpc>
              <a:spcBef>
                <a:spcPts val="500"/>
              </a:spcBef>
              <a:spcAft>
                <a:spcPts val="0"/>
              </a:spcAft>
              <a:buClr>
                <a:schemeClr val="dk1"/>
              </a:buClr>
              <a:buSzPts val="1800"/>
              <a:buFont typeface="Calibri"/>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9"/>
          <p:cNvSpPr>
            <a:spLocks noGrp="1"/>
          </p:cNvSpPr>
          <p:nvPr>
            <p:ph type="pic" idx="2"/>
          </p:nvPr>
        </p:nvSpPr>
        <p:spPr>
          <a:xfrm>
            <a:off x="7399958" y="365125"/>
            <a:ext cx="3961042" cy="612775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Титульный слайд" type="title">
  <p:cSld name="TITLE">
    <p:spTree>
      <p:nvGrpSpPr>
        <p:cNvPr id="1" name="Shape 57"/>
        <p:cNvGrpSpPr/>
        <p:nvPr/>
      </p:nvGrpSpPr>
      <p:grpSpPr>
        <a:xfrm>
          <a:off x="0" y="0"/>
          <a:ext cx="0" cy="0"/>
          <a:chOff x="0" y="0"/>
          <a:chExt cx="0" cy="0"/>
        </a:xfrm>
      </p:grpSpPr>
      <p:sp>
        <p:nvSpPr>
          <p:cNvPr id="58" name="Google Shape;58;p1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 name="Google Shape;59;p1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60" name="Google Shape;60;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Заголовок и объект" type="obj">
  <p:cSld name="OBJECT">
    <p:spTree>
      <p:nvGrpSpPr>
        <p:cNvPr id="1" name="Shape 63"/>
        <p:cNvGrpSpPr/>
        <p:nvPr/>
      </p:nvGrpSpPr>
      <p:grpSpPr>
        <a:xfrm>
          <a:off x="0" y="0"/>
          <a:ext cx="0" cy="0"/>
          <a:chOff x="0" y="0"/>
          <a:chExt cx="0" cy="0"/>
        </a:xfrm>
      </p:grpSpPr>
      <p:sp>
        <p:nvSpPr>
          <p:cNvPr id="64" name="Google Shape;64;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 name="Google Shape;66;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hyperlink" Target="https://presentation-creation.ru/"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1" name="Google Shape;11;p1">
            <a:hlinkClick r:id="rId22"/>
          </p:cNvPr>
          <p:cNvPicPr preferRelativeResize="0"/>
          <p:nvPr/>
        </p:nvPicPr>
        <p:blipFill rotWithShape="1">
          <a:blip r:embed="rId23">
            <a:alphaModFix/>
          </a:blip>
          <a:srcRect/>
          <a:stretch/>
        </p:blipFill>
        <p:spPr>
          <a:xfrm>
            <a:off x="-1194000" y="367393"/>
            <a:ext cx="757762" cy="757762"/>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4" r:id="rId6"/>
    <p:sldLayoutId id="2147483655"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14.xml"/><Relationship Id="rId5" Type="http://schemas.openxmlformats.org/officeDocument/2006/relationships/image" Target="../media/image34.png"/><Relationship Id="rId4" Type="http://schemas.openxmlformats.org/officeDocument/2006/relationships/image" Target="../media/image33.jpg"/></Relationships>
</file>

<file path=ppt/slides/_rels/slide1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heic"/><Relationship Id="rId1" Type="http://schemas.openxmlformats.org/officeDocument/2006/relationships/slideLayout" Target="../slideLayouts/slideLayout9.xml"/><Relationship Id="rId4" Type="http://schemas.openxmlformats.org/officeDocument/2006/relationships/image" Target="../media/image43.jp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0.jp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13.xml"/><Relationship Id="rId4" Type="http://schemas.openxmlformats.org/officeDocument/2006/relationships/image" Target="../media/image52.jpg"/></Relationships>
</file>

<file path=ppt/slides/_rels/slide3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3.xml"/><Relationship Id="rId5" Type="http://schemas.openxmlformats.org/officeDocument/2006/relationships/image" Target="../media/image55.jpg"/><Relationship Id="rId4" Type="http://schemas.openxmlformats.org/officeDocument/2006/relationships/image" Target="../media/image15.jpeg"/></Relationships>
</file>

<file path=ppt/slides/_rels/slide3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13.xml"/><Relationship Id="rId4" Type="http://schemas.openxmlformats.org/officeDocument/2006/relationships/image" Target="../media/image58.jpg"/></Relationships>
</file>

<file path=ppt/slides/_rels/slide34.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3.xml"/><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2.jpg"/><Relationship Id="rId4" Type="http://schemas.openxmlformats.org/officeDocument/2006/relationships/image" Target="../media/image11.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72.png"/><Relationship Id="rId2" Type="http://schemas.openxmlformats.org/officeDocument/2006/relationships/diagramData" Target="../diagrams/data3.xml"/><Relationship Id="rId1" Type="http://schemas.openxmlformats.org/officeDocument/2006/relationships/slideLayout" Target="../slideLayouts/slideLayout1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5.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jp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46.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jpg"/><Relationship Id="rId1" Type="http://schemas.openxmlformats.org/officeDocument/2006/relationships/slideLayout" Target="../slideLayouts/slideLayout2.xml"/><Relationship Id="rId5" Type="http://schemas.openxmlformats.org/officeDocument/2006/relationships/image" Target="../media/image77.jpg"/><Relationship Id="rId4" Type="http://schemas.openxmlformats.org/officeDocument/2006/relationships/image" Target="../media/image11.jpg"/></Relationships>
</file>

<file path=ppt/slides/_rels/slide47.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39.jpg"/><Relationship Id="rId1" Type="http://schemas.openxmlformats.org/officeDocument/2006/relationships/slideLayout" Target="../slideLayouts/slideLayout2.xml"/><Relationship Id="rId5" Type="http://schemas.openxmlformats.org/officeDocument/2006/relationships/image" Target="../media/image79.jpg"/><Relationship Id="rId4" Type="http://schemas.openxmlformats.org/officeDocument/2006/relationships/image" Target="../media/image36.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G"/><Relationship Id="rId1" Type="http://schemas.openxmlformats.org/officeDocument/2006/relationships/slideLayout" Target="../slideLayouts/slideLayout2.xml"/><Relationship Id="rId5" Type="http://schemas.openxmlformats.org/officeDocument/2006/relationships/image" Target="../media/image85.jpg"/><Relationship Id="rId4" Type="http://schemas.openxmlformats.org/officeDocument/2006/relationships/image" Target="../media/image84.jpg"/></Relationships>
</file>

<file path=ppt/slides/_rels/slide51.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jpg"/><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88.png"/></Relationships>
</file>

<file path=ppt/slides/_rels/slide52.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90.jpg"/><Relationship Id="rId1" Type="http://schemas.openxmlformats.org/officeDocument/2006/relationships/slideLayout" Target="../slideLayouts/slideLayout2.xml"/><Relationship Id="rId4" Type="http://schemas.openxmlformats.org/officeDocument/2006/relationships/image" Target="../media/image92.jpg"/></Relationships>
</file>

<file path=ppt/slides/_rels/slide53.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94.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heic"/><Relationship Id="rId1" Type="http://schemas.openxmlformats.org/officeDocument/2006/relationships/slideLayout" Target="../slideLayouts/slideLayout13.xml"/><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13.xml"/><Relationship Id="rId5" Type="http://schemas.openxmlformats.org/officeDocument/2006/relationships/image" Target="../media/image19.jpg"/><Relationship Id="rId4" Type="http://schemas.openxmlformats.org/officeDocument/2006/relationships/image" Target="../media/image18.jp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3.png"/><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8.png"/><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72150"/>
          </a:xfrm>
          <a:prstGeom prst="rect">
            <a:avLst/>
          </a:prstGeom>
        </p:spPr>
      </p:pic>
      <p:sp>
        <p:nvSpPr>
          <p:cNvPr id="6" name="Google Shape;149;p24"/>
          <p:cNvSpPr txBox="1"/>
          <p:nvPr/>
        </p:nvSpPr>
        <p:spPr>
          <a:xfrm>
            <a:off x="621497" y="207018"/>
            <a:ext cx="11228405" cy="1333915"/>
          </a:xfrm>
          <a:prstGeom prst="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45700" rIns="91425" bIns="45700" anchor="t" anchorCtr="0">
            <a:noAutofit/>
          </a:bodyPr>
          <a:lstStyle/>
          <a:p>
            <a:pPr marL="0" marR="0" lvl="0" indent="0" algn="ctr" rtl="0">
              <a:spcBef>
                <a:spcPts val="0"/>
              </a:spcBef>
              <a:spcAft>
                <a:spcPts val="0"/>
              </a:spcAft>
              <a:buNone/>
            </a:pPr>
            <a:r>
              <a:rPr lang="ru-RU" sz="2800" i="1" u="none" strike="noStrike" cap="none" dirty="0" smtClean="0">
                <a:solidFill>
                  <a:schemeClr val="tx1"/>
                </a:solidFill>
                <a:latin typeface="Times New Roman" panose="02020603050405020304" pitchFamily="18" charset="0"/>
                <a:ea typeface="Calibri"/>
                <a:cs typeface="Times New Roman" panose="02020603050405020304" pitchFamily="18" charset="0"/>
                <a:sym typeface="Calibri"/>
              </a:rPr>
              <a:t>Отчет главы администрации Байкальского городского поселения </a:t>
            </a:r>
          </a:p>
          <a:p>
            <a:pPr marL="0" marR="0" lvl="0" indent="0" algn="ctr" rtl="0">
              <a:spcBef>
                <a:spcPts val="0"/>
              </a:spcBef>
              <a:spcAft>
                <a:spcPts val="0"/>
              </a:spcAft>
              <a:buNone/>
            </a:pPr>
            <a:r>
              <a:rPr lang="ru-RU" sz="2800" i="1" u="none" strike="noStrike" cap="none" dirty="0" smtClean="0">
                <a:solidFill>
                  <a:schemeClr val="tx1"/>
                </a:solidFill>
                <a:latin typeface="Times New Roman" panose="02020603050405020304" pitchFamily="18" charset="0"/>
                <a:ea typeface="Calibri"/>
                <a:cs typeface="Times New Roman" panose="02020603050405020304" pitchFamily="18" charset="0"/>
                <a:sym typeface="Calibri"/>
              </a:rPr>
              <a:t>В.В. Темгеневского </a:t>
            </a:r>
          </a:p>
          <a:p>
            <a:pPr marL="0" marR="0" lvl="0" indent="0" algn="ctr" rtl="0">
              <a:spcBef>
                <a:spcPts val="0"/>
              </a:spcBef>
              <a:spcAft>
                <a:spcPts val="0"/>
              </a:spcAft>
              <a:buNone/>
            </a:pPr>
            <a:r>
              <a:rPr lang="ru-RU" sz="2800" i="1" u="sng" strike="noStrike" cap="none" dirty="0" smtClean="0">
                <a:solidFill>
                  <a:schemeClr val="tx1"/>
                </a:solidFill>
                <a:latin typeface="Times New Roman" panose="02020603050405020304" pitchFamily="18" charset="0"/>
                <a:ea typeface="Calibri"/>
                <a:cs typeface="Times New Roman" panose="02020603050405020304" pitchFamily="18" charset="0"/>
                <a:sym typeface="Calibri"/>
              </a:rPr>
              <a:t>за 2023 год</a:t>
            </a:r>
            <a:endParaRPr sz="800" i="1" u="sng"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190;p27"/>
          <p:cNvSpPr txBox="1">
            <a:spLocks/>
          </p:cNvSpPr>
          <p:nvPr/>
        </p:nvSpPr>
        <p:spPr>
          <a:xfrm>
            <a:off x="494262" y="432985"/>
            <a:ext cx="11294174" cy="37368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SzPts val="4000"/>
            </a:pPr>
            <a:r>
              <a:rPr lang="ru-RU" sz="2800" i="1" dirty="0" smtClean="0">
                <a:solidFill>
                  <a:schemeClr val="accent2"/>
                </a:solidFill>
                <a:latin typeface="Times New Roman" panose="02020603050405020304" pitchFamily="18" charset="0"/>
                <a:cs typeface="Times New Roman" panose="02020603050405020304" pitchFamily="18" charset="0"/>
              </a:rPr>
              <a:t>Благоустройство территории Байкальского городского поселения</a:t>
            </a:r>
            <a:r>
              <a:rPr lang="ru-RU" sz="2800" b="1" i="1" dirty="0" smtClean="0">
                <a:solidFill>
                  <a:schemeClr val="accent2"/>
                </a:solidFill>
                <a:latin typeface="Times New Roman" panose="02020603050405020304" pitchFamily="18" charset="0"/>
                <a:cs typeface="Times New Roman" panose="02020603050405020304" pitchFamily="18" charset="0"/>
              </a:rPr>
              <a:t/>
            </a:r>
            <a:br>
              <a:rPr lang="ru-RU" sz="2800" b="1" i="1" dirty="0" smtClean="0">
                <a:solidFill>
                  <a:schemeClr val="accent2"/>
                </a:solidFill>
                <a:latin typeface="Times New Roman" panose="02020603050405020304" pitchFamily="18" charset="0"/>
                <a:cs typeface="Times New Roman" panose="02020603050405020304" pitchFamily="18" charset="0"/>
              </a:rPr>
            </a:br>
            <a:r>
              <a:rPr lang="ru-RU" sz="2000" i="1" u="sng" dirty="0" smtClean="0">
                <a:solidFill>
                  <a:schemeClr val="accent2"/>
                </a:solidFill>
                <a:latin typeface="Times New Roman" panose="02020603050405020304" pitchFamily="18" charset="0"/>
                <a:cs typeface="Times New Roman" panose="02020603050405020304" pitchFamily="18" charset="0"/>
              </a:rPr>
              <a:t>Уличное освещение:</a:t>
            </a:r>
            <a:r>
              <a:rPr lang="ru-RU" sz="2800" i="1" u="sng" dirty="0" smtClean="0">
                <a:solidFill>
                  <a:schemeClr val="accent2"/>
                </a:solidFill>
                <a:latin typeface="Times New Roman" panose="02020603050405020304" pitchFamily="18" charset="0"/>
                <a:cs typeface="Times New Roman" panose="02020603050405020304" pitchFamily="18" charset="0"/>
              </a:rPr>
              <a:t/>
            </a:r>
            <a:br>
              <a:rPr lang="ru-RU" sz="2800" i="1" u="sng" dirty="0" smtClean="0">
                <a:solidFill>
                  <a:schemeClr val="accent2"/>
                </a:solidFill>
                <a:latin typeface="Times New Roman" panose="02020603050405020304" pitchFamily="18" charset="0"/>
                <a:cs typeface="Times New Roman" panose="02020603050405020304" pitchFamily="18" charset="0"/>
              </a:rPr>
            </a:br>
            <a:endParaRPr lang="ru-RU" sz="2800" i="1" u="sng" dirty="0">
              <a:solidFill>
                <a:schemeClr val="accent2"/>
              </a:solidFill>
              <a:latin typeface="Times New Roman" panose="02020603050405020304" pitchFamily="18" charset="0"/>
              <a:cs typeface="Times New Roman" panose="02020603050405020304" pitchFamily="18" charset="0"/>
            </a:endParaRPr>
          </a:p>
        </p:txBody>
      </p:sp>
      <p:graphicFrame>
        <p:nvGraphicFramePr>
          <p:cNvPr id="11" name="Таблица 10"/>
          <p:cNvGraphicFramePr>
            <a:graphicFrameLocks noGrp="1"/>
          </p:cNvGraphicFramePr>
          <p:nvPr>
            <p:extLst>
              <p:ext uri="{D42A27DB-BD31-4B8C-83A1-F6EECF244321}">
                <p14:modId xmlns:p14="http://schemas.microsoft.com/office/powerpoint/2010/main" val="2107133967"/>
              </p:ext>
            </p:extLst>
          </p:nvPr>
        </p:nvGraphicFramePr>
        <p:xfrm>
          <a:off x="494263" y="806667"/>
          <a:ext cx="11516030" cy="4779810"/>
        </p:xfrm>
        <a:graphic>
          <a:graphicData uri="http://schemas.openxmlformats.org/drawingml/2006/table">
            <a:tbl>
              <a:tblPr firstRow="1" bandRow="1">
                <a:tableStyleId>{8A107856-5554-42FB-B03E-39F5DBC370BA}</a:tableStyleId>
              </a:tblPr>
              <a:tblGrid>
                <a:gridCol w="8085388">
                  <a:extLst>
                    <a:ext uri="{9D8B030D-6E8A-4147-A177-3AD203B41FA5}">
                      <a16:colId xmlns:a16="http://schemas.microsoft.com/office/drawing/2014/main" val="20000"/>
                    </a:ext>
                  </a:extLst>
                </a:gridCol>
                <a:gridCol w="3430642">
                  <a:extLst>
                    <a:ext uri="{9D8B030D-6E8A-4147-A177-3AD203B41FA5}">
                      <a16:colId xmlns:a16="http://schemas.microsoft.com/office/drawing/2014/main" val="20001"/>
                    </a:ext>
                  </a:extLst>
                </a:gridCol>
              </a:tblGrid>
              <a:tr h="42778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400" b="0" kern="1200" dirty="0">
                          <a:effectLst/>
                        </a:rPr>
                        <a:t>Т</a:t>
                      </a:r>
                      <a:r>
                        <a:rPr lang="ru-RU" sz="1400" b="0" kern="1200" dirty="0" smtClean="0">
                          <a:effectLst/>
                        </a:rPr>
                        <a:t>ехническое </a:t>
                      </a:r>
                      <a:r>
                        <a:rPr lang="ru-RU" sz="1400" b="0" kern="1200" dirty="0">
                          <a:effectLst/>
                        </a:rPr>
                        <a:t>обслуживание и ремонт объектов уличного освещения </a:t>
                      </a:r>
                      <a:endParaRPr lang="ru-RU" sz="1400" b="0" dirty="0">
                        <a:solidFill>
                          <a:schemeClr val="tx1"/>
                        </a:solidFill>
                        <a:latin typeface="Times New Roman" panose="02020603050405020304" pitchFamily="18" charset="0"/>
                        <a:cs typeface="Times New Roman" panose="02020603050405020304" pitchFamily="18" charset="0"/>
                      </a:endParaRPr>
                    </a:p>
                  </a:txBody>
                  <a:tcPr marL="91447" marR="91447" marT="45697" marB="45697"/>
                </a:tc>
                <a:tc>
                  <a:txBody>
                    <a:bodyPr/>
                    <a:lstStyle/>
                    <a:p>
                      <a:r>
                        <a:rPr lang="ru-RU" sz="1200" b="0" kern="1200" dirty="0" smtClean="0">
                          <a:effectLst/>
                        </a:rPr>
                        <a:t>8 686 784,80   руб.</a:t>
                      </a:r>
                      <a:endParaRPr lang="ru-RU" sz="1200" b="0" dirty="0">
                        <a:solidFill>
                          <a:schemeClr val="tx1"/>
                        </a:solidFill>
                        <a:latin typeface="Times New Roman" panose="02020603050405020304" pitchFamily="18" charset="0"/>
                        <a:cs typeface="Times New Roman" panose="02020603050405020304" pitchFamily="18" charset="0"/>
                      </a:endParaRPr>
                    </a:p>
                  </a:txBody>
                  <a:tcPr marL="91447" marR="91447" marT="45697" marB="45697"/>
                </a:tc>
                <a:extLst>
                  <a:ext uri="{0D108BD9-81ED-4DB2-BD59-A6C34878D82A}">
                    <a16:rowId xmlns:a16="http://schemas.microsoft.com/office/drawing/2014/main" val="10000"/>
                  </a:ext>
                </a:extLst>
              </a:tr>
              <a:tr h="28460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400" kern="1200" dirty="0">
                          <a:effectLst/>
                        </a:rPr>
                        <a:t>М</a:t>
                      </a:r>
                      <a:r>
                        <a:rPr lang="ru-RU" sz="1400" kern="1200" dirty="0" smtClean="0">
                          <a:effectLst/>
                        </a:rPr>
                        <a:t>онтаж </a:t>
                      </a:r>
                      <a:r>
                        <a:rPr lang="ru-RU" sz="1400" kern="1200" dirty="0">
                          <a:effectLst/>
                        </a:rPr>
                        <a:t>СИП</a:t>
                      </a:r>
                      <a:endParaRPr lang="ru-RU" sz="1400" b="0" dirty="0">
                        <a:solidFill>
                          <a:schemeClr val="bg1"/>
                        </a:solidFill>
                        <a:latin typeface="Times New Roman" panose="02020603050405020304" pitchFamily="18" charset="0"/>
                        <a:cs typeface="Times New Roman" panose="02020603050405020304" pitchFamily="18" charset="0"/>
                      </a:endParaRPr>
                    </a:p>
                  </a:txBody>
                  <a:tcPr marL="91447" marR="91447" marT="45697" marB="45697"/>
                </a:tc>
                <a:tc>
                  <a:txBody>
                    <a:bodyPr/>
                    <a:lstStyle/>
                    <a:p>
                      <a:r>
                        <a:rPr lang="ru-RU" sz="1200" kern="1200" dirty="0" smtClean="0">
                          <a:effectLst/>
                        </a:rPr>
                        <a:t>4,3 км.</a:t>
                      </a:r>
                      <a:endParaRPr lang="ru-RU" sz="1200" b="0" dirty="0">
                        <a:solidFill>
                          <a:schemeClr val="bg1"/>
                        </a:solidFill>
                        <a:latin typeface="Times New Roman" panose="02020603050405020304" pitchFamily="18" charset="0"/>
                        <a:cs typeface="Times New Roman" panose="02020603050405020304" pitchFamily="18" charset="0"/>
                      </a:endParaRPr>
                    </a:p>
                  </a:txBody>
                  <a:tcPr marL="91447" marR="91447" marT="45697" marB="45697"/>
                </a:tc>
                <a:extLst>
                  <a:ext uri="{0D108BD9-81ED-4DB2-BD59-A6C34878D82A}">
                    <a16:rowId xmlns:a16="http://schemas.microsoft.com/office/drawing/2014/main" val="10001"/>
                  </a:ext>
                </a:extLst>
              </a:tr>
              <a:tr h="284604">
                <a:tc>
                  <a:txBody>
                    <a:bodyPr/>
                    <a:lstStyle/>
                    <a:p>
                      <a:r>
                        <a:rPr lang="ru-RU" sz="1400" kern="1200" dirty="0" smtClean="0">
                          <a:effectLst/>
                        </a:rPr>
                        <a:t>Установка </a:t>
                      </a:r>
                      <a:r>
                        <a:rPr lang="ru-RU" sz="1400" kern="1200" dirty="0">
                          <a:effectLst/>
                        </a:rPr>
                        <a:t>светильников светодиодных</a:t>
                      </a:r>
                      <a:endParaRPr lang="ru-RU" sz="1400" b="0" dirty="0">
                        <a:solidFill>
                          <a:schemeClr val="bg1"/>
                        </a:solidFill>
                        <a:latin typeface="Times New Roman" panose="02020603050405020304" pitchFamily="18" charset="0"/>
                        <a:cs typeface="Times New Roman" panose="02020603050405020304" pitchFamily="18" charset="0"/>
                      </a:endParaRPr>
                    </a:p>
                  </a:txBody>
                  <a:tcPr marL="91447" marR="91447" marT="45697" marB="45697"/>
                </a:tc>
                <a:tc>
                  <a:txBody>
                    <a:bodyPr/>
                    <a:lstStyle/>
                    <a:p>
                      <a:r>
                        <a:rPr lang="ru-RU" sz="1200" kern="1200" dirty="0" smtClean="0">
                          <a:effectLst/>
                        </a:rPr>
                        <a:t>73 шт.</a:t>
                      </a:r>
                      <a:endParaRPr lang="ru-RU" sz="1200" b="0" dirty="0">
                        <a:solidFill>
                          <a:schemeClr val="bg1"/>
                        </a:solidFill>
                        <a:latin typeface="Times New Roman" panose="02020603050405020304" pitchFamily="18" charset="0"/>
                        <a:cs typeface="Times New Roman" panose="02020603050405020304" pitchFamily="18" charset="0"/>
                      </a:endParaRPr>
                    </a:p>
                  </a:txBody>
                  <a:tcPr marL="91447" marR="91447" marT="45697" marB="45697"/>
                </a:tc>
                <a:extLst>
                  <a:ext uri="{0D108BD9-81ED-4DB2-BD59-A6C34878D82A}">
                    <a16:rowId xmlns:a16="http://schemas.microsoft.com/office/drawing/2014/main" val="10002"/>
                  </a:ext>
                </a:extLst>
              </a:tr>
              <a:tr h="284604">
                <a:tc>
                  <a:txBody>
                    <a:bodyPr/>
                    <a:lstStyle/>
                    <a:p>
                      <a:r>
                        <a:rPr lang="ru-RU" sz="1400" kern="1200" dirty="0" smtClean="0">
                          <a:effectLst/>
                        </a:rPr>
                        <a:t>Прокладка кабеля ВВГ 3*1,5 </a:t>
                      </a:r>
                      <a:endParaRPr lang="ru-RU" sz="1400" b="0" dirty="0">
                        <a:solidFill>
                          <a:schemeClr val="bg1"/>
                        </a:solidFill>
                        <a:latin typeface="Times New Roman" panose="02020603050405020304" pitchFamily="18" charset="0"/>
                        <a:cs typeface="Times New Roman" panose="02020603050405020304" pitchFamily="18" charset="0"/>
                      </a:endParaRPr>
                    </a:p>
                  </a:txBody>
                  <a:tcPr marL="91447" marR="91447" marT="45697" marB="4569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effectLst/>
                        </a:rPr>
                        <a:t>1,1 км.</a:t>
                      </a:r>
                      <a:endParaRPr lang="ru-RU" sz="1200" b="0" kern="1200" dirty="0">
                        <a:solidFill>
                          <a:schemeClr val="bg1"/>
                        </a:solidFill>
                        <a:effectLst/>
                        <a:latin typeface="Times New Roman" panose="02020603050405020304" pitchFamily="18" charset="0"/>
                        <a:ea typeface="+mn-ea"/>
                        <a:cs typeface="Times New Roman" panose="02020603050405020304" pitchFamily="18" charset="0"/>
                      </a:endParaRPr>
                    </a:p>
                  </a:txBody>
                  <a:tcPr marL="91447" marR="91447" marT="45697" marB="45697"/>
                </a:tc>
                <a:extLst>
                  <a:ext uri="{0D108BD9-81ED-4DB2-BD59-A6C34878D82A}">
                    <a16:rowId xmlns:a16="http://schemas.microsoft.com/office/drawing/2014/main" val="10003"/>
                  </a:ext>
                </a:extLst>
              </a:tr>
              <a:tr h="284604">
                <a:tc>
                  <a:txBody>
                    <a:bodyPr/>
                    <a:lstStyle/>
                    <a:p>
                      <a:r>
                        <a:rPr lang="ru-RU" sz="1400" dirty="0" smtClean="0"/>
                        <a:t>Осветительные зажимы 1,5/10</a:t>
                      </a:r>
                      <a:endParaRPr lang="ru-RU" sz="1400" b="0" dirty="0">
                        <a:solidFill>
                          <a:schemeClr val="bg1"/>
                        </a:solidFill>
                        <a:latin typeface="Times New Roman" panose="02020603050405020304" pitchFamily="18" charset="0"/>
                        <a:cs typeface="Times New Roman" panose="02020603050405020304" pitchFamily="18" charset="0"/>
                      </a:endParaRPr>
                    </a:p>
                  </a:txBody>
                  <a:tcPr marL="91447" marR="91447" marT="45697" marB="4569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dirty="0" smtClean="0"/>
                        <a:t>246 </a:t>
                      </a:r>
                      <a:r>
                        <a:rPr lang="ru-RU" sz="1200" dirty="0"/>
                        <a:t>шт.</a:t>
                      </a:r>
                      <a:endParaRPr lang="ru-RU" sz="1200" b="0" dirty="0">
                        <a:solidFill>
                          <a:schemeClr val="bg1"/>
                        </a:solidFill>
                        <a:latin typeface="Times New Roman" panose="02020603050405020304" pitchFamily="18" charset="0"/>
                        <a:cs typeface="Times New Roman" panose="02020603050405020304" pitchFamily="18" charset="0"/>
                      </a:endParaRPr>
                    </a:p>
                  </a:txBody>
                  <a:tcPr marL="91447" marR="91447" marT="45697" marB="45697"/>
                </a:tc>
                <a:extLst>
                  <a:ext uri="{0D108BD9-81ED-4DB2-BD59-A6C34878D82A}">
                    <a16:rowId xmlns:a16="http://schemas.microsoft.com/office/drawing/2014/main" val="10004"/>
                  </a:ext>
                </a:extLst>
              </a:tr>
              <a:tr h="284604">
                <a:tc>
                  <a:txBody>
                    <a:bodyPr/>
                    <a:lstStyle/>
                    <a:p>
                      <a:r>
                        <a:rPr lang="ru-RU" sz="1400" kern="1200" dirty="0" smtClean="0">
                          <a:effectLst/>
                        </a:rPr>
                        <a:t>Фотореле</a:t>
                      </a:r>
                      <a:endParaRPr lang="ru-RU" sz="1400" b="0" dirty="0">
                        <a:solidFill>
                          <a:schemeClr val="bg1"/>
                        </a:solidFill>
                        <a:latin typeface="Times New Roman" panose="02020603050405020304" pitchFamily="18" charset="0"/>
                        <a:cs typeface="Times New Roman" panose="02020603050405020304" pitchFamily="18" charset="0"/>
                      </a:endParaRPr>
                    </a:p>
                  </a:txBody>
                  <a:tcPr marL="91447" marR="91447" marT="45697" marB="4569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effectLst/>
                        </a:rPr>
                        <a:t>4 шт.</a:t>
                      </a:r>
                      <a:endParaRPr lang="ru-RU" sz="1200" b="0" dirty="0">
                        <a:solidFill>
                          <a:schemeClr val="bg1"/>
                        </a:solidFill>
                        <a:latin typeface="Times New Roman" panose="02020603050405020304" pitchFamily="18" charset="0"/>
                        <a:cs typeface="Times New Roman" panose="02020603050405020304" pitchFamily="18" charset="0"/>
                      </a:endParaRPr>
                    </a:p>
                  </a:txBody>
                  <a:tcPr marL="91447" marR="91447" marT="45697" marB="45697"/>
                </a:tc>
                <a:extLst>
                  <a:ext uri="{0D108BD9-81ED-4DB2-BD59-A6C34878D82A}">
                    <a16:rowId xmlns:a16="http://schemas.microsoft.com/office/drawing/2014/main" val="10005"/>
                  </a:ext>
                </a:extLst>
              </a:tr>
              <a:tr h="284604">
                <a:tc>
                  <a:txBody>
                    <a:bodyPr/>
                    <a:lstStyle/>
                    <a:p>
                      <a:r>
                        <a:rPr lang="ru-RU" sz="1400" dirty="0" smtClean="0"/>
                        <a:t>Автомат</a:t>
                      </a:r>
                      <a:r>
                        <a:rPr lang="ru-RU" sz="1400" baseline="0" dirty="0" smtClean="0"/>
                        <a:t> на 100 А</a:t>
                      </a:r>
                      <a:endParaRPr lang="ru-RU" sz="1400" b="0" dirty="0">
                        <a:solidFill>
                          <a:schemeClr val="bg1"/>
                        </a:solidFill>
                        <a:latin typeface="Times New Roman" panose="02020603050405020304" pitchFamily="18" charset="0"/>
                        <a:cs typeface="Times New Roman" panose="02020603050405020304" pitchFamily="18" charset="0"/>
                      </a:endParaRPr>
                    </a:p>
                  </a:txBody>
                  <a:tcPr marL="91447" marR="91447" marT="45697" marB="4569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dirty="0" smtClean="0"/>
                        <a:t>2 шт.</a:t>
                      </a:r>
                      <a:endParaRPr lang="ru-RU" sz="1200" b="0" dirty="0">
                        <a:solidFill>
                          <a:schemeClr val="bg1"/>
                        </a:solidFill>
                        <a:latin typeface="Times New Roman" panose="02020603050405020304" pitchFamily="18" charset="0"/>
                        <a:cs typeface="Times New Roman" panose="02020603050405020304" pitchFamily="18" charset="0"/>
                      </a:endParaRPr>
                    </a:p>
                  </a:txBody>
                  <a:tcPr marL="91447" marR="91447" marT="45697" marB="45697"/>
                </a:tc>
                <a:extLst>
                  <a:ext uri="{0D108BD9-81ED-4DB2-BD59-A6C34878D82A}">
                    <a16:rowId xmlns:a16="http://schemas.microsoft.com/office/drawing/2014/main" val="909638602"/>
                  </a:ext>
                </a:extLst>
              </a:tr>
              <a:tr h="284604">
                <a:tc>
                  <a:txBody>
                    <a:bodyPr/>
                    <a:lstStyle/>
                    <a:p>
                      <a:r>
                        <a:rPr lang="ru-RU" sz="1400" dirty="0" smtClean="0"/>
                        <a:t>Опоры железобетонные</a:t>
                      </a:r>
                      <a:endParaRPr lang="ru-RU" sz="1400" b="0" dirty="0">
                        <a:solidFill>
                          <a:schemeClr val="bg1"/>
                        </a:solidFill>
                        <a:latin typeface="Times New Roman" panose="02020603050405020304" pitchFamily="18" charset="0"/>
                        <a:cs typeface="Times New Roman" panose="02020603050405020304" pitchFamily="18" charset="0"/>
                      </a:endParaRPr>
                    </a:p>
                  </a:txBody>
                  <a:tcPr marL="91447" marR="91447" marT="45697" marB="4569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dirty="0" smtClean="0"/>
                        <a:t>20 шт.</a:t>
                      </a:r>
                      <a:endParaRPr lang="ru-RU" sz="1200" b="0" dirty="0">
                        <a:solidFill>
                          <a:schemeClr val="bg1"/>
                        </a:solidFill>
                        <a:latin typeface="Times New Roman" panose="02020603050405020304" pitchFamily="18" charset="0"/>
                        <a:cs typeface="Times New Roman" panose="02020603050405020304" pitchFamily="18" charset="0"/>
                      </a:endParaRPr>
                    </a:p>
                  </a:txBody>
                  <a:tcPr marL="91447" marR="91447" marT="45697" marB="45697"/>
                </a:tc>
                <a:extLst>
                  <a:ext uri="{0D108BD9-81ED-4DB2-BD59-A6C34878D82A}">
                    <a16:rowId xmlns:a16="http://schemas.microsoft.com/office/drawing/2014/main" val="1593267228"/>
                  </a:ext>
                </a:extLst>
              </a:tr>
              <a:tr h="427786">
                <a:tc>
                  <a:txBody>
                    <a:bodyPr/>
                    <a:lstStyle/>
                    <a:p>
                      <a:r>
                        <a:rPr lang="ru-RU" sz="1400" dirty="0" smtClean="0"/>
                        <a:t>Расходы на электроэнергию в 2023 г. на уличное освещение</a:t>
                      </a:r>
                      <a:endParaRPr lang="ru-RU" sz="1400" b="0" dirty="0">
                        <a:solidFill>
                          <a:schemeClr val="bg1"/>
                        </a:solidFill>
                        <a:latin typeface="Times New Roman" panose="02020603050405020304" pitchFamily="18" charset="0"/>
                        <a:cs typeface="Times New Roman" panose="02020603050405020304" pitchFamily="18" charset="0"/>
                      </a:endParaRPr>
                    </a:p>
                  </a:txBody>
                  <a:tcPr marL="91447" marR="91447" marT="45697" marB="4569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dirty="0" smtClean="0"/>
                        <a:t>2 500 000,00 руб. </a:t>
                      </a:r>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b="0" dirty="0">
                        <a:solidFill>
                          <a:schemeClr val="bg1"/>
                        </a:solidFill>
                        <a:latin typeface="Times New Roman" panose="02020603050405020304" pitchFamily="18" charset="0"/>
                        <a:cs typeface="Times New Roman" panose="02020603050405020304" pitchFamily="18" charset="0"/>
                      </a:endParaRPr>
                    </a:p>
                  </a:txBody>
                  <a:tcPr marL="91447" marR="91447" marT="45697" marB="45697"/>
                </a:tc>
                <a:extLst>
                  <a:ext uri="{0D108BD9-81ED-4DB2-BD59-A6C34878D82A}">
                    <a16:rowId xmlns:a16="http://schemas.microsoft.com/office/drawing/2014/main" val="2815551852"/>
                  </a:ext>
                </a:extLst>
              </a:tr>
              <a:tr h="1761592">
                <a:tc gridSpan="2">
                  <a:txBody>
                    <a:bodyPr/>
                    <a:lstStyle/>
                    <a:p>
                      <a:pPr algn="just"/>
                      <a:r>
                        <a:rPr lang="ru-RU" sz="1400" dirty="0" smtClean="0"/>
                        <a:t>Проведен осмотр состояния линий наружного освещения в </a:t>
                      </a:r>
                      <a:r>
                        <a:rPr lang="ru-RU" sz="1400" dirty="0" err="1" smtClean="0"/>
                        <a:t>мкр</a:t>
                      </a:r>
                      <a:r>
                        <a:rPr lang="ru-RU" sz="1400" dirty="0" smtClean="0"/>
                        <a:t>. Гагарина, </a:t>
                      </a:r>
                      <a:r>
                        <a:rPr lang="ru-RU" sz="1400" dirty="0" err="1" smtClean="0"/>
                        <a:t>мкр</a:t>
                      </a:r>
                      <a:r>
                        <a:rPr lang="ru-RU" sz="1400" dirty="0" smtClean="0"/>
                        <a:t>. Строитель, </a:t>
                      </a:r>
                      <a:r>
                        <a:rPr lang="ru-RU" sz="1400" dirty="0" err="1" smtClean="0"/>
                        <a:t>мкр</a:t>
                      </a:r>
                      <a:r>
                        <a:rPr lang="ru-RU" sz="1400" dirty="0" smtClean="0"/>
                        <a:t>. Южный, </a:t>
                      </a:r>
                      <a:r>
                        <a:rPr lang="ru-RU" sz="1400" dirty="0" err="1" smtClean="0"/>
                        <a:t>мкр</a:t>
                      </a:r>
                      <a:r>
                        <a:rPr lang="ru-RU" sz="1400" dirty="0" smtClean="0"/>
                        <a:t>. Красный Ключ, </a:t>
                      </a:r>
                      <a:r>
                        <a:rPr lang="ru-RU" sz="1400" dirty="0" err="1" smtClean="0"/>
                        <a:t>п.Солзан</a:t>
                      </a:r>
                      <a:r>
                        <a:rPr lang="ru-RU" sz="1400" dirty="0" smtClean="0"/>
                        <a:t>. </a:t>
                      </a:r>
                    </a:p>
                    <a:p>
                      <a:pPr algn="just"/>
                      <a:r>
                        <a:rPr lang="ru-RU" sz="1400" dirty="0" err="1" smtClean="0"/>
                        <a:t>Аварийно</a:t>
                      </a:r>
                      <a:r>
                        <a:rPr lang="ru-RU" sz="1400" dirty="0" smtClean="0"/>
                        <a:t> - восстановительные работы, обследование на работоспособность линии в </a:t>
                      </a:r>
                      <a:r>
                        <a:rPr lang="ru-RU" sz="1400" dirty="0" err="1" smtClean="0"/>
                        <a:t>мкр</a:t>
                      </a:r>
                      <a:r>
                        <a:rPr lang="ru-RU" sz="1400" dirty="0" smtClean="0"/>
                        <a:t>. Гагарина, </a:t>
                      </a:r>
                      <a:r>
                        <a:rPr lang="ru-RU" sz="1400" dirty="0" err="1" smtClean="0"/>
                        <a:t>мкр</a:t>
                      </a:r>
                      <a:r>
                        <a:rPr lang="ru-RU" sz="1400" dirty="0" smtClean="0"/>
                        <a:t>. Строитель, </a:t>
                      </a:r>
                      <a:r>
                        <a:rPr lang="ru-RU" sz="1400" dirty="0" err="1" smtClean="0"/>
                        <a:t>мкр</a:t>
                      </a:r>
                      <a:r>
                        <a:rPr lang="ru-RU" sz="1400" dirty="0" smtClean="0"/>
                        <a:t>. Южный. </a:t>
                      </a:r>
                    </a:p>
                    <a:p>
                      <a:pPr algn="just"/>
                      <a:r>
                        <a:rPr lang="ru-RU" sz="1400" dirty="0" smtClean="0"/>
                        <a:t>Восстановлено освещение в </a:t>
                      </a:r>
                      <a:r>
                        <a:rPr lang="ru-RU" sz="1400" dirty="0" err="1" smtClean="0"/>
                        <a:t>мкр.Красный</a:t>
                      </a:r>
                      <a:r>
                        <a:rPr lang="ru-RU" sz="1400" dirty="0" smtClean="0"/>
                        <a:t> Ключ (линия, проходящая через МСЧ </a:t>
                      </a:r>
                      <a:r>
                        <a:rPr lang="ru-RU" sz="1400" dirty="0" err="1" smtClean="0"/>
                        <a:t>г.Байкальска</a:t>
                      </a:r>
                      <a:r>
                        <a:rPr lang="ru-RU" sz="1400" dirty="0" smtClean="0"/>
                        <a:t>), линии, ведущие к ж/д вокзалу в </a:t>
                      </a:r>
                      <a:r>
                        <a:rPr lang="ru-RU" sz="1400" dirty="0" err="1" smtClean="0"/>
                        <a:t>мкр.Строитель</a:t>
                      </a:r>
                      <a:r>
                        <a:rPr lang="ru-RU" sz="1400" dirty="0" smtClean="0"/>
                        <a:t>, </a:t>
                      </a:r>
                      <a:r>
                        <a:rPr lang="ru-RU" sz="1400" dirty="0" err="1" smtClean="0"/>
                        <a:t>мкр.Южный</a:t>
                      </a:r>
                      <a:r>
                        <a:rPr lang="ru-RU" sz="1400" dirty="0" smtClean="0"/>
                        <a:t>, </a:t>
                      </a:r>
                      <a:r>
                        <a:rPr lang="ru-RU" sz="1400" dirty="0" err="1" smtClean="0"/>
                        <a:t>мкр.Гагарина</a:t>
                      </a:r>
                      <a:r>
                        <a:rPr lang="ru-RU" sz="1400" dirty="0" smtClean="0"/>
                        <a:t>. Выполнены работы по устройству освещения в </a:t>
                      </a:r>
                      <a:r>
                        <a:rPr lang="ru-RU" sz="1400" dirty="0" err="1" smtClean="0"/>
                        <a:t>мкр.Строитель</a:t>
                      </a:r>
                      <a:r>
                        <a:rPr lang="ru-RU" sz="1400" dirty="0" smtClean="0"/>
                        <a:t> (линия до лодочной станции), на детских площадках: </a:t>
                      </a:r>
                      <a:r>
                        <a:rPr lang="ru-RU" sz="1400" dirty="0" err="1" smtClean="0"/>
                        <a:t>мкр.Южный</a:t>
                      </a:r>
                      <a:r>
                        <a:rPr lang="ru-RU" sz="1400" dirty="0" smtClean="0"/>
                        <a:t>, квартал 2, район МКД 49, </a:t>
                      </a:r>
                      <a:r>
                        <a:rPr lang="ru-RU" sz="1400" dirty="0" err="1" smtClean="0"/>
                        <a:t>мкр.Гагарина</a:t>
                      </a:r>
                      <a:r>
                        <a:rPr lang="ru-RU" sz="1400" dirty="0" smtClean="0"/>
                        <a:t>, район МКД 155, </a:t>
                      </a:r>
                      <a:r>
                        <a:rPr lang="ru-RU" sz="1400" dirty="0" err="1" smtClean="0"/>
                        <a:t>мкр</a:t>
                      </a:r>
                      <a:r>
                        <a:rPr lang="ru-RU" sz="1400" dirty="0" smtClean="0"/>
                        <a:t>. </a:t>
                      </a:r>
                      <a:r>
                        <a:rPr lang="ru-RU" sz="1400" dirty="0" err="1" smtClean="0"/>
                        <a:t>Мкр.Южный</a:t>
                      </a:r>
                      <a:r>
                        <a:rPr lang="ru-RU" sz="1400" dirty="0" smtClean="0"/>
                        <a:t>, </a:t>
                      </a:r>
                      <a:r>
                        <a:rPr lang="ru-RU" sz="1400" dirty="0" err="1" smtClean="0"/>
                        <a:t>квартиал</a:t>
                      </a:r>
                      <a:r>
                        <a:rPr lang="ru-RU" sz="1400" dirty="0" smtClean="0"/>
                        <a:t> 2, район МКД 48, </a:t>
                      </a:r>
                      <a:r>
                        <a:rPr lang="ru-RU" sz="1400" dirty="0" err="1" smtClean="0"/>
                        <a:t>мкр</a:t>
                      </a:r>
                      <a:r>
                        <a:rPr lang="ru-RU" sz="1400" dirty="0" smtClean="0"/>
                        <a:t>. Гагарина район МКД 153,165., </a:t>
                      </a:r>
                      <a:r>
                        <a:rPr lang="ru-RU" sz="1400" dirty="0" err="1" smtClean="0"/>
                        <a:t>Мкр</a:t>
                      </a:r>
                      <a:r>
                        <a:rPr lang="ru-RU" sz="1400" dirty="0" smtClean="0"/>
                        <a:t>. Строитель, </a:t>
                      </a:r>
                      <a:r>
                        <a:rPr lang="ru-RU" sz="1400" dirty="0" err="1" smtClean="0"/>
                        <a:t>ул.Байкальская</a:t>
                      </a:r>
                      <a:r>
                        <a:rPr lang="ru-RU" sz="1400" dirty="0" smtClean="0"/>
                        <a:t>, район МКД 15.</a:t>
                      </a:r>
                    </a:p>
                    <a:p>
                      <a:endParaRPr lang="ru-RU" sz="1400" b="0" dirty="0">
                        <a:solidFill>
                          <a:schemeClr val="bg1"/>
                        </a:solidFill>
                        <a:latin typeface="Times New Roman" panose="02020603050405020304" pitchFamily="18" charset="0"/>
                        <a:cs typeface="Times New Roman" panose="02020603050405020304" pitchFamily="18" charset="0"/>
                      </a:endParaRPr>
                    </a:p>
                  </a:txBody>
                  <a:tcPr marL="91447" marR="91447" marT="45697" marB="45697"/>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sz="1400" b="0" dirty="0">
                        <a:solidFill>
                          <a:schemeClr val="bg1"/>
                        </a:solidFill>
                        <a:latin typeface="Times New Roman" panose="02020603050405020304" pitchFamily="18" charset="0"/>
                        <a:cs typeface="Times New Roman" panose="02020603050405020304" pitchFamily="18" charset="0"/>
                      </a:endParaRPr>
                    </a:p>
                  </a:txBody>
                  <a:tcPr marL="91447" marR="91447" marT="45697" marB="45697">
                    <a:solidFill>
                      <a:schemeClr val="tx2"/>
                    </a:solidFill>
                  </a:tcPr>
                </a:tc>
                <a:extLst>
                  <a:ext uri="{0D108BD9-81ED-4DB2-BD59-A6C34878D82A}">
                    <a16:rowId xmlns:a16="http://schemas.microsoft.com/office/drawing/2014/main" val="2817399337"/>
                  </a:ext>
                </a:extLst>
              </a:tr>
            </a:tbl>
          </a:graphicData>
        </a:graphic>
      </p:graphicFrame>
      <p:sp>
        <p:nvSpPr>
          <p:cNvPr id="12" name="Прямоугольник 11"/>
          <p:cNvSpPr>
            <a:spLocks noChangeArrowheads="1"/>
          </p:cNvSpPr>
          <p:nvPr/>
        </p:nvSpPr>
        <p:spPr bwMode="auto">
          <a:xfrm>
            <a:off x="7505700" y="5723914"/>
            <a:ext cx="46863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ru-RU" altLang="ru-RU" sz="2000" i="1" dirty="0" smtClean="0">
                <a:latin typeface="Times New Roman" panose="02020603050405020304" pitchFamily="18" charset="0"/>
                <a:cs typeface="Times New Roman" panose="02020603050405020304" pitchFamily="18" charset="0"/>
              </a:rPr>
              <a:t>Расходы в 2023 году: </a:t>
            </a:r>
            <a:r>
              <a:rPr lang="ru-RU" altLang="ru-RU" sz="2000" i="1" dirty="0">
                <a:latin typeface="Times New Roman" panose="02020603050405020304" pitchFamily="18" charset="0"/>
                <a:cs typeface="Times New Roman" panose="02020603050405020304" pitchFamily="18" charset="0"/>
              </a:rPr>
              <a:t>8 686 784,80 руб</a:t>
            </a:r>
            <a:r>
              <a:rPr lang="ru-RU" altLang="ru-RU" sz="2000" i="1" dirty="0" smtClean="0">
                <a:latin typeface="Times New Roman" panose="02020603050405020304" pitchFamily="18" charset="0"/>
                <a:cs typeface="Times New Roman" panose="02020603050405020304" pitchFamily="18" charset="0"/>
              </a:rPr>
              <a:t>.</a:t>
            </a:r>
            <a:endParaRPr lang="ru-RU" altLang="ru-RU" sz="20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083384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90;p27"/>
          <p:cNvSpPr txBox="1">
            <a:spLocks/>
          </p:cNvSpPr>
          <p:nvPr/>
        </p:nvSpPr>
        <p:spPr>
          <a:xfrm>
            <a:off x="494262" y="667811"/>
            <a:ext cx="11294174" cy="37368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SzPts val="4000"/>
            </a:pPr>
            <a:r>
              <a:rPr lang="ru-RU" sz="2800" i="1" dirty="0" smtClean="0">
                <a:solidFill>
                  <a:schemeClr val="accent2"/>
                </a:solidFill>
                <a:latin typeface="Times New Roman" panose="02020603050405020304" pitchFamily="18" charset="0"/>
                <a:cs typeface="Times New Roman" panose="02020603050405020304" pitchFamily="18" charset="0"/>
              </a:rPr>
              <a:t>Благоустройство территории Байкальского городского поселения</a:t>
            </a:r>
            <a:br>
              <a:rPr lang="ru-RU" sz="2800" i="1" dirty="0" smtClean="0">
                <a:solidFill>
                  <a:schemeClr val="accent2"/>
                </a:solidFill>
                <a:latin typeface="Times New Roman" panose="02020603050405020304" pitchFamily="18" charset="0"/>
                <a:cs typeface="Times New Roman" panose="02020603050405020304" pitchFamily="18" charset="0"/>
              </a:rPr>
            </a:br>
            <a:r>
              <a:rPr lang="ru-RU" sz="2000" i="1" u="sng" dirty="0" smtClean="0">
                <a:solidFill>
                  <a:schemeClr val="accent2"/>
                </a:solidFill>
                <a:latin typeface="Times New Roman" panose="02020603050405020304" pitchFamily="18" charset="0"/>
                <a:cs typeface="Times New Roman" panose="02020603050405020304" pitchFamily="18" charset="0"/>
              </a:rPr>
              <a:t>Озеленение:</a:t>
            </a:r>
            <a:r>
              <a:rPr lang="ru-RU" sz="2800" i="1" dirty="0" smtClean="0">
                <a:solidFill>
                  <a:schemeClr val="accent2"/>
                </a:solidFill>
                <a:latin typeface="Times New Roman" panose="02020603050405020304" pitchFamily="18" charset="0"/>
                <a:cs typeface="Times New Roman" panose="02020603050405020304" pitchFamily="18" charset="0"/>
              </a:rPr>
              <a:t/>
            </a:r>
            <a:br>
              <a:rPr lang="ru-RU" sz="2800" i="1" dirty="0" smtClean="0">
                <a:solidFill>
                  <a:schemeClr val="accent2"/>
                </a:solidFill>
                <a:latin typeface="Times New Roman" panose="02020603050405020304" pitchFamily="18" charset="0"/>
                <a:cs typeface="Times New Roman" panose="02020603050405020304" pitchFamily="18" charset="0"/>
              </a:rPr>
            </a:br>
            <a:endParaRPr lang="ru-RU" sz="2800" i="1" dirty="0">
              <a:solidFill>
                <a:schemeClr val="accent2"/>
              </a:solidFill>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5780359" y="1391346"/>
            <a:ext cx="6221141" cy="1015663"/>
          </a:xfrm>
          <a:prstGeom prst="rect">
            <a:avLst/>
          </a:prstGeom>
        </p:spPr>
        <p:txBody>
          <a:bodyPr wrap="square">
            <a:spAutoFit/>
          </a:bodyPr>
          <a:lstStyle/>
          <a:p>
            <a:pPr algn="just"/>
            <a:r>
              <a:rPr lang="ru-RU" sz="2000" dirty="0" smtClean="0">
                <a:solidFill>
                  <a:schemeClr val="tx1"/>
                </a:solidFill>
                <a:latin typeface="Times New Roman" panose="02020603050405020304" pitchFamily="18" charset="0"/>
                <a:cs typeface="Times New Roman" panose="02020603050405020304" pitchFamily="18" charset="0"/>
              </a:rPr>
              <a:t> В 2023 году выполнены работы </a:t>
            </a:r>
            <a:r>
              <a:rPr lang="ru-RU" sz="2000" dirty="0">
                <a:solidFill>
                  <a:schemeClr val="tx1"/>
                </a:solidFill>
                <a:latin typeface="Times New Roman" panose="02020603050405020304" pitchFamily="18" charset="0"/>
                <a:cs typeface="Times New Roman" panose="02020603050405020304" pitchFamily="18" charset="0"/>
              </a:rPr>
              <a:t>по санитарной обрезке, валке аварийных деревьев, формированию крон деревьев и кустарников.</a:t>
            </a:r>
          </a:p>
        </p:txBody>
      </p:sp>
      <p:sp>
        <p:nvSpPr>
          <p:cNvPr id="7" name="Прямоугольник 11"/>
          <p:cNvSpPr>
            <a:spLocks noChangeArrowheads="1"/>
          </p:cNvSpPr>
          <p:nvPr/>
        </p:nvSpPr>
        <p:spPr bwMode="auto">
          <a:xfrm>
            <a:off x="7315200" y="2791634"/>
            <a:ext cx="46863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ru-RU" altLang="ru-RU" sz="2000" i="1" dirty="0" smtClean="0">
                <a:latin typeface="Times New Roman" panose="02020603050405020304" pitchFamily="18" charset="0"/>
                <a:cs typeface="Times New Roman" panose="02020603050405020304" pitchFamily="18" charset="0"/>
              </a:rPr>
              <a:t>Расходы в 2023 году: 2 138 818,95  руб.</a:t>
            </a:r>
            <a:endParaRPr lang="ru-RU" altLang="ru-RU" sz="2000" i="1" dirty="0">
              <a:latin typeface="Times New Roman" panose="02020603050405020304" pitchFamily="18" charset="0"/>
              <a:cs typeface="Times New Roman" panose="02020603050405020304" pitchFamily="18" charset="0"/>
            </a:endParaRPr>
          </a:p>
        </p:txBody>
      </p:sp>
      <p:pic>
        <p:nvPicPr>
          <p:cNvPr id="8" name="Рисунок 7"/>
          <p:cNvPicPr>
            <a:picLocks noChangeAspect="1"/>
          </p:cNvPicPr>
          <p:nvPr/>
        </p:nvPicPr>
        <p:blipFill>
          <a:blip r:embed="rId2"/>
          <a:stretch>
            <a:fillRect/>
          </a:stretch>
        </p:blipFill>
        <p:spPr>
          <a:xfrm>
            <a:off x="494262" y="1032738"/>
            <a:ext cx="3267522" cy="2819445"/>
          </a:xfrm>
          <a:prstGeom prst="rect">
            <a:avLst/>
          </a:prstGeom>
        </p:spPr>
      </p:pic>
      <p:pic>
        <p:nvPicPr>
          <p:cNvPr id="10" name="Рисунок 9"/>
          <p:cNvPicPr>
            <a:picLocks noChangeAspect="1"/>
          </p:cNvPicPr>
          <p:nvPr/>
        </p:nvPicPr>
        <p:blipFill>
          <a:blip r:embed="rId3"/>
          <a:stretch>
            <a:fillRect/>
          </a:stretch>
        </p:blipFill>
        <p:spPr>
          <a:xfrm>
            <a:off x="2889453" y="3458360"/>
            <a:ext cx="3413414" cy="3113988"/>
          </a:xfrm>
          <a:prstGeom prst="rect">
            <a:avLst/>
          </a:prstGeom>
        </p:spPr>
      </p:pic>
    </p:spTree>
    <p:extLst>
      <p:ext uri="{BB962C8B-B14F-4D97-AF65-F5344CB8AC3E}">
        <p14:creationId xmlns:p14="http://schemas.microsoft.com/office/powerpoint/2010/main" val="2791116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7"/>
          <p:cNvSpPr txBox="1">
            <a:spLocks noGrp="1"/>
          </p:cNvSpPr>
          <p:nvPr>
            <p:ph type="title" idx="4294967295"/>
          </p:nvPr>
        </p:nvSpPr>
        <p:spPr>
          <a:xfrm>
            <a:off x="898525" y="687998"/>
            <a:ext cx="11293475" cy="373063"/>
          </a:xfrm>
          <a:prstGeom prst="rect">
            <a:avLst/>
          </a:prstGeom>
          <a:noFill/>
          <a:ln>
            <a:noFill/>
          </a:ln>
        </p:spPr>
        <p:txBody>
          <a:bodyPr spcFirstLastPara="1" wrap="square" lIns="91425" tIns="45700" rIns="91425" bIns="45700" anchor="ctr" anchorCtr="0">
            <a:noAutofit/>
          </a:bodyPr>
          <a:lstStyle/>
          <a:p>
            <a:pPr lvl="0" algn="ctr">
              <a:buSzPts val="4000"/>
            </a:pPr>
            <a:r>
              <a:rPr lang="ru-RU" sz="2800" i="1" dirty="0" smtClean="0">
                <a:solidFill>
                  <a:schemeClr val="accent2"/>
                </a:solidFill>
                <a:latin typeface="Times New Roman" panose="02020603050405020304" pitchFamily="18" charset="0"/>
                <a:cs typeface="Times New Roman" panose="02020603050405020304" pitchFamily="18" charset="0"/>
              </a:rPr>
              <a:t>Развитие жилищно-коммунального хозяйства Байкальского городского поселения</a:t>
            </a:r>
            <a:r>
              <a:rPr lang="ru-RU" sz="2800" i="1" dirty="0">
                <a:solidFill>
                  <a:schemeClr val="accent2"/>
                </a:solidFill>
                <a:latin typeface="Times New Roman" panose="02020603050405020304" pitchFamily="18" charset="0"/>
                <a:cs typeface="Times New Roman" panose="02020603050405020304" pitchFamily="18" charset="0"/>
              </a:rPr>
              <a:t/>
            </a:r>
            <a:br>
              <a:rPr lang="ru-RU" sz="2800" i="1" dirty="0">
                <a:solidFill>
                  <a:schemeClr val="accent2"/>
                </a:solidFill>
                <a:latin typeface="Times New Roman" panose="02020603050405020304" pitchFamily="18" charset="0"/>
                <a:cs typeface="Times New Roman" panose="02020603050405020304" pitchFamily="18" charset="0"/>
              </a:rPr>
            </a:br>
            <a:r>
              <a:rPr lang="ru-RU" sz="2000" i="1" u="sng" dirty="0" smtClean="0">
                <a:solidFill>
                  <a:schemeClr val="accent2"/>
                </a:solidFill>
                <a:latin typeface="Times New Roman" panose="02020603050405020304" pitchFamily="18" charset="0"/>
                <a:cs typeface="Times New Roman" panose="02020603050405020304" pitchFamily="18" charset="0"/>
              </a:rPr>
              <a:t>Энергосбережение и повышение энергетической эффективности:</a:t>
            </a:r>
            <a:r>
              <a:rPr lang="ru-RU" sz="2800" i="1" u="sng" dirty="0">
                <a:solidFill>
                  <a:schemeClr val="accent2"/>
                </a:solidFill>
                <a:latin typeface="Times New Roman" panose="02020603050405020304" pitchFamily="18" charset="0"/>
                <a:cs typeface="Times New Roman" panose="02020603050405020304" pitchFamily="18" charset="0"/>
              </a:rPr>
              <a:t/>
            </a:r>
            <a:br>
              <a:rPr lang="ru-RU" sz="2800" i="1" u="sng" dirty="0">
                <a:solidFill>
                  <a:schemeClr val="accent2"/>
                </a:solidFill>
                <a:latin typeface="Times New Roman" panose="02020603050405020304" pitchFamily="18" charset="0"/>
                <a:cs typeface="Times New Roman" panose="02020603050405020304" pitchFamily="18" charset="0"/>
              </a:rPr>
            </a:br>
            <a:endParaRPr sz="2800" i="1" u="sng" dirty="0">
              <a:solidFill>
                <a:schemeClr val="accent2"/>
              </a:solidFill>
              <a:latin typeface="Times New Roman" panose="02020603050405020304" pitchFamily="18" charset="0"/>
              <a:cs typeface="Times New Roman" panose="02020603050405020304" pitchFamily="18" charset="0"/>
            </a:endParaRPr>
          </a:p>
        </p:txBody>
      </p:sp>
      <p:graphicFrame>
        <p:nvGraphicFramePr>
          <p:cNvPr id="2" name="Таблица 1"/>
          <p:cNvGraphicFramePr>
            <a:graphicFrameLocks noGrp="1"/>
          </p:cNvGraphicFramePr>
          <p:nvPr>
            <p:extLst>
              <p:ext uri="{D42A27DB-BD31-4B8C-83A1-F6EECF244321}">
                <p14:modId xmlns:p14="http://schemas.microsoft.com/office/powerpoint/2010/main" val="3627593084"/>
              </p:ext>
            </p:extLst>
          </p:nvPr>
        </p:nvGraphicFramePr>
        <p:xfrm>
          <a:off x="317498" y="1572520"/>
          <a:ext cx="11429024" cy="2529840"/>
        </p:xfrm>
        <a:graphic>
          <a:graphicData uri="http://schemas.openxmlformats.org/drawingml/2006/table">
            <a:tbl>
              <a:tblPr firstRow="1" bandRow="1">
                <a:tableStyleId>{8A107856-5554-42FB-B03E-39F5DBC370BA}</a:tableStyleId>
              </a:tblPr>
              <a:tblGrid>
                <a:gridCol w="5714512">
                  <a:extLst>
                    <a:ext uri="{9D8B030D-6E8A-4147-A177-3AD203B41FA5}">
                      <a16:colId xmlns:a16="http://schemas.microsoft.com/office/drawing/2014/main" val="720404868"/>
                    </a:ext>
                  </a:extLst>
                </a:gridCol>
                <a:gridCol w="5714512">
                  <a:extLst>
                    <a:ext uri="{9D8B030D-6E8A-4147-A177-3AD203B41FA5}">
                      <a16:colId xmlns:a16="http://schemas.microsoft.com/office/drawing/2014/main" val="767577018"/>
                    </a:ext>
                  </a:extLst>
                </a:gridCol>
              </a:tblGrid>
              <a:tr h="370840">
                <a:tc>
                  <a:txBody>
                    <a:bodyPr/>
                    <a:lstStyle/>
                    <a:p>
                      <a:pPr marL="0" indent="0">
                        <a:buFontTx/>
                        <a:buNone/>
                      </a:pPr>
                      <a:r>
                        <a:rPr lang="ru-RU" b="0" dirty="0" smtClean="0"/>
                        <a:t>Выполнение первоочередных мероприятий по подготовке к отопительному сезону ТЭЦ г. Байкальска» к отопительному сезону 2023-2024 гг. </a:t>
                      </a:r>
                    </a:p>
                    <a:p>
                      <a:pPr marL="0" indent="0">
                        <a:buFontTx/>
                        <a:buNone/>
                      </a:pPr>
                      <a:r>
                        <a:rPr lang="ru-RU" b="0" dirty="0" smtClean="0"/>
                        <a:t>В счет данных средств администрацией Байкальского городского поселения заключены муниципальные контракты, согласно утвержденного плана проведения ремонтных работ на ТЭЦ </a:t>
                      </a:r>
                      <a:r>
                        <a:rPr lang="ru-RU" b="0" dirty="0" err="1" smtClean="0"/>
                        <a:t>г.Байкальска</a:t>
                      </a:r>
                      <a:r>
                        <a:rPr lang="ru-RU" b="0" dirty="0" smtClean="0"/>
                        <a:t>. </a:t>
                      </a:r>
                    </a:p>
                    <a:p>
                      <a:endParaRPr lang="ru-RU" b="0" dirty="0"/>
                    </a:p>
                  </a:txBody>
                  <a:tcPr/>
                </a:tc>
                <a:tc>
                  <a:txBody>
                    <a:bodyPr/>
                    <a:lstStyle/>
                    <a:p>
                      <a:r>
                        <a:rPr lang="ru-RU" b="0" dirty="0" smtClean="0"/>
                        <a:t>Всего - 65 959 114,25 руб. </a:t>
                      </a:r>
                    </a:p>
                    <a:p>
                      <a:r>
                        <a:rPr lang="ru-RU" b="0" dirty="0" smtClean="0"/>
                        <a:t>В том числе</a:t>
                      </a:r>
                    </a:p>
                    <a:p>
                      <a:r>
                        <a:rPr lang="ru-RU" b="0" dirty="0" smtClean="0"/>
                        <a:t>-бюджет иркутской области 63 604 600,00 руб., </a:t>
                      </a:r>
                    </a:p>
                    <a:p>
                      <a:r>
                        <a:rPr lang="ru-RU" b="0" dirty="0" smtClean="0"/>
                        <a:t>- бюджет БГП 2 354 514,25 руб.</a:t>
                      </a:r>
                      <a:endParaRPr lang="ru-RU" b="0" dirty="0"/>
                    </a:p>
                  </a:txBody>
                  <a:tcPr/>
                </a:tc>
                <a:extLst>
                  <a:ext uri="{0D108BD9-81ED-4DB2-BD59-A6C34878D82A}">
                    <a16:rowId xmlns:a16="http://schemas.microsoft.com/office/drawing/2014/main" val="221652083"/>
                  </a:ext>
                </a:extLst>
              </a:tr>
              <a:tr h="370840">
                <a:tc>
                  <a:txBody>
                    <a:bodyPr/>
                    <a:lstStyle/>
                    <a:p>
                      <a:r>
                        <a:rPr lang="ru-RU" dirty="0" smtClean="0"/>
                        <a:t>Актуализация схем теплоснабжения, водоснабжения и водоотведения Байкальского городского поселения.</a:t>
                      </a:r>
                    </a:p>
                    <a:p>
                      <a:endParaRPr lang="ru-RU" dirty="0"/>
                    </a:p>
                  </a:txBody>
                  <a:tcPr/>
                </a:tc>
                <a:tc>
                  <a:txBody>
                    <a:bodyPr/>
                    <a:lstStyle/>
                    <a:p>
                      <a:r>
                        <a:rPr lang="ru-RU" dirty="0" smtClean="0"/>
                        <a:t>1 000 000,00 руб.</a:t>
                      </a:r>
                      <a:endParaRPr lang="ru-RU" dirty="0"/>
                    </a:p>
                  </a:txBody>
                  <a:tcPr/>
                </a:tc>
                <a:extLst>
                  <a:ext uri="{0D108BD9-81ED-4DB2-BD59-A6C34878D82A}">
                    <a16:rowId xmlns:a16="http://schemas.microsoft.com/office/drawing/2014/main" val="2454071512"/>
                  </a:ext>
                </a:extLst>
              </a:tr>
            </a:tbl>
          </a:graphicData>
        </a:graphic>
      </p:graphicFrame>
      <p:sp>
        <p:nvSpPr>
          <p:cNvPr id="3" name="Прямоугольник 2"/>
          <p:cNvSpPr/>
          <p:nvPr/>
        </p:nvSpPr>
        <p:spPr>
          <a:xfrm>
            <a:off x="6036733" y="4102360"/>
            <a:ext cx="5580461" cy="646331"/>
          </a:xfrm>
          <a:prstGeom prst="rect">
            <a:avLst/>
          </a:prstGeom>
        </p:spPr>
        <p:txBody>
          <a:bodyPr wrap="square">
            <a:spAutoFit/>
          </a:bodyPr>
          <a:lstStyle/>
          <a:p>
            <a:pPr algn="ctr"/>
            <a:r>
              <a:rPr lang="ru-RU" sz="1800" i="1" dirty="0" smtClean="0">
                <a:latin typeface="Times New Roman" panose="02020603050405020304" pitchFamily="18" charset="0"/>
                <a:cs typeface="Times New Roman" panose="02020603050405020304" pitchFamily="18" charset="0"/>
              </a:rPr>
              <a:t>Всего освоено в 2023 году, в рамках подпрограммы </a:t>
            </a:r>
          </a:p>
          <a:p>
            <a:pPr algn="ctr"/>
            <a:r>
              <a:rPr lang="ru-RU" sz="1800" i="1" dirty="0" smtClean="0">
                <a:latin typeface="Times New Roman" panose="02020603050405020304" pitchFamily="18" charset="0"/>
                <a:cs typeface="Times New Roman" panose="02020603050405020304" pitchFamily="18" charset="0"/>
              </a:rPr>
              <a:t>138 </a:t>
            </a:r>
            <a:r>
              <a:rPr lang="ru-RU" sz="1800" i="1" dirty="0">
                <a:latin typeface="Times New Roman" panose="02020603050405020304" pitchFamily="18" charset="0"/>
                <a:cs typeface="Times New Roman" panose="02020603050405020304" pitchFamily="18" charset="0"/>
              </a:rPr>
              <a:t>608 994,87 руб</a:t>
            </a:r>
            <a:r>
              <a:rPr lang="ru-RU" sz="1800" dirty="0"/>
              <a:t>.</a:t>
            </a:r>
          </a:p>
        </p:txBody>
      </p:sp>
    </p:spTree>
    <p:extLst>
      <p:ext uri="{BB962C8B-B14F-4D97-AF65-F5344CB8AC3E}">
        <p14:creationId xmlns:p14="http://schemas.microsoft.com/office/powerpoint/2010/main" val="36827190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72534" y="123308"/>
            <a:ext cx="11345333" cy="5447645"/>
          </a:xfrm>
          <a:prstGeom prst="rect">
            <a:avLst/>
          </a:prstGeom>
        </p:spPr>
        <p:txBody>
          <a:bodyPr wrap="square">
            <a:spAutoFit/>
          </a:bodyPr>
          <a:lstStyle/>
          <a:p>
            <a:pPr algn="ctr"/>
            <a:r>
              <a:rPr lang="ru-RU" sz="2000" i="1" u="sng" dirty="0" smtClean="0">
                <a:solidFill>
                  <a:schemeClr val="accent2"/>
                </a:solidFill>
                <a:latin typeface="Times New Roman" panose="02020603050405020304" pitchFamily="18" charset="0"/>
                <a:cs typeface="Times New Roman" panose="02020603050405020304" pitchFamily="18" charset="0"/>
              </a:rPr>
              <a:t>Модернизация </a:t>
            </a:r>
            <a:r>
              <a:rPr lang="ru-RU" sz="2000" i="1" u="sng" dirty="0">
                <a:solidFill>
                  <a:schemeClr val="accent2"/>
                </a:solidFill>
                <a:latin typeface="Times New Roman" panose="02020603050405020304" pitchFamily="18" charset="0"/>
                <a:cs typeface="Times New Roman" panose="02020603050405020304" pitchFamily="18" charset="0"/>
              </a:rPr>
              <a:t>системы теплоснабжения</a:t>
            </a:r>
            <a:r>
              <a:rPr lang="ru-RU" sz="2000" i="1" u="sng" dirty="0" smtClean="0">
                <a:solidFill>
                  <a:schemeClr val="accent2"/>
                </a:solidFill>
                <a:latin typeface="Times New Roman" panose="02020603050405020304" pitchFamily="18" charset="0"/>
                <a:cs typeface="Times New Roman" panose="02020603050405020304" pitchFamily="18" charset="0"/>
              </a:rPr>
              <a:t>:</a:t>
            </a:r>
          </a:p>
          <a:p>
            <a:pPr algn="ctr"/>
            <a:endParaRPr lang="ru-RU" sz="2000" i="1" u="sng" dirty="0">
              <a:solidFill>
                <a:schemeClr val="accent2"/>
              </a:solidFill>
              <a:latin typeface="Times New Roman" panose="02020603050405020304" pitchFamily="18" charset="0"/>
              <a:cs typeface="Times New Roman" panose="02020603050405020304" pitchFamily="18" charset="0"/>
            </a:endParaRPr>
          </a:p>
          <a:p>
            <a:pPr algn="just"/>
            <a:endParaRPr lang="ru-RU" dirty="0">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Между администрацией Байкальского городского поселения и ООО «СИБЭНЕРГОСБЕРЕЖЕНИЕ» заключен муниципальный контракт от </a:t>
            </a:r>
            <a:r>
              <a:rPr lang="ru-RU" dirty="0" smtClean="0">
                <a:latin typeface="Times New Roman" panose="02020603050405020304" pitchFamily="18" charset="0"/>
                <a:cs typeface="Times New Roman" panose="02020603050405020304" pitchFamily="18" charset="0"/>
              </a:rPr>
              <a:t>22 марта </a:t>
            </a:r>
            <a:r>
              <a:rPr lang="ru-RU" dirty="0">
                <a:latin typeface="Times New Roman" panose="02020603050405020304" pitchFamily="18" charset="0"/>
                <a:cs typeface="Times New Roman" panose="02020603050405020304" pitchFamily="18" charset="0"/>
              </a:rPr>
              <a:t>2023 года № </a:t>
            </a:r>
            <a:r>
              <a:rPr lang="ru-RU" dirty="0" smtClean="0">
                <a:latin typeface="Times New Roman" panose="02020603050405020304" pitchFamily="18" charset="0"/>
                <a:cs typeface="Times New Roman" panose="02020603050405020304" pitchFamily="18" charset="0"/>
              </a:rPr>
              <a:t>004 </a:t>
            </a:r>
            <a:r>
              <a:rPr lang="ru-RU" dirty="0">
                <a:latin typeface="Times New Roman" panose="02020603050405020304" pitchFamily="18" charset="0"/>
                <a:cs typeface="Times New Roman" panose="02020603050405020304" pitchFamily="18" charset="0"/>
              </a:rPr>
              <a:t>«Оказание услуг по актуализации схем водоснабжения и водоотведения Байкальского городского поселения на период 2023-2033 годы» на сумму 0,500 млн рублей из местного бюджета. </a:t>
            </a:r>
          </a:p>
          <a:p>
            <a:pPr algn="just"/>
            <a:endParaRPr lang="ru-RU" dirty="0" smtClean="0">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Администрацией </a:t>
            </a:r>
            <a:r>
              <a:rPr lang="ru-RU" dirty="0">
                <a:latin typeface="Times New Roman" panose="02020603050405020304" pitchFamily="18" charset="0"/>
                <a:cs typeface="Times New Roman" panose="02020603050405020304" pitchFamily="18" charset="0"/>
              </a:rPr>
              <a:t>Байкальского городского поселения разработана и актуализирована схема теплоснабжения Байкальского муниципального образования на период 2023-2033 </a:t>
            </a:r>
            <a:r>
              <a:rPr lang="ru-RU" dirty="0" err="1">
                <a:latin typeface="Times New Roman" panose="02020603050405020304" pitchFamily="18" charset="0"/>
                <a:cs typeface="Times New Roman" panose="02020603050405020304" pitchFamily="18" charset="0"/>
              </a:rPr>
              <a:t>гг</a:t>
            </a:r>
            <a:r>
              <a:rPr lang="ru-RU" dirty="0">
                <a:latin typeface="Times New Roman" panose="02020603050405020304" pitchFamily="18" charset="0"/>
                <a:cs typeface="Times New Roman" panose="02020603050405020304" pitchFamily="18" charset="0"/>
              </a:rPr>
              <a:t>, утвержденная   постановлением администрации Байкальского городского поселения от 1 июля 2023 года  № </a:t>
            </a:r>
            <a:r>
              <a:rPr lang="ru-RU" dirty="0" smtClean="0">
                <a:latin typeface="Times New Roman" panose="02020603050405020304" pitchFamily="18" charset="0"/>
                <a:cs typeface="Times New Roman" panose="02020603050405020304" pitchFamily="18" charset="0"/>
              </a:rPr>
              <a:t>529-п.</a:t>
            </a:r>
            <a:endParaRPr lang="ru-RU" dirty="0">
              <a:latin typeface="Times New Roman" panose="02020603050405020304" pitchFamily="18" charset="0"/>
              <a:cs typeface="Times New Roman" panose="02020603050405020304" pitchFamily="18" charset="0"/>
            </a:endParaRPr>
          </a:p>
          <a:p>
            <a:pPr algn="just"/>
            <a:endParaRPr lang="ru-RU" dirty="0" smtClean="0">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10.11.2023 года </a:t>
            </a:r>
            <a:r>
              <a:rPr lang="ru-RU" dirty="0">
                <a:latin typeface="Times New Roman" panose="02020603050405020304" pitchFamily="18" charset="0"/>
                <a:cs typeface="Times New Roman" panose="02020603050405020304" pitchFamily="18" charset="0"/>
              </a:rPr>
              <a:t>администрацией Байкальского городского поселения, </a:t>
            </a:r>
            <a:r>
              <a:rPr lang="ru-RU" dirty="0" smtClean="0">
                <a:latin typeface="Times New Roman" panose="02020603050405020304" pitchFamily="18" charset="0"/>
                <a:cs typeface="Times New Roman" panose="02020603050405020304" pitchFamily="18" charset="0"/>
              </a:rPr>
              <a:t>подана </a:t>
            </a:r>
            <a:r>
              <a:rPr lang="ru-RU" dirty="0">
                <a:latin typeface="Times New Roman" panose="02020603050405020304" pitchFamily="18" charset="0"/>
                <a:cs typeface="Times New Roman" panose="02020603050405020304" pitchFamily="18" charset="0"/>
              </a:rPr>
              <a:t>заявка в министерство жилищной политики и энергетики на предоставление субсидии для разработки и утверждения схемы внешнего электроснабжения </a:t>
            </a:r>
            <a:r>
              <a:rPr lang="ru-RU" dirty="0" err="1">
                <a:latin typeface="Times New Roman" panose="02020603050405020304" pitchFamily="18" charset="0"/>
                <a:cs typeface="Times New Roman" panose="02020603050405020304" pitchFamily="18" charset="0"/>
              </a:rPr>
              <a:t>г.Байкальска</a:t>
            </a:r>
            <a:r>
              <a:rPr lang="ru-RU" dirty="0">
                <a:latin typeface="Times New Roman" panose="02020603050405020304" pitchFamily="18" charset="0"/>
                <a:cs typeface="Times New Roman" panose="02020603050405020304" pitchFamily="18" charset="0"/>
              </a:rPr>
              <a:t> до 2040 года, приобретение и   монтаж </a:t>
            </a:r>
            <a:r>
              <a:rPr lang="ru-RU" dirty="0" err="1">
                <a:latin typeface="Times New Roman" panose="02020603050405020304" pitchFamily="18" charset="0"/>
                <a:cs typeface="Times New Roman" panose="02020603050405020304" pitchFamily="18" charset="0"/>
              </a:rPr>
              <a:t>блочно</a:t>
            </a:r>
            <a:r>
              <a:rPr lang="ru-RU" dirty="0">
                <a:latin typeface="Times New Roman" panose="02020603050405020304" pitchFamily="18" charset="0"/>
                <a:cs typeface="Times New Roman" panose="02020603050405020304" pitchFamily="18" charset="0"/>
              </a:rPr>
              <a:t>-модульной </a:t>
            </a:r>
            <a:r>
              <a:rPr lang="ru-RU" dirty="0" err="1">
                <a:latin typeface="Times New Roman" panose="02020603050405020304" pitchFamily="18" charset="0"/>
                <a:cs typeface="Times New Roman" panose="02020603050405020304" pitchFamily="18" charset="0"/>
              </a:rPr>
              <a:t>электрокотельной</a:t>
            </a:r>
            <a:r>
              <a:rPr lang="ru-RU" dirty="0">
                <a:latin typeface="Times New Roman" panose="02020603050405020304" pitchFamily="18" charset="0"/>
                <a:cs typeface="Times New Roman" panose="02020603050405020304" pitchFamily="18" charset="0"/>
              </a:rPr>
              <a:t> мощностью 15,5 МВт</a:t>
            </a:r>
            <a:r>
              <a:rPr lang="ru-RU" dirty="0" smtClean="0">
                <a:latin typeface="Times New Roman" panose="02020603050405020304" pitchFamily="18" charset="0"/>
                <a:cs typeface="Times New Roman" panose="02020603050405020304" pitchFamily="18" charset="0"/>
              </a:rPr>
              <a:t>.</a:t>
            </a:r>
          </a:p>
          <a:p>
            <a:pPr algn="just"/>
            <a:endParaRPr lang="ru-RU" dirty="0" smtClean="0">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Необходимо </a:t>
            </a:r>
            <a:r>
              <a:rPr lang="ru-RU" dirty="0">
                <a:latin typeface="Times New Roman" panose="02020603050405020304" pitchFamily="18" charset="0"/>
                <a:cs typeface="Times New Roman" panose="02020603050405020304" pitchFamily="18" charset="0"/>
              </a:rPr>
              <a:t>разработать проект  </a:t>
            </a:r>
            <a:r>
              <a:rPr lang="ru-RU" dirty="0" smtClean="0">
                <a:latin typeface="Times New Roman" panose="02020603050405020304" pitchFamily="18" charset="0"/>
                <a:cs typeface="Times New Roman" panose="02020603050405020304" pitchFamily="18" charset="0"/>
              </a:rPr>
              <a:t>для </a:t>
            </a:r>
            <a:r>
              <a:rPr lang="ru-RU" dirty="0">
                <a:latin typeface="Times New Roman" panose="02020603050405020304" pitchFamily="18" charset="0"/>
                <a:cs typeface="Times New Roman" panose="02020603050405020304" pitchFamily="18" charset="0"/>
              </a:rPr>
              <a:t>приобретения и  монтажа </a:t>
            </a:r>
            <a:r>
              <a:rPr lang="ru-RU" dirty="0" err="1">
                <a:latin typeface="Times New Roman" panose="02020603050405020304" pitchFamily="18" charset="0"/>
                <a:cs typeface="Times New Roman" panose="02020603050405020304" pitchFamily="18" charset="0"/>
              </a:rPr>
              <a:t>блочно</a:t>
            </a:r>
            <a:r>
              <a:rPr lang="ru-RU" dirty="0">
                <a:latin typeface="Times New Roman" panose="02020603050405020304" pitchFamily="18" charset="0"/>
                <a:cs typeface="Times New Roman" panose="02020603050405020304" pitchFamily="18" charset="0"/>
              </a:rPr>
              <a:t>-модульной котельной мощностью 15,5 МВт.</a:t>
            </a:r>
          </a:p>
          <a:p>
            <a:pPr algn="just"/>
            <a:endParaRPr lang="ru-RU" dirty="0" smtClean="0">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В </a:t>
            </a:r>
            <a:r>
              <a:rPr lang="ru-RU" dirty="0">
                <a:latin typeface="Times New Roman" panose="02020603050405020304" pitchFamily="18" charset="0"/>
                <a:cs typeface="Times New Roman" panose="02020603050405020304" pitchFamily="18" charset="0"/>
              </a:rPr>
              <a:t>бюджете Байкальского муниципального образования на </a:t>
            </a:r>
            <a:r>
              <a:rPr lang="ru-RU" dirty="0" smtClean="0">
                <a:latin typeface="Times New Roman" panose="02020603050405020304" pitchFamily="18" charset="0"/>
                <a:cs typeface="Times New Roman" panose="02020603050405020304" pitchFamily="18" charset="0"/>
              </a:rPr>
              <a:t>2024 год </a:t>
            </a:r>
            <a:r>
              <a:rPr lang="ru-RU" dirty="0">
                <a:latin typeface="Times New Roman" panose="02020603050405020304" pitchFamily="18" charset="0"/>
                <a:cs typeface="Times New Roman" panose="02020603050405020304" pitchFamily="18" charset="0"/>
              </a:rPr>
              <a:t>запланировано </a:t>
            </a:r>
            <a:r>
              <a:rPr lang="ru-RU" dirty="0" err="1">
                <a:latin typeface="Times New Roman" panose="02020603050405020304" pitchFamily="18" charset="0"/>
                <a:cs typeface="Times New Roman" panose="02020603050405020304" pitchFamily="18" charset="0"/>
              </a:rPr>
              <a:t>софинансирование</a:t>
            </a:r>
            <a:r>
              <a:rPr lang="ru-RU" dirty="0">
                <a:latin typeface="Times New Roman" panose="02020603050405020304" pitchFamily="18" charset="0"/>
                <a:cs typeface="Times New Roman" panose="02020603050405020304" pitchFamily="18" charset="0"/>
              </a:rPr>
              <a:t> местного бюджета 2,0 </a:t>
            </a:r>
            <a:r>
              <a:rPr lang="ru-RU" dirty="0" smtClean="0">
                <a:latin typeface="Times New Roman" panose="02020603050405020304" pitchFamily="18" charset="0"/>
                <a:cs typeface="Times New Roman" panose="02020603050405020304" pitchFamily="18" charset="0"/>
              </a:rPr>
              <a:t>млн. </a:t>
            </a:r>
            <a:r>
              <a:rPr lang="ru-RU" dirty="0">
                <a:latin typeface="Times New Roman" panose="02020603050405020304" pitchFamily="18" charset="0"/>
                <a:cs typeface="Times New Roman" panose="02020603050405020304" pitchFamily="18" charset="0"/>
              </a:rPr>
              <a:t>рублей для реализации первоочередных мероприятий по модернизации объектов теплоснабжения и подготовке к отопительному сезону объектов коммунальной </a:t>
            </a:r>
            <a:r>
              <a:rPr lang="ru-RU" dirty="0" smtClean="0">
                <a:latin typeface="Times New Roman" panose="02020603050405020304" pitchFamily="18" charset="0"/>
                <a:cs typeface="Times New Roman" panose="02020603050405020304" pitchFamily="18" charset="0"/>
              </a:rPr>
              <a:t>инфраструктуры. </a:t>
            </a:r>
          </a:p>
          <a:p>
            <a:pPr algn="just"/>
            <a:endParaRPr lang="ru-RU" dirty="0" smtClean="0">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На </a:t>
            </a:r>
            <a:r>
              <a:rPr lang="ru-RU" dirty="0">
                <a:latin typeface="Times New Roman" panose="02020603050405020304" pitchFamily="18" charset="0"/>
                <a:cs typeface="Times New Roman" panose="02020603050405020304" pitchFamily="18" charset="0"/>
              </a:rPr>
              <a:t>разработку схемы внешнего электроснабжения </a:t>
            </a:r>
            <a:r>
              <a:rPr lang="ru-RU" dirty="0" err="1">
                <a:latin typeface="Times New Roman" panose="02020603050405020304" pitchFamily="18" charset="0"/>
                <a:cs typeface="Times New Roman" panose="02020603050405020304" pitchFamily="18" charset="0"/>
              </a:rPr>
              <a:t>г.Байкальска</a:t>
            </a:r>
            <a:r>
              <a:rPr lang="ru-RU" dirty="0">
                <a:latin typeface="Times New Roman" panose="02020603050405020304" pitchFamily="18" charset="0"/>
                <a:cs typeface="Times New Roman" panose="02020603050405020304" pitchFamily="18" charset="0"/>
              </a:rPr>
              <a:t>, на мероприятие по модернизации инженерной инфраструктуры на приобретение и монтаж </a:t>
            </a:r>
            <a:r>
              <a:rPr lang="ru-RU" dirty="0" err="1">
                <a:latin typeface="Times New Roman" panose="02020603050405020304" pitchFamily="18" charset="0"/>
                <a:cs typeface="Times New Roman" panose="02020603050405020304" pitchFamily="18" charset="0"/>
              </a:rPr>
              <a:t>блочно</a:t>
            </a:r>
            <a:r>
              <a:rPr lang="ru-RU" dirty="0">
                <a:latin typeface="Times New Roman" panose="02020603050405020304" pitchFamily="18" charset="0"/>
                <a:cs typeface="Times New Roman" panose="02020603050405020304" pitchFamily="18" charset="0"/>
              </a:rPr>
              <a:t>-модульной </a:t>
            </a:r>
            <a:r>
              <a:rPr lang="ru-RU" dirty="0" err="1">
                <a:latin typeface="Times New Roman" panose="02020603050405020304" pitchFamily="18" charset="0"/>
                <a:cs typeface="Times New Roman" panose="02020603050405020304" pitchFamily="18" charset="0"/>
              </a:rPr>
              <a:t>электрокотельной</a:t>
            </a:r>
            <a:r>
              <a:rPr lang="ru-RU" dirty="0">
                <a:latin typeface="Times New Roman" panose="02020603050405020304" pitchFamily="18" charset="0"/>
                <a:cs typeface="Times New Roman" panose="02020603050405020304" pitchFamily="18" charset="0"/>
              </a:rPr>
              <a:t> мощностью 15,5 Мвт в </a:t>
            </a:r>
            <a:r>
              <a:rPr lang="ru-RU" dirty="0" err="1">
                <a:latin typeface="Times New Roman" panose="02020603050405020304" pitchFamily="18" charset="0"/>
                <a:cs typeface="Times New Roman" panose="02020603050405020304" pitchFamily="18" charset="0"/>
              </a:rPr>
              <a:t>г.Байкальске</a:t>
            </a:r>
            <a:r>
              <a:rPr lang="ru-RU" dirty="0">
                <a:latin typeface="Times New Roman" panose="02020603050405020304" pitchFamily="18" charset="0"/>
                <a:cs typeface="Times New Roman" panose="02020603050405020304" pitchFamily="18" charset="0"/>
              </a:rPr>
              <a:t> в бюджет  БМО включено местное </a:t>
            </a:r>
            <a:r>
              <a:rPr lang="ru-RU" dirty="0" err="1">
                <a:latin typeface="Times New Roman" panose="02020603050405020304" pitchFamily="18" charset="0"/>
                <a:cs typeface="Times New Roman" panose="02020603050405020304" pitchFamily="18" charset="0"/>
              </a:rPr>
              <a:t>софинансирование</a:t>
            </a:r>
            <a:r>
              <a:rPr lang="ru-RU" dirty="0">
                <a:latin typeface="Times New Roman" panose="02020603050405020304" pitchFamily="18" charset="0"/>
                <a:cs typeface="Times New Roman" panose="02020603050405020304" pitchFamily="18" charset="0"/>
              </a:rPr>
              <a:t> </a:t>
            </a:r>
            <a:r>
              <a:rPr lang="ru-RU" dirty="0" smtClean="0">
                <a:latin typeface="Times New Roman" panose="02020603050405020304" pitchFamily="18" charset="0"/>
                <a:cs typeface="Times New Roman" panose="02020603050405020304" pitchFamily="18" charset="0"/>
              </a:rPr>
              <a:t>2,040 </a:t>
            </a:r>
            <a:r>
              <a:rPr lang="ru-RU" dirty="0">
                <a:latin typeface="Times New Roman" panose="02020603050405020304" pitchFamily="18" charset="0"/>
                <a:cs typeface="Times New Roman" panose="02020603050405020304" pitchFamily="18" charset="0"/>
              </a:rPr>
              <a:t>млн</a:t>
            </a:r>
            <a:r>
              <a:rPr lang="ru-RU" dirty="0" smtClean="0">
                <a:latin typeface="Times New Roman" panose="02020603050405020304" pitchFamily="18" charset="0"/>
                <a:cs typeface="Times New Roman" panose="02020603050405020304" pitchFamily="18" charset="0"/>
              </a:rPr>
              <a:t>. рублей</a:t>
            </a:r>
            <a:r>
              <a:rPr lang="ru-RU" dirty="0">
                <a:latin typeface="Times New Roman" panose="02020603050405020304" pitchFamily="18" charset="0"/>
                <a:cs typeface="Times New Roman" panose="02020603050405020304" pitchFamily="18" charset="0"/>
              </a:rPr>
              <a:t>. </a:t>
            </a:r>
            <a:endParaRPr lang="ru-RU"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39472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7"/>
          <p:cNvSpPr txBox="1">
            <a:spLocks noGrp="1"/>
          </p:cNvSpPr>
          <p:nvPr>
            <p:ph type="title" idx="4294967295"/>
          </p:nvPr>
        </p:nvSpPr>
        <p:spPr>
          <a:xfrm>
            <a:off x="898525" y="758336"/>
            <a:ext cx="11293475" cy="569302"/>
          </a:xfrm>
          <a:prstGeom prst="rect">
            <a:avLst/>
          </a:prstGeom>
          <a:noFill/>
          <a:ln>
            <a:noFill/>
          </a:ln>
        </p:spPr>
        <p:txBody>
          <a:bodyPr spcFirstLastPara="1" wrap="square" lIns="91425" tIns="45700" rIns="91425" bIns="45700" anchor="ctr" anchorCtr="0">
            <a:noAutofit/>
          </a:bodyPr>
          <a:lstStyle/>
          <a:p>
            <a:pPr lvl="0" algn="ctr">
              <a:buSzPts val="4000"/>
            </a:pPr>
            <a:r>
              <a:rPr lang="ru-RU" sz="2800" i="1" dirty="0" smtClean="0">
                <a:solidFill>
                  <a:schemeClr val="accent2"/>
                </a:solidFill>
                <a:latin typeface="Times New Roman" panose="02020603050405020304" pitchFamily="18" charset="0"/>
                <a:cs typeface="Times New Roman" panose="02020603050405020304" pitchFamily="18" charset="0"/>
              </a:rPr>
              <a:t>Развитие жилищно-коммунального хозяйства Байкальского городского поселения</a:t>
            </a:r>
            <a:r>
              <a:rPr lang="ru-RU" sz="2800" i="1" dirty="0">
                <a:solidFill>
                  <a:schemeClr val="accent2"/>
                </a:solidFill>
                <a:latin typeface="Times New Roman" panose="02020603050405020304" pitchFamily="18" charset="0"/>
                <a:cs typeface="Times New Roman" panose="02020603050405020304" pitchFamily="18" charset="0"/>
              </a:rPr>
              <a:t/>
            </a:r>
            <a:br>
              <a:rPr lang="ru-RU" sz="2800" i="1" dirty="0">
                <a:solidFill>
                  <a:schemeClr val="accent2"/>
                </a:solidFill>
                <a:latin typeface="Times New Roman" panose="02020603050405020304" pitchFamily="18" charset="0"/>
                <a:cs typeface="Times New Roman" panose="02020603050405020304" pitchFamily="18" charset="0"/>
              </a:rPr>
            </a:br>
            <a:r>
              <a:rPr lang="ru-RU" sz="2000" i="1" u="sng" dirty="0">
                <a:solidFill>
                  <a:schemeClr val="accent2"/>
                </a:solidFill>
                <a:latin typeface="Times New Roman" panose="02020603050405020304" pitchFamily="18" charset="0"/>
                <a:cs typeface="Times New Roman" panose="02020603050405020304" pitchFamily="18" charset="0"/>
              </a:rPr>
              <a:t>Обеспечение проведения сбалансированной и стабильной политики в области государственного регулирования цен (тарифов)</a:t>
            </a:r>
            <a:r>
              <a:rPr lang="ru-RU" sz="2800" i="1" u="sng" dirty="0">
                <a:solidFill>
                  <a:schemeClr val="accent2"/>
                </a:solidFill>
                <a:latin typeface="Times New Roman" panose="02020603050405020304" pitchFamily="18" charset="0"/>
                <a:cs typeface="Times New Roman" panose="02020603050405020304" pitchFamily="18" charset="0"/>
              </a:rPr>
              <a:t/>
            </a:r>
            <a:br>
              <a:rPr lang="ru-RU" sz="2800" i="1" u="sng" dirty="0">
                <a:solidFill>
                  <a:schemeClr val="accent2"/>
                </a:solidFill>
                <a:latin typeface="Times New Roman" panose="02020603050405020304" pitchFamily="18" charset="0"/>
                <a:cs typeface="Times New Roman" panose="02020603050405020304" pitchFamily="18" charset="0"/>
              </a:rPr>
            </a:br>
            <a:endParaRPr sz="2800" i="1" u="sng" dirty="0">
              <a:solidFill>
                <a:schemeClr val="accent2"/>
              </a:solidFill>
              <a:latin typeface="Times New Roman" panose="02020603050405020304" pitchFamily="18" charset="0"/>
              <a:cs typeface="Times New Roman" panose="02020603050405020304" pitchFamily="18" charset="0"/>
            </a:endParaRPr>
          </a:p>
        </p:txBody>
      </p:sp>
      <p:graphicFrame>
        <p:nvGraphicFramePr>
          <p:cNvPr id="2" name="Таблица 1"/>
          <p:cNvGraphicFramePr>
            <a:graphicFrameLocks noGrp="1"/>
          </p:cNvGraphicFramePr>
          <p:nvPr>
            <p:extLst>
              <p:ext uri="{D42A27DB-BD31-4B8C-83A1-F6EECF244321}">
                <p14:modId xmlns:p14="http://schemas.microsoft.com/office/powerpoint/2010/main" val="2424910819"/>
              </p:ext>
            </p:extLst>
          </p:nvPr>
        </p:nvGraphicFramePr>
        <p:xfrm>
          <a:off x="358098" y="1877300"/>
          <a:ext cx="11458764" cy="3000613"/>
        </p:xfrm>
        <a:graphic>
          <a:graphicData uri="http://schemas.openxmlformats.org/drawingml/2006/table">
            <a:tbl>
              <a:tblPr firstRow="1" bandRow="1">
                <a:tableStyleId>{8A107856-5554-42FB-B03E-39F5DBC370BA}</a:tableStyleId>
              </a:tblPr>
              <a:tblGrid>
                <a:gridCol w="11458764">
                  <a:extLst>
                    <a:ext uri="{9D8B030D-6E8A-4147-A177-3AD203B41FA5}">
                      <a16:colId xmlns:a16="http://schemas.microsoft.com/office/drawing/2014/main" val="720404868"/>
                    </a:ext>
                  </a:extLst>
                </a:gridCol>
              </a:tblGrid>
              <a:tr h="804354">
                <a:tc>
                  <a:txBody>
                    <a:bodyPr/>
                    <a:lstStyle/>
                    <a:p>
                      <a:pPr algn="just"/>
                      <a:r>
                        <a:rPr lang="ru-RU" b="0" dirty="0" smtClean="0"/>
                        <a:t>Рассчитана и подготовлена информация (пакет документов) для установления регионального стандарта стоимости жилищно-коммунальных услуг на 2023 год, для расчета субсидий на оплату жилого помещения и коммунальных услуг населению БГП (два раза в год);</a:t>
                      </a:r>
                    </a:p>
                    <a:p>
                      <a:pPr algn="just"/>
                      <a:endParaRPr lang="ru-RU" b="0" dirty="0"/>
                    </a:p>
                  </a:txBody>
                  <a:tcPr/>
                </a:tc>
                <a:extLst>
                  <a:ext uri="{0D108BD9-81ED-4DB2-BD59-A6C34878D82A}">
                    <a16:rowId xmlns:a16="http://schemas.microsoft.com/office/drawing/2014/main" val="221652083"/>
                  </a:ext>
                </a:extLst>
              </a:tr>
              <a:tr h="657569">
                <a:tc>
                  <a:txBody>
                    <a:bodyPr/>
                    <a:lstStyle/>
                    <a:p>
                      <a:pPr algn="just"/>
                      <a:r>
                        <a:rPr lang="ru-RU" dirty="0" smtClean="0"/>
                        <a:t>Рассмотрение (принятие) пакетов документов для установления тарифов, проверка наполняемости представленных документов согласно федеральному законодательству; </a:t>
                      </a:r>
                    </a:p>
                    <a:p>
                      <a:pPr algn="just"/>
                      <a:endParaRPr lang="ru-RU" dirty="0"/>
                    </a:p>
                  </a:txBody>
                  <a:tcPr/>
                </a:tc>
                <a:extLst>
                  <a:ext uri="{0D108BD9-81ED-4DB2-BD59-A6C34878D82A}">
                    <a16:rowId xmlns:a16="http://schemas.microsoft.com/office/drawing/2014/main" val="2454071512"/>
                  </a:ext>
                </a:extLst>
              </a:tr>
              <a:tr h="509086">
                <a:tc>
                  <a:txBody>
                    <a:bodyPr/>
                    <a:lstStyle/>
                    <a:p>
                      <a:pPr algn="just"/>
                      <a:r>
                        <a:rPr lang="ru-RU" dirty="0" smtClean="0"/>
                        <a:t>Оформление запросов на предприятия  о представлении дополнительных материалов; </a:t>
                      </a:r>
                    </a:p>
                    <a:p>
                      <a:pPr algn="just"/>
                      <a:endParaRPr lang="ru-RU" dirty="0"/>
                    </a:p>
                  </a:txBody>
                  <a:tcPr/>
                </a:tc>
                <a:extLst>
                  <a:ext uri="{0D108BD9-81ED-4DB2-BD59-A6C34878D82A}">
                    <a16:rowId xmlns:a16="http://schemas.microsoft.com/office/drawing/2014/main" val="3403088775"/>
                  </a:ext>
                </a:extLst>
              </a:tr>
              <a:tr h="806053">
                <a:tc>
                  <a:txBody>
                    <a:bodyPr/>
                    <a:lstStyle/>
                    <a:p>
                      <a:pPr algn="just"/>
                      <a:r>
                        <a:rPr lang="ru-RU" dirty="0" smtClean="0"/>
                        <a:t>Проведение экспертиз экономической обоснованности тарифов, оформление экспертного заключения экономической обоснованности тарифа, подготовка постановления об утверждении тарифа.</a:t>
                      </a:r>
                    </a:p>
                    <a:p>
                      <a:pPr algn="just"/>
                      <a:endParaRPr lang="ru-RU" dirty="0"/>
                    </a:p>
                  </a:txBody>
                  <a:tcPr/>
                </a:tc>
                <a:extLst>
                  <a:ext uri="{0D108BD9-81ED-4DB2-BD59-A6C34878D82A}">
                    <a16:rowId xmlns:a16="http://schemas.microsoft.com/office/drawing/2014/main" val="71782138"/>
                  </a:ext>
                </a:extLst>
              </a:tr>
            </a:tbl>
          </a:graphicData>
        </a:graphic>
      </p:graphicFrame>
      <p:sp>
        <p:nvSpPr>
          <p:cNvPr id="3" name="Прямоугольник 2"/>
          <p:cNvSpPr/>
          <p:nvPr/>
        </p:nvSpPr>
        <p:spPr>
          <a:xfrm>
            <a:off x="6676722" y="5040713"/>
            <a:ext cx="5280613" cy="646331"/>
          </a:xfrm>
          <a:prstGeom prst="rect">
            <a:avLst/>
          </a:prstGeom>
        </p:spPr>
        <p:txBody>
          <a:bodyPr wrap="none">
            <a:spAutoFit/>
          </a:bodyPr>
          <a:lstStyle/>
          <a:p>
            <a:pPr algn="ctr"/>
            <a:r>
              <a:rPr lang="ru-RU" sz="1800" i="1" dirty="0" smtClean="0">
                <a:latin typeface="Times New Roman" panose="02020603050405020304" pitchFamily="18" charset="0"/>
                <a:cs typeface="Times New Roman" panose="02020603050405020304" pitchFamily="18" charset="0"/>
              </a:rPr>
              <a:t>Всего освоено в 2023 году, в рамках подпрограммы </a:t>
            </a:r>
          </a:p>
          <a:p>
            <a:pPr algn="ctr"/>
            <a:r>
              <a:rPr lang="ru-RU" sz="1800" i="1" dirty="0" smtClean="0">
                <a:latin typeface="Times New Roman" panose="02020603050405020304" pitchFamily="18" charset="0"/>
                <a:cs typeface="Times New Roman" panose="02020603050405020304" pitchFamily="18" charset="0"/>
              </a:rPr>
              <a:t>311 600,00 руб</a:t>
            </a:r>
            <a:r>
              <a:rPr lang="ru-RU" sz="1800" dirty="0"/>
              <a:t>.</a:t>
            </a:r>
          </a:p>
        </p:txBody>
      </p:sp>
      <p:sp>
        <p:nvSpPr>
          <p:cNvPr id="4" name="Прямоугольник 3"/>
          <p:cNvSpPr/>
          <p:nvPr/>
        </p:nvSpPr>
        <p:spPr>
          <a:xfrm>
            <a:off x="-248943" y="2413100"/>
            <a:ext cx="234360" cy="307777"/>
          </a:xfrm>
          <a:prstGeom prst="rect">
            <a:avLst/>
          </a:prstGeom>
        </p:spPr>
        <p:txBody>
          <a:bodyPr wrap="none">
            <a:spAutoFit/>
          </a:bodyPr>
          <a:lstStyle/>
          <a:p>
            <a:r>
              <a:rPr lang="ru-RU" dirty="0"/>
              <a:t> </a:t>
            </a:r>
          </a:p>
        </p:txBody>
      </p:sp>
    </p:spTree>
    <p:extLst>
      <p:ext uri="{BB962C8B-B14F-4D97-AF65-F5344CB8AC3E}">
        <p14:creationId xmlns:p14="http://schemas.microsoft.com/office/powerpoint/2010/main" val="9202717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90;p27"/>
          <p:cNvSpPr txBox="1">
            <a:spLocks/>
          </p:cNvSpPr>
          <p:nvPr/>
        </p:nvSpPr>
        <p:spPr>
          <a:xfrm>
            <a:off x="432533" y="291367"/>
            <a:ext cx="11293475" cy="569302"/>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SzPts val="4000"/>
            </a:pPr>
            <a:r>
              <a:rPr lang="ru-RU" sz="2800" i="1" dirty="0" smtClean="0">
                <a:solidFill>
                  <a:schemeClr val="accent2"/>
                </a:solidFill>
                <a:latin typeface="Times New Roman" panose="02020603050405020304" pitchFamily="18" charset="0"/>
                <a:cs typeface="Times New Roman" panose="02020603050405020304" pitchFamily="18" charset="0"/>
              </a:rPr>
              <a:t>Экология </a:t>
            </a:r>
            <a:r>
              <a:rPr lang="ru-RU" sz="2800" i="1" dirty="0">
                <a:solidFill>
                  <a:schemeClr val="accent2"/>
                </a:solidFill>
                <a:latin typeface="Times New Roman" panose="02020603050405020304" pitchFamily="18" charset="0"/>
                <a:cs typeface="Times New Roman" panose="02020603050405020304" pitchFamily="18" charset="0"/>
              </a:rPr>
              <a:t>и окружающая среда </a:t>
            </a:r>
            <a:endParaRPr lang="ru-RU" sz="2800" i="1" dirty="0" smtClean="0">
              <a:solidFill>
                <a:schemeClr val="accent2"/>
              </a:solidFill>
              <a:latin typeface="Times New Roman" panose="02020603050405020304" pitchFamily="18" charset="0"/>
              <a:cs typeface="Times New Roman" panose="02020603050405020304" pitchFamily="18" charset="0"/>
            </a:endParaRPr>
          </a:p>
          <a:p>
            <a:pPr algn="ctr">
              <a:buSzPts val="4000"/>
            </a:pPr>
            <a:r>
              <a:rPr lang="ru-RU" sz="2000" i="1" u="sng" dirty="0" smtClean="0">
                <a:solidFill>
                  <a:schemeClr val="accent2"/>
                </a:solidFill>
                <a:latin typeface="Times New Roman" panose="02020603050405020304" pitchFamily="18" charset="0"/>
                <a:cs typeface="Times New Roman" panose="02020603050405020304" pitchFamily="18" charset="0"/>
              </a:rPr>
              <a:t>«</a:t>
            </a:r>
            <a:r>
              <a:rPr lang="ru-RU" sz="2000" i="1" u="sng" dirty="0">
                <a:solidFill>
                  <a:schemeClr val="accent2"/>
                </a:solidFill>
                <a:latin typeface="Times New Roman" panose="02020603050405020304" pitchFamily="18" charset="0"/>
                <a:cs typeface="Times New Roman" panose="02020603050405020304" pitchFamily="18" charset="0"/>
              </a:rPr>
              <a:t>Охрана окружающей среды» </a:t>
            </a:r>
            <a:r>
              <a:rPr lang="ru-RU" sz="2000" i="1" u="sng" dirty="0" smtClean="0">
                <a:solidFill>
                  <a:schemeClr val="accent2"/>
                </a:solidFill>
                <a:latin typeface="Times New Roman" panose="02020603050405020304" pitchFamily="18" charset="0"/>
                <a:cs typeface="Times New Roman" panose="02020603050405020304" pitchFamily="18" charset="0"/>
              </a:rPr>
              <a:t>:</a:t>
            </a:r>
            <a:endParaRPr lang="ru-RU" sz="2000" i="1" u="sng" dirty="0">
              <a:solidFill>
                <a:schemeClr val="accent2"/>
              </a:solidFill>
              <a:latin typeface="Times New Roman" panose="02020603050405020304" pitchFamily="18" charset="0"/>
              <a:cs typeface="Times New Roman" panose="02020603050405020304" pitchFamily="18" charset="0"/>
            </a:endParaRPr>
          </a:p>
        </p:txBody>
      </p:sp>
      <p:sp>
        <p:nvSpPr>
          <p:cNvPr id="4" name="Google Shape;190;p27"/>
          <p:cNvSpPr txBox="1">
            <a:spLocks/>
          </p:cNvSpPr>
          <p:nvPr/>
        </p:nvSpPr>
        <p:spPr>
          <a:xfrm>
            <a:off x="432533" y="3319830"/>
            <a:ext cx="11293475" cy="569302"/>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SzPts val="4000"/>
            </a:pPr>
            <a:r>
              <a:rPr lang="ru-RU" sz="2000" i="1" u="sng" dirty="0" smtClean="0">
                <a:solidFill>
                  <a:schemeClr val="accent2"/>
                </a:solidFill>
                <a:latin typeface="Times New Roman" panose="02020603050405020304" pitchFamily="18" charset="0"/>
                <a:cs typeface="Times New Roman" panose="02020603050405020304" pitchFamily="18" charset="0"/>
              </a:rPr>
              <a:t>Подпрограмма </a:t>
            </a:r>
            <a:r>
              <a:rPr lang="ru-RU" sz="2000" i="1" u="sng" dirty="0">
                <a:solidFill>
                  <a:schemeClr val="accent2"/>
                </a:solidFill>
                <a:latin typeface="Times New Roman" panose="02020603050405020304" pitchFamily="18" charset="0"/>
                <a:cs typeface="Times New Roman" panose="02020603050405020304" pitchFamily="18" charset="0"/>
              </a:rPr>
              <a:t>в области обращения с отходами, в том числе с ТКО </a:t>
            </a:r>
            <a:r>
              <a:rPr lang="ru-RU" sz="2000" i="1" u="sng" dirty="0" smtClean="0">
                <a:solidFill>
                  <a:schemeClr val="accent2"/>
                </a:solidFill>
                <a:latin typeface="Times New Roman" panose="02020603050405020304" pitchFamily="18" charset="0"/>
                <a:cs typeface="Times New Roman" panose="02020603050405020304" pitchFamily="18" charset="0"/>
              </a:rPr>
              <a:t>:</a:t>
            </a:r>
            <a:endParaRPr lang="ru-RU" sz="2000" i="1" u="sng" dirty="0">
              <a:solidFill>
                <a:schemeClr val="accent2"/>
              </a:solidFill>
              <a:latin typeface="Times New Roman" panose="02020603050405020304" pitchFamily="18" charset="0"/>
              <a:cs typeface="Times New Roman" panose="02020603050405020304" pitchFamily="18" charset="0"/>
            </a:endParaRPr>
          </a:p>
        </p:txBody>
      </p:sp>
      <p:graphicFrame>
        <p:nvGraphicFramePr>
          <p:cNvPr id="6" name="Таблица 5"/>
          <p:cNvGraphicFramePr>
            <a:graphicFrameLocks noGrp="1"/>
          </p:cNvGraphicFramePr>
          <p:nvPr>
            <p:extLst>
              <p:ext uri="{D42A27DB-BD31-4B8C-83A1-F6EECF244321}">
                <p14:modId xmlns:p14="http://schemas.microsoft.com/office/powerpoint/2010/main" val="248631171"/>
              </p:ext>
            </p:extLst>
          </p:nvPr>
        </p:nvGraphicFramePr>
        <p:xfrm>
          <a:off x="669192" y="1629894"/>
          <a:ext cx="4773246" cy="1207172"/>
        </p:xfrm>
        <a:graphic>
          <a:graphicData uri="http://schemas.openxmlformats.org/drawingml/2006/table">
            <a:tbl>
              <a:tblPr firstRow="1" bandRow="1">
                <a:tableStyleId>{8A107856-5554-42FB-B03E-39F5DBC370BA}</a:tableStyleId>
              </a:tblPr>
              <a:tblGrid>
                <a:gridCol w="4773246">
                  <a:extLst>
                    <a:ext uri="{9D8B030D-6E8A-4147-A177-3AD203B41FA5}">
                      <a16:colId xmlns:a16="http://schemas.microsoft.com/office/drawing/2014/main" val="3147151017"/>
                    </a:ext>
                  </a:extLst>
                </a:gridCol>
              </a:tblGrid>
              <a:tr h="603586">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400" b="0"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sym typeface="Arial"/>
                        </a:rPr>
                        <a:t>Проведение экологических мероприятий (акций);</a:t>
                      </a:r>
                    </a:p>
                    <a:p>
                      <a:endParaRPr lang="ru-RU" dirty="0"/>
                    </a:p>
                  </a:txBody>
                  <a:tcPr/>
                </a:tc>
                <a:extLst>
                  <a:ext uri="{0D108BD9-81ED-4DB2-BD59-A6C34878D82A}">
                    <a16:rowId xmlns:a16="http://schemas.microsoft.com/office/drawing/2014/main" val="568821350"/>
                  </a:ext>
                </a:extLst>
              </a:tr>
              <a:tr h="603586">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400" b="0"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sym typeface="Arial"/>
                        </a:rPr>
                        <a:t>Очистка </a:t>
                      </a:r>
                      <a:r>
                        <a:rPr kumimoji="0" lang="ru-RU" sz="1400" b="0"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sym typeface="Arial"/>
                        </a:rPr>
                        <a:t>береговых зон.</a:t>
                      </a:r>
                    </a:p>
                    <a:p>
                      <a:endParaRPr lang="ru-RU" dirty="0"/>
                    </a:p>
                  </a:txBody>
                  <a:tcPr/>
                </a:tc>
                <a:extLst>
                  <a:ext uri="{0D108BD9-81ED-4DB2-BD59-A6C34878D82A}">
                    <a16:rowId xmlns:a16="http://schemas.microsoft.com/office/drawing/2014/main" val="3537356830"/>
                  </a:ext>
                </a:extLst>
              </a:tr>
            </a:tbl>
          </a:graphicData>
        </a:graphic>
      </p:graphicFrame>
      <p:graphicFrame>
        <p:nvGraphicFramePr>
          <p:cNvPr id="7" name="Таблица 6"/>
          <p:cNvGraphicFramePr>
            <a:graphicFrameLocks noGrp="1"/>
          </p:cNvGraphicFramePr>
          <p:nvPr>
            <p:extLst>
              <p:ext uri="{D42A27DB-BD31-4B8C-83A1-F6EECF244321}">
                <p14:modId xmlns:p14="http://schemas.microsoft.com/office/powerpoint/2010/main" val="665025671"/>
              </p:ext>
            </p:extLst>
          </p:nvPr>
        </p:nvGraphicFramePr>
        <p:xfrm>
          <a:off x="669192" y="4579945"/>
          <a:ext cx="4773246" cy="518160"/>
        </p:xfrm>
        <a:graphic>
          <a:graphicData uri="http://schemas.openxmlformats.org/drawingml/2006/table">
            <a:tbl>
              <a:tblPr firstRow="1" bandRow="1">
                <a:tableStyleId>{8A107856-5554-42FB-B03E-39F5DBC370BA}</a:tableStyleId>
              </a:tblPr>
              <a:tblGrid>
                <a:gridCol w="4773246">
                  <a:extLst>
                    <a:ext uri="{9D8B030D-6E8A-4147-A177-3AD203B41FA5}">
                      <a16:colId xmlns:a16="http://schemas.microsoft.com/office/drawing/2014/main" val="2663739426"/>
                    </a:ext>
                  </a:extLst>
                </a:gridCol>
              </a:tblGrid>
              <a:tr h="501893">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400" b="0"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sym typeface="Arial"/>
                        </a:rPr>
                        <a:t>Создание мест (площадок) накопления ТКО в кол-ве 31 шт.</a:t>
                      </a:r>
                    </a:p>
                    <a:p>
                      <a:endParaRPr lang="ru-RU" dirty="0"/>
                    </a:p>
                  </a:txBody>
                  <a:tcPr/>
                </a:tc>
                <a:extLst>
                  <a:ext uri="{0D108BD9-81ED-4DB2-BD59-A6C34878D82A}">
                    <a16:rowId xmlns:a16="http://schemas.microsoft.com/office/drawing/2014/main" val="2756736079"/>
                  </a:ext>
                </a:extLst>
              </a:tr>
            </a:tbl>
          </a:graphicData>
        </a:graphic>
      </p:graphicFrame>
      <p:pic>
        <p:nvPicPr>
          <p:cNvPr id="8" name="Рисунок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7808" y="4184408"/>
            <a:ext cx="2942953" cy="2237104"/>
          </a:xfrm>
          <a:prstGeom prst="rect">
            <a:avLst/>
          </a:prstGeom>
          <a:ln>
            <a:solidFill>
              <a:schemeClr val="accent2"/>
            </a:solidFill>
          </a:ln>
          <a:effectLst>
            <a:glow rad="101600">
              <a:schemeClr val="accent2">
                <a:satMod val="175000"/>
                <a:alpha val="40000"/>
              </a:schemeClr>
            </a:glow>
          </a:effectLst>
        </p:spPr>
      </p:pic>
      <p:pic>
        <p:nvPicPr>
          <p:cNvPr id="9" name="Рисунок 8"/>
          <p:cNvPicPr>
            <a:picLocks noChangeAspect="1"/>
          </p:cNvPicPr>
          <p:nvPr/>
        </p:nvPicPr>
        <p:blipFill rotWithShape="1">
          <a:blip r:embed="rId3">
            <a:extLst>
              <a:ext uri="{28A0092B-C50C-407E-A947-70E740481C1C}">
                <a14:useLocalDpi xmlns:a14="http://schemas.microsoft.com/office/drawing/2010/main" val="0"/>
              </a:ext>
            </a:extLst>
          </a:blip>
          <a:srcRect l="13518" r="4881" b="5427"/>
          <a:stretch/>
        </p:blipFill>
        <p:spPr>
          <a:xfrm>
            <a:off x="9076131" y="4184408"/>
            <a:ext cx="2988918" cy="2237104"/>
          </a:xfrm>
          <a:prstGeom prst="rect">
            <a:avLst/>
          </a:prstGeom>
          <a:ln>
            <a:solidFill>
              <a:schemeClr val="accent2"/>
            </a:solidFill>
          </a:ln>
          <a:effectLst>
            <a:glow rad="101600">
              <a:schemeClr val="accent2">
                <a:satMod val="175000"/>
                <a:alpha val="40000"/>
              </a:schemeClr>
            </a:glow>
          </a:effectLst>
        </p:spPr>
      </p:pic>
      <p:pic>
        <p:nvPicPr>
          <p:cNvPr id="10" name="Рисунок 9"/>
          <p:cNvPicPr>
            <a:picLocks noChangeAspect="1"/>
          </p:cNvPicPr>
          <p:nvPr/>
        </p:nvPicPr>
        <p:blipFill rotWithShape="1">
          <a:blip r:embed="rId4">
            <a:extLst>
              <a:ext uri="{28A0092B-C50C-407E-A947-70E740481C1C}">
                <a14:useLocalDpi xmlns:a14="http://schemas.microsoft.com/office/drawing/2010/main" val="0"/>
              </a:ext>
            </a:extLst>
          </a:blip>
          <a:srcRect t="12051" r="9912"/>
          <a:stretch/>
        </p:blipFill>
        <p:spPr>
          <a:xfrm>
            <a:off x="9070731" y="1219504"/>
            <a:ext cx="2994318" cy="2006690"/>
          </a:xfrm>
          <a:prstGeom prst="rect">
            <a:avLst/>
          </a:prstGeom>
          <a:ln>
            <a:solidFill>
              <a:schemeClr val="accent2"/>
            </a:solidFill>
          </a:ln>
          <a:effectLst>
            <a:glow rad="101600">
              <a:schemeClr val="accent2">
                <a:satMod val="175000"/>
                <a:alpha val="40000"/>
              </a:schemeClr>
            </a:glow>
          </a:effectLst>
        </p:spPr>
      </p:pic>
      <p:pic>
        <p:nvPicPr>
          <p:cNvPr id="11" name="Рисунок 10"/>
          <p:cNvPicPr>
            <a:picLocks noChangeAspect="1"/>
          </p:cNvPicPr>
          <p:nvPr/>
        </p:nvPicPr>
        <p:blipFill rotWithShape="1">
          <a:blip r:embed="rId5">
            <a:extLst>
              <a:ext uri="{28A0092B-C50C-407E-A947-70E740481C1C}">
                <a14:useLocalDpi xmlns:a14="http://schemas.microsoft.com/office/drawing/2010/main" val="0"/>
              </a:ext>
            </a:extLst>
          </a:blip>
          <a:srcRect l="17331"/>
          <a:stretch/>
        </p:blipFill>
        <p:spPr>
          <a:xfrm>
            <a:off x="5787808" y="1226710"/>
            <a:ext cx="2942953" cy="1999484"/>
          </a:xfrm>
          <a:prstGeom prst="rect">
            <a:avLst/>
          </a:prstGeom>
          <a:ln>
            <a:solidFill>
              <a:schemeClr val="accent2"/>
            </a:solidFill>
          </a:ln>
          <a:effectLst>
            <a:glow rad="101600">
              <a:schemeClr val="accent2">
                <a:satMod val="175000"/>
                <a:alpha val="40000"/>
              </a:schemeClr>
            </a:glow>
          </a:effectLst>
        </p:spPr>
      </p:pic>
      <p:sp>
        <p:nvSpPr>
          <p:cNvPr id="12" name="Прямоугольник 11"/>
          <p:cNvSpPr/>
          <p:nvPr/>
        </p:nvSpPr>
        <p:spPr>
          <a:xfrm>
            <a:off x="105507" y="5788918"/>
            <a:ext cx="5611962" cy="584775"/>
          </a:xfrm>
          <a:prstGeom prst="rect">
            <a:avLst/>
          </a:prstGeom>
        </p:spPr>
        <p:txBody>
          <a:bodyPr wrap="square">
            <a:spAutoFit/>
          </a:bodyPr>
          <a:lstStyle/>
          <a:p>
            <a:pPr algn="ctr"/>
            <a:r>
              <a:rPr lang="ru-RU" sz="1600" i="1" dirty="0" smtClean="0">
                <a:latin typeface="Times New Roman" panose="02020603050405020304" pitchFamily="18" charset="0"/>
                <a:cs typeface="Times New Roman" panose="02020603050405020304" pitchFamily="18" charset="0"/>
              </a:rPr>
              <a:t>Расходы на реализацию программы «Экология и окружающая среда» в 2023 году составили: </a:t>
            </a:r>
            <a:r>
              <a:rPr lang="ru-RU" sz="1600" i="1" dirty="0">
                <a:latin typeface="Times New Roman" panose="02020603050405020304" pitchFamily="18" charset="0"/>
                <a:cs typeface="Times New Roman" panose="02020603050405020304" pitchFamily="18" charset="0"/>
              </a:rPr>
              <a:t>14 381 042,00 руб</a:t>
            </a:r>
            <a:r>
              <a:rPr lang="ru-RU" sz="1600" i="1" dirty="0" smtClean="0">
                <a:latin typeface="Times New Roman" panose="02020603050405020304" pitchFamily="18" charset="0"/>
                <a:cs typeface="Times New Roman" panose="02020603050405020304" pitchFamily="18" charset="0"/>
              </a:rPr>
              <a:t>.</a:t>
            </a:r>
            <a:endParaRPr lang="ru-RU" sz="16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186985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96194" y="132843"/>
            <a:ext cx="11675072" cy="377111"/>
          </a:xfrm>
        </p:spPr>
        <p:txBody>
          <a:bodyPr/>
          <a:lstStyle/>
          <a:p>
            <a:pPr algn="ctr"/>
            <a:r>
              <a:rPr lang="ru-RU" sz="2800" i="1" dirty="0" smtClean="0">
                <a:solidFill>
                  <a:schemeClr val="accent2"/>
                </a:solidFill>
                <a:latin typeface="Times New Roman" panose="02020603050405020304" pitchFamily="18" charset="0"/>
                <a:cs typeface="Times New Roman" panose="02020603050405020304" pitchFamily="18" charset="0"/>
              </a:rPr>
              <a:t>Формирование современной городской среды:</a:t>
            </a:r>
            <a:endParaRPr lang="ru-RU" sz="2800" i="1" dirty="0">
              <a:solidFill>
                <a:schemeClr val="accent2"/>
              </a:solidFill>
              <a:latin typeface="Times New Roman" panose="02020603050405020304" pitchFamily="18" charset="0"/>
              <a:cs typeface="Times New Roman" panose="02020603050405020304" pitchFamily="18" charset="0"/>
            </a:endParaRPr>
          </a:p>
        </p:txBody>
      </p:sp>
      <p:pic>
        <p:nvPicPr>
          <p:cNvPr id="8" name="Рисунок 7"/>
          <p:cNvPicPr>
            <a:picLocks noGrp="1" noChangeAspect="1"/>
          </p:cNvPicPr>
          <p:nvPr>
            <p:ph type="pic" idx="2"/>
          </p:nvPr>
        </p:nvPicPr>
        <p:blipFill>
          <a:blip r:embed="rId2">
            <a:extLst>
              <a:ext uri="{28A0092B-C50C-407E-A947-70E740481C1C}">
                <a14:useLocalDpi xmlns:a14="http://schemas.microsoft.com/office/drawing/2010/main" val="0"/>
              </a:ext>
            </a:extLst>
          </a:blip>
          <a:srcRect t="33654" b="33654"/>
          <a:stretch>
            <a:fillRect/>
          </a:stretch>
        </p:blipFill>
        <p:spPr>
          <a:xfrm>
            <a:off x="96194" y="3995063"/>
            <a:ext cx="3730910" cy="2168344"/>
          </a:xfrm>
          <a:effectLst>
            <a:glow rad="228600">
              <a:schemeClr val="bg1">
                <a:alpha val="40000"/>
              </a:schemeClr>
            </a:glow>
          </a:effectLst>
        </p:spPr>
      </p:pic>
      <p:sp>
        <p:nvSpPr>
          <p:cNvPr id="6" name="Текст 5"/>
          <p:cNvSpPr>
            <a:spLocks noGrp="1"/>
          </p:cNvSpPr>
          <p:nvPr>
            <p:ph type="body" idx="1"/>
          </p:nvPr>
        </p:nvSpPr>
        <p:spPr>
          <a:xfrm>
            <a:off x="1" y="619291"/>
            <a:ext cx="12075458" cy="752310"/>
          </a:xfrm>
        </p:spPr>
        <p:txBody>
          <a:bodyPr/>
          <a:lstStyle/>
          <a:p>
            <a:pPr indent="450000" algn="just"/>
            <a:r>
              <a:rPr lang="ru-RU" sz="1600" dirty="0">
                <a:latin typeface="Times New Roman" panose="02020603050405020304" pitchFamily="18" charset="0"/>
                <a:cs typeface="Times New Roman" panose="02020603050405020304" pitchFamily="18" charset="0"/>
              </a:rPr>
              <a:t>Выполнены работы по благоустройству общественного пространства Байкальского муниципального образования "Татьянин сквер". </a:t>
            </a:r>
            <a:r>
              <a:rPr lang="ru-RU" sz="1600" dirty="0" smtClean="0">
                <a:latin typeface="Times New Roman" panose="02020603050405020304" pitchFamily="18" charset="0"/>
                <a:cs typeface="Times New Roman" panose="02020603050405020304" pitchFamily="18" charset="0"/>
              </a:rPr>
              <a:t>Общественная </a:t>
            </a:r>
            <a:r>
              <a:rPr lang="ru-RU" sz="1600" dirty="0">
                <a:latin typeface="Times New Roman" panose="02020603050405020304" pitchFamily="18" charset="0"/>
                <a:cs typeface="Times New Roman" panose="02020603050405020304" pitchFamily="18" charset="0"/>
              </a:rPr>
              <a:t>территория расположена по адресу: </a:t>
            </a:r>
            <a:r>
              <a:rPr lang="ru-RU" sz="1600" dirty="0" err="1">
                <a:latin typeface="Times New Roman" panose="02020603050405020304" pitchFamily="18" charset="0"/>
                <a:cs typeface="Times New Roman" panose="02020603050405020304" pitchFamily="18" charset="0"/>
              </a:rPr>
              <a:t>г.Байкальск</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мкр.Южный</a:t>
            </a:r>
            <a:r>
              <a:rPr lang="ru-RU" sz="1600" dirty="0">
                <a:latin typeface="Times New Roman" panose="02020603050405020304" pitchFamily="18" charset="0"/>
                <a:cs typeface="Times New Roman" panose="02020603050405020304" pitchFamily="18" charset="0"/>
              </a:rPr>
              <a:t>, 2 квартал, перед ДК "Юбилейный".</a:t>
            </a:r>
          </a:p>
          <a:p>
            <a:pPr indent="450000" algn="just"/>
            <a:r>
              <a:rPr lang="ru-RU" sz="1600" dirty="0" smtClean="0">
                <a:latin typeface="Times New Roman" panose="02020603050405020304" pitchFamily="18" charset="0"/>
                <a:cs typeface="Times New Roman" panose="02020603050405020304" pitchFamily="18" charset="0"/>
              </a:rPr>
              <a:t>В </a:t>
            </a:r>
            <a:r>
              <a:rPr lang="ru-RU" sz="1600" dirty="0">
                <a:latin typeface="Times New Roman" panose="02020603050405020304" pitchFamily="18" charset="0"/>
                <a:cs typeface="Times New Roman" panose="02020603050405020304" pitchFamily="18" charset="0"/>
              </a:rPr>
              <a:t>рамках благоустройства выполнены следующие работы:</a:t>
            </a:r>
          </a:p>
          <a:p>
            <a:pPr indent="450000" algn="just"/>
            <a:r>
              <a:rPr lang="ru-RU" sz="1600" dirty="0">
                <a:latin typeface="Times New Roman" panose="02020603050405020304" pitchFamily="18" charset="0"/>
                <a:cs typeface="Times New Roman" panose="02020603050405020304" pitchFamily="18" charset="0"/>
              </a:rPr>
              <a:t>1) переустройство лестницы;</a:t>
            </a:r>
          </a:p>
          <a:p>
            <a:pPr indent="450000" algn="just"/>
            <a:r>
              <a:rPr lang="ru-RU" sz="1600" dirty="0">
                <a:latin typeface="Times New Roman" panose="02020603050405020304" pitchFamily="18" charset="0"/>
                <a:cs typeface="Times New Roman" panose="02020603050405020304" pitchFamily="18" charset="0"/>
              </a:rPr>
              <a:t>2) ремонт подпорной стенки;</a:t>
            </a:r>
          </a:p>
          <a:p>
            <a:pPr indent="450000" algn="just"/>
            <a:r>
              <a:rPr lang="ru-RU" sz="1600" dirty="0">
                <a:latin typeface="Times New Roman" panose="02020603050405020304" pitchFamily="18" charset="0"/>
                <a:cs typeface="Times New Roman" panose="02020603050405020304" pitchFamily="18" charset="0"/>
              </a:rPr>
              <a:t>3) устройство тротуарных покрытий;                                  </a:t>
            </a:r>
          </a:p>
          <a:p>
            <a:pPr indent="450000" algn="just"/>
            <a:r>
              <a:rPr lang="ru-RU" sz="1600" dirty="0">
                <a:latin typeface="Times New Roman" panose="02020603050405020304" pitchFamily="18" charset="0"/>
                <a:cs typeface="Times New Roman" panose="02020603050405020304" pitchFamily="18" charset="0"/>
              </a:rPr>
              <a:t>4) устройство освещения;                                                         </a:t>
            </a:r>
          </a:p>
          <a:p>
            <a:pPr indent="450000" algn="just"/>
            <a:r>
              <a:rPr lang="ru-RU" sz="1600" dirty="0">
                <a:latin typeface="Times New Roman" panose="02020603050405020304" pitchFamily="18" charset="0"/>
                <a:cs typeface="Times New Roman" panose="02020603050405020304" pitchFamily="18" charset="0"/>
              </a:rPr>
              <a:t>5) установка МАФ( лавок, скамеек</a:t>
            </a:r>
            <a:r>
              <a:rPr lang="ru-RU" sz="1600" dirty="0" smtClean="0">
                <a:latin typeface="Times New Roman" panose="02020603050405020304" pitchFamily="18" charset="0"/>
                <a:cs typeface="Times New Roman" panose="02020603050405020304" pitchFamily="18" charset="0"/>
              </a:rPr>
              <a:t>).</a:t>
            </a:r>
            <a:endParaRPr lang="ru-RU" sz="1600" dirty="0">
              <a:latin typeface="Times New Roman" panose="02020603050405020304" pitchFamily="18" charset="0"/>
              <a:cs typeface="Times New Roman" panose="02020603050405020304" pitchFamily="18" charset="0"/>
            </a:endParaRPr>
          </a:p>
          <a:p>
            <a:endParaRPr lang="ru-RU" dirty="0"/>
          </a:p>
        </p:txBody>
      </p:sp>
      <p:pic>
        <p:nvPicPr>
          <p:cNvPr id="9" name="Рисунок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0313" y="3995063"/>
            <a:ext cx="3854834" cy="2168344"/>
          </a:xfrm>
          <a:prstGeom prst="rect">
            <a:avLst/>
          </a:prstGeom>
          <a:effectLst>
            <a:glow rad="228600">
              <a:schemeClr val="bg1">
                <a:alpha val="40000"/>
              </a:schemeClr>
            </a:glow>
          </a:effectLst>
        </p:spPr>
      </p:pic>
      <p:pic>
        <p:nvPicPr>
          <p:cNvPr id="10" name="Рисунок 9"/>
          <p:cNvPicPr>
            <a:picLocks noChangeAspect="1"/>
          </p:cNvPicPr>
          <p:nvPr/>
        </p:nvPicPr>
        <p:blipFill>
          <a:blip r:embed="rId4"/>
          <a:stretch>
            <a:fillRect/>
          </a:stretch>
        </p:blipFill>
        <p:spPr>
          <a:xfrm>
            <a:off x="8080711" y="3768327"/>
            <a:ext cx="4250307" cy="2584186"/>
          </a:xfrm>
          <a:prstGeom prst="rect">
            <a:avLst/>
          </a:prstGeom>
        </p:spPr>
      </p:pic>
    </p:spTree>
    <p:extLst>
      <p:ext uri="{BB962C8B-B14F-4D97-AF65-F5344CB8AC3E}">
        <p14:creationId xmlns:p14="http://schemas.microsoft.com/office/powerpoint/2010/main" val="171516922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96194" y="132843"/>
            <a:ext cx="11675072" cy="377111"/>
          </a:xfrm>
        </p:spPr>
        <p:txBody>
          <a:bodyPr/>
          <a:lstStyle/>
          <a:p>
            <a:pPr algn="ctr"/>
            <a:r>
              <a:rPr lang="ru-RU" sz="2800" i="1" dirty="0" smtClean="0">
                <a:solidFill>
                  <a:schemeClr val="accent2"/>
                </a:solidFill>
                <a:latin typeface="Times New Roman" panose="02020603050405020304" pitchFamily="18" charset="0"/>
                <a:cs typeface="Times New Roman" panose="02020603050405020304" pitchFamily="18" charset="0"/>
              </a:rPr>
              <a:t>Формирование современной городской среды:</a:t>
            </a:r>
            <a:endParaRPr lang="ru-RU" sz="2800" i="1" dirty="0">
              <a:solidFill>
                <a:schemeClr val="accent2"/>
              </a:solidFill>
              <a:latin typeface="Times New Roman" panose="02020603050405020304" pitchFamily="18" charset="0"/>
              <a:cs typeface="Times New Roman" panose="02020603050405020304" pitchFamily="18" charset="0"/>
            </a:endParaRPr>
          </a:p>
        </p:txBody>
      </p:sp>
      <p:pic>
        <p:nvPicPr>
          <p:cNvPr id="4" name="Рисунок 3"/>
          <p:cNvPicPr>
            <a:picLocks noGrp="1" noChangeAspect="1"/>
          </p:cNvPicPr>
          <p:nvPr>
            <p:ph type="pic" idx="2"/>
          </p:nvPr>
        </p:nvPicPr>
        <p:blipFill rotWithShape="1">
          <a:blip r:embed="rId2">
            <a:extLst>
              <a:ext uri="{28A0092B-C50C-407E-A947-70E740481C1C}">
                <a14:useLocalDpi xmlns:a14="http://schemas.microsoft.com/office/drawing/2010/main" val="0"/>
              </a:ext>
            </a:extLst>
          </a:blip>
          <a:srcRect l="24768" t="-433" b="2728"/>
          <a:stretch/>
        </p:blipFill>
        <p:spPr>
          <a:xfrm>
            <a:off x="195460" y="3848567"/>
            <a:ext cx="3166078" cy="2312894"/>
          </a:xfrm>
          <a:effectLst>
            <a:glow rad="228600">
              <a:schemeClr val="bg1">
                <a:alpha val="40000"/>
              </a:schemeClr>
            </a:glow>
          </a:effectLst>
        </p:spPr>
      </p:pic>
      <p:graphicFrame>
        <p:nvGraphicFramePr>
          <p:cNvPr id="3" name="Таблица 2"/>
          <p:cNvGraphicFramePr>
            <a:graphicFrameLocks noGrp="1"/>
          </p:cNvGraphicFramePr>
          <p:nvPr>
            <p:extLst>
              <p:ext uri="{D42A27DB-BD31-4B8C-83A1-F6EECF244321}">
                <p14:modId xmlns:p14="http://schemas.microsoft.com/office/powerpoint/2010/main" val="1830916788"/>
              </p:ext>
            </p:extLst>
          </p:nvPr>
        </p:nvGraphicFramePr>
        <p:xfrm>
          <a:off x="627526" y="719666"/>
          <a:ext cx="10936944" cy="2423940"/>
        </p:xfrm>
        <a:graphic>
          <a:graphicData uri="http://schemas.openxmlformats.org/drawingml/2006/table">
            <a:tbl>
              <a:tblPr firstRow="1" bandRow="1">
                <a:tableStyleId>{8A107856-5554-42FB-B03E-39F5DBC370BA}</a:tableStyleId>
              </a:tblPr>
              <a:tblGrid>
                <a:gridCol w="5468472">
                  <a:extLst>
                    <a:ext uri="{9D8B030D-6E8A-4147-A177-3AD203B41FA5}">
                      <a16:colId xmlns:a16="http://schemas.microsoft.com/office/drawing/2014/main" val="2107686100"/>
                    </a:ext>
                  </a:extLst>
                </a:gridCol>
                <a:gridCol w="5468472">
                  <a:extLst>
                    <a:ext uri="{9D8B030D-6E8A-4147-A177-3AD203B41FA5}">
                      <a16:colId xmlns:a16="http://schemas.microsoft.com/office/drawing/2014/main" val="3322588912"/>
                    </a:ext>
                  </a:extLst>
                </a:gridCol>
              </a:tblGrid>
              <a:tr h="476445">
                <a:tc>
                  <a:txBody>
                    <a:bodyPr/>
                    <a:lstStyle/>
                    <a:p>
                      <a:r>
                        <a:rPr lang="ru-RU" sz="1600" b="0" dirty="0" smtClean="0"/>
                        <a:t>Расходы:</a:t>
                      </a:r>
                      <a:endParaRPr lang="ru-RU" sz="1600" b="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sz="1600" b="0" dirty="0" smtClean="0"/>
                        <a:t>Руб.</a:t>
                      </a:r>
                      <a:endParaRPr lang="ru-RU" sz="1600" b="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451662872"/>
                  </a:ext>
                </a:extLst>
              </a:tr>
              <a:tr h="485308">
                <a:tc>
                  <a:txBody>
                    <a:bodyPr/>
                    <a:lstStyle/>
                    <a:p>
                      <a:r>
                        <a:rPr lang="ru-RU" dirty="0" smtClean="0"/>
                        <a:t>Федеральный бюджет</a:t>
                      </a:r>
                      <a:endParaRPr lang="ru-RU" dirty="0">
                        <a:latin typeface="Times New Roman" panose="02020603050405020304" pitchFamily="18" charset="0"/>
                        <a:cs typeface="Times New Roman" panose="02020603050405020304" pitchFamily="18" charset="0"/>
                      </a:endParaRPr>
                    </a:p>
                  </a:txBody>
                  <a:tcPr/>
                </a:tc>
                <a:tc>
                  <a:txBody>
                    <a:bodyPr/>
                    <a:lstStyle/>
                    <a:p>
                      <a:r>
                        <a:rPr lang="ru-RU" dirty="0" smtClean="0"/>
                        <a:t>9 786 400, 05 руб.</a:t>
                      </a:r>
                    </a:p>
                    <a:p>
                      <a:endParaRPr lang="ru-RU"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766494345"/>
                  </a:ext>
                </a:extLst>
              </a:tr>
              <a:tr h="476445">
                <a:tc>
                  <a:txBody>
                    <a:bodyPr/>
                    <a:lstStyle/>
                    <a:p>
                      <a:r>
                        <a:rPr lang="ru-RU" dirty="0" smtClean="0"/>
                        <a:t>Бюджет Иркутской области</a:t>
                      </a:r>
                      <a:endParaRPr lang="ru-RU" dirty="0">
                        <a:latin typeface="Times New Roman" panose="02020603050405020304" pitchFamily="18" charset="0"/>
                        <a:cs typeface="Times New Roman" panose="02020603050405020304" pitchFamily="18" charset="0"/>
                      </a:endParaRPr>
                    </a:p>
                  </a:txBody>
                  <a:tcPr/>
                </a:tc>
                <a:tc>
                  <a:txBody>
                    <a:bodyPr/>
                    <a:lstStyle/>
                    <a:p>
                      <a:r>
                        <a:rPr lang="ru-RU" dirty="0" smtClean="0"/>
                        <a:t>2 525 199, 95 </a:t>
                      </a:r>
                      <a:endParaRPr lang="ru-RU"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569769076"/>
                  </a:ext>
                </a:extLst>
              </a:tr>
              <a:tr h="476445">
                <a:tc>
                  <a:txBody>
                    <a:bodyPr/>
                    <a:lstStyle/>
                    <a:p>
                      <a:r>
                        <a:rPr lang="ru-RU" dirty="0" smtClean="0"/>
                        <a:t>Бюджет Байкальского городского поселения</a:t>
                      </a:r>
                      <a:endParaRPr lang="ru-RU" dirty="0">
                        <a:latin typeface="Times New Roman" panose="02020603050405020304" pitchFamily="18" charset="0"/>
                        <a:cs typeface="Times New Roman" panose="02020603050405020304" pitchFamily="18" charset="0"/>
                      </a:endParaRPr>
                    </a:p>
                  </a:txBody>
                  <a:tcPr/>
                </a:tc>
                <a:tc>
                  <a:txBody>
                    <a:bodyPr/>
                    <a:lstStyle/>
                    <a:p>
                      <a:r>
                        <a:rPr lang="ru-RU" dirty="0" smtClean="0"/>
                        <a:t>105 300,00 </a:t>
                      </a:r>
                      <a:endParaRPr lang="ru-RU"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888283096"/>
                  </a:ext>
                </a:extLst>
              </a:tr>
              <a:tr h="476445">
                <a:tc>
                  <a:txBody>
                    <a:bodyPr/>
                    <a:lstStyle/>
                    <a:p>
                      <a:r>
                        <a:rPr lang="ru-RU" dirty="0" smtClean="0"/>
                        <a:t>ИТОГО</a:t>
                      </a:r>
                      <a:endParaRPr lang="ru-RU" dirty="0">
                        <a:latin typeface="Times New Roman" panose="02020603050405020304" pitchFamily="18" charset="0"/>
                        <a:cs typeface="Times New Roman" panose="02020603050405020304" pitchFamily="18" charset="0"/>
                      </a:endParaRPr>
                    </a:p>
                  </a:txBody>
                  <a:tcPr/>
                </a:tc>
                <a:tc>
                  <a:txBody>
                    <a:bodyPr/>
                    <a:lstStyle/>
                    <a:p>
                      <a:r>
                        <a:rPr lang="ru-RU" dirty="0" smtClean="0"/>
                        <a:t>12 416 900,00 </a:t>
                      </a:r>
                      <a:endParaRPr lang="ru-RU"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240614279"/>
                  </a:ext>
                </a:extLst>
              </a:tr>
            </a:tbl>
          </a:graphicData>
        </a:graphic>
      </p:graphicFrame>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6398" y="3848567"/>
            <a:ext cx="4111812" cy="2312894"/>
          </a:xfrm>
          <a:prstGeom prst="rect">
            <a:avLst/>
          </a:prstGeom>
          <a:effectLst>
            <a:glow rad="228600">
              <a:schemeClr val="bg1">
                <a:alpha val="40000"/>
              </a:schemeClr>
            </a:glow>
          </a:effectLst>
        </p:spPr>
      </p:pic>
      <p:pic>
        <p:nvPicPr>
          <p:cNvPr id="9" name="Рисунок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83070" y="3848567"/>
            <a:ext cx="4111811" cy="2312894"/>
          </a:xfrm>
          <a:prstGeom prst="rect">
            <a:avLst/>
          </a:prstGeom>
          <a:effectLst>
            <a:glow rad="228600">
              <a:schemeClr val="bg1">
                <a:alpha val="40000"/>
              </a:schemeClr>
            </a:glow>
          </a:effectLst>
        </p:spPr>
      </p:pic>
    </p:spTree>
    <p:extLst>
      <p:ext uri="{BB962C8B-B14F-4D97-AF65-F5344CB8AC3E}">
        <p14:creationId xmlns:p14="http://schemas.microsoft.com/office/powerpoint/2010/main" val="510484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pPr algn="ctr"/>
            <a:r>
              <a:rPr lang="ru-RU" sz="2800" i="1" dirty="0">
                <a:solidFill>
                  <a:schemeClr val="accent2"/>
                </a:solidFill>
                <a:latin typeface="Times New Roman" panose="02020603050405020304" pitchFamily="18" charset="0"/>
                <a:cs typeface="Times New Roman" panose="02020603050405020304" pitchFamily="18" charset="0"/>
              </a:rPr>
              <a:t>Вопросы гражданской обороны, предупреждения и ликвидации чрезвычайных ситуаций, обеспечения пожарной безопасности, безопасности людей на водных объектах и безопасности дорожного </a:t>
            </a:r>
            <a:r>
              <a:rPr lang="ru-RU" sz="2800" i="1" dirty="0" smtClean="0">
                <a:solidFill>
                  <a:schemeClr val="accent2"/>
                </a:solidFill>
                <a:latin typeface="Times New Roman" panose="02020603050405020304" pitchFamily="18" charset="0"/>
                <a:cs typeface="Times New Roman" panose="02020603050405020304" pitchFamily="18" charset="0"/>
              </a:rPr>
              <a:t>движения:</a:t>
            </a:r>
            <a:r>
              <a:rPr lang="ru-RU" sz="2800" i="1" dirty="0">
                <a:solidFill>
                  <a:schemeClr val="accent2"/>
                </a:solidFill>
                <a:latin typeface="Times New Roman" panose="02020603050405020304" pitchFamily="18" charset="0"/>
                <a:cs typeface="Times New Roman" panose="02020603050405020304" pitchFamily="18" charset="0"/>
              </a:rPr>
              <a:t/>
            </a:r>
            <a:br>
              <a:rPr lang="ru-RU" sz="2800" i="1" dirty="0">
                <a:solidFill>
                  <a:schemeClr val="accent2"/>
                </a:solidFill>
                <a:latin typeface="Times New Roman" panose="02020603050405020304" pitchFamily="18" charset="0"/>
                <a:cs typeface="Times New Roman" panose="02020603050405020304" pitchFamily="18" charset="0"/>
              </a:rPr>
            </a:br>
            <a:endParaRPr lang="ru-RU" sz="2800" i="1" dirty="0">
              <a:solidFill>
                <a:schemeClr val="accent2"/>
              </a:solidFill>
              <a:latin typeface="Times New Roman" panose="02020603050405020304" pitchFamily="18" charset="0"/>
              <a:cs typeface="Times New Roman" panose="02020603050405020304" pitchFamily="18" charset="0"/>
            </a:endParaRPr>
          </a:p>
        </p:txBody>
      </p:sp>
      <p:sp>
        <p:nvSpPr>
          <p:cNvPr id="2" name="Текст 1"/>
          <p:cNvSpPr>
            <a:spLocks noGrp="1"/>
          </p:cNvSpPr>
          <p:nvPr>
            <p:ph type="body" idx="1"/>
          </p:nvPr>
        </p:nvSpPr>
        <p:spPr>
          <a:xfrm>
            <a:off x="127000" y="1825625"/>
            <a:ext cx="11954933" cy="4351338"/>
          </a:xfrm>
        </p:spPr>
        <p:txBody>
          <a:bodyPr/>
          <a:lstStyle/>
          <a:p>
            <a:pPr marL="114300" indent="0" algn="just">
              <a:buNone/>
            </a:pPr>
            <a:r>
              <a:rPr lang="ru-RU" sz="1400" dirty="0">
                <a:latin typeface="Times New Roman" panose="02020603050405020304" pitchFamily="18" charset="0"/>
                <a:cs typeface="Times New Roman" panose="02020603050405020304" pitchFamily="18" charset="0"/>
              </a:rPr>
              <a:t>За </a:t>
            </a:r>
            <a:r>
              <a:rPr lang="ru-RU" sz="1400" dirty="0" smtClean="0">
                <a:latin typeface="Times New Roman" panose="02020603050405020304" pitchFamily="18" charset="0"/>
                <a:cs typeface="Times New Roman" panose="02020603050405020304" pitchFamily="18" charset="0"/>
              </a:rPr>
              <a:t>2023 </a:t>
            </a:r>
            <a:r>
              <a:rPr lang="ru-RU" sz="1400" dirty="0">
                <a:latin typeface="Times New Roman" panose="02020603050405020304" pitchFamily="18" charset="0"/>
                <a:cs typeface="Times New Roman" panose="02020603050405020304" pitchFamily="18" charset="0"/>
              </a:rPr>
              <a:t>год проведено </a:t>
            </a:r>
            <a:r>
              <a:rPr lang="ru-RU" sz="1400" dirty="0" smtClean="0">
                <a:latin typeface="Times New Roman" panose="02020603050405020304" pitchFamily="18" charset="0"/>
                <a:cs typeface="Times New Roman" panose="02020603050405020304" pitchFamily="18" charset="0"/>
              </a:rPr>
              <a:t>5 плановых заседания </a:t>
            </a:r>
            <a:r>
              <a:rPr lang="ru-RU" sz="1400" dirty="0">
                <a:latin typeface="Times New Roman" panose="02020603050405020304" pitchFamily="18" charset="0"/>
                <a:cs typeface="Times New Roman" panose="02020603050405020304" pitchFamily="18" charset="0"/>
              </a:rPr>
              <a:t>Комиссии по ЧС и ПБ </a:t>
            </a:r>
            <a:r>
              <a:rPr lang="ru-RU" sz="1400" dirty="0" smtClean="0">
                <a:latin typeface="Times New Roman" panose="02020603050405020304" pitchFamily="18" charset="0"/>
                <a:cs typeface="Times New Roman" panose="02020603050405020304" pitchFamily="18" charset="0"/>
              </a:rPr>
              <a:t>БГП, </a:t>
            </a:r>
            <a:r>
              <a:rPr lang="ru-RU" sz="1400" dirty="0">
                <a:latin typeface="Times New Roman" panose="02020603050405020304" pitchFamily="18" charset="0"/>
                <a:cs typeface="Times New Roman" panose="02020603050405020304" pitchFamily="18" charset="0"/>
              </a:rPr>
              <a:t>с </a:t>
            </a:r>
            <a:r>
              <a:rPr lang="ru-RU" sz="1400" dirty="0" smtClean="0">
                <a:latin typeface="Times New Roman" panose="02020603050405020304" pitchFamily="18" charset="0"/>
                <a:cs typeface="Times New Roman" panose="02020603050405020304" pitchFamily="18" charset="0"/>
              </a:rPr>
              <a:t>рассмотрением 11 плановых вопросов, и 4 </a:t>
            </a:r>
            <a:r>
              <a:rPr lang="ru-RU" sz="1400" dirty="0">
                <a:latin typeface="Times New Roman" panose="02020603050405020304" pitchFamily="18" charset="0"/>
                <a:cs typeface="Times New Roman" panose="02020603050405020304" pitchFamily="18" charset="0"/>
              </a:rPr>
              <a:t>внеплановых заседания Комиссии по ЧС и ПБ </a:t>
            </a:r>
            <a:r>
              <a:rPr lang="ru-RU" sz="1400" dirty="0" smtClean="0">
                <a:latin typeface="Times New Roman" panose="02020603050405020304" pitchFamily="18" charset="0"/>
                <a:cs typeface="Times New Roman" panose="02020603050405020304" pitchFamily="18" charset="0"/>
              </a:rPr>
              <a:t>БГП, </a:t>
            </a:r>
            <a:r>
              <a:rPr lang="ru-RU" sz="1400" dirty="0">
                <a:latin typeface="Times New Roman" panose="02020603050405020304" pitchFamily="18" charset="0"/>
                <a:cs typeface="Times New Roman" panose="02020603050405020304" pitchFamily="18" charset="0"/>
              </a:rPr>
              <a:t>с </a:t>
            </a:r>
            <a:r>
              <a:rPr lang="ru-RU" sz="1400" dirty="0" smtClean="0">
                <a:latin typeface="Times New Roman" panose="02020603050405020304" pitchFamily="18" charset="0"/>
                <a:cs typeface="Times New Roman" panose="02020603050405020304" pitchFamily="18" charset="0"/>
              </a:rPr>
              <a:t>рассмотрением 11 </a:t>
            </a:r>
            <a:r>
              <a:rPr lang="ru-RU" sz="1400" dirty="0">
                <a:latin typeface="Times New Roman" panose="02020603050405020304" pitchFamily="18" charset="0"/>
                <a:cs typeface="Times New Roman" panose="02020603050405020304" pitchFamily="18" charset="0"/>
              </a:rPr>
              <a:t>внеплановых вопросов. </a:t>
            </a:r>
          </a:p>
          <a:p>
            <a:pPr marL="114300" indent="0" algn="just">
              <a:buNone/>
            </a:pPr>
            <a:r>
              <a:rPr lang="ru-RU" sz="1400" dirty="0">
                <a:latin typeface="Times New Roman" panose="02020603050405020304" pitchFamily="18" charset="0"/>
                <a:cs typeface="Times New Roman" panose="02020603050405020304" pitchFamily="18" charset="0"/>
              </a:rPr>
              <a:t>Проведены мероприятия :</a:t>
            </a:r>
          </a:p>
          <a:p>
            <a:pPr algn="just"/>
            <a:r>
              <a:rPr lang="ru-RU" sz="1400" dirty="0">
                <a:latin typeface="Times New Roman" panose="02020603050405020304" pitchFamily="18" charset="0"/>
                <a:cs typeface="Times New Roman" panose="02020603050405020304" pitchFamily="18" charset="0"/>
              </a:rPr>
              <a:t>совместно с ОНД </a:t>
            </a:r>
            <a:r>
              <a:rPr lang="ru-RU" sz="1400" dirty="0" err="1">
                <a:latin typeface="Times New Roman" panose="02020603050405020304" pitchFamily="18" charset="0"/>
                <a:cs typeface="Times New Roman" panose="02020603050405020304" pitchFamily="18" charset="0"/>
              </a:rPr>
              <a:t>Слюдянского</a:t>
            </a:r>
            <a:r>
              <a:rPr lang="ru-RU" sz="1400" dirty="0">
                <a:latin typeface="Times New Roman" panose="02020603050405020304" pitchFamily="18" charset="0"/>
                <a:cs typeface="Times New Roman" panose="02020603050405020304" pitchFamily="18" charset="0"/>
              </a:rPr>
              <a:t> района, ОМВД России по </a:t>
            </a:r>
            <a:r>
              <a:rPr lang="ru-RU" sz="1400" dirty="0" err="1">
                <a:latin typeface="Times New Roman" panose="02020603050405020304" pitchFamily="18" charset="0"/>
                <a:cs typeface="Times New Roman" panose="02020603050405020304" pitchFamily="18" charset="0"/>
              </a:rPr>
              <a:t>Слюдянскому</a:t>
            </a:r>
            <a:r>
              <a:rPr lang="ru-RU" sz="1400" dirty="0">
                <a:latin typeface="Times New Roman" panose="02020603050405020304" pitchFamily="18" charset="0"/>
                <a:cs typeface="Times New Roman" panose="02020603050405020304" pitchFamily="18" charset="0"/>
              </a:rPr>
              <a:t> району, ПСЧ №53 ФГКУ «3 ОФПС по Иркутской области» по информированию о правилах пожарной безопасности;</a:t>
            </a:r>
          </a:p>
          <a:p>
            <a:pPr algn="just"/>
            <a:r>
              <a:rPr lang="ru-RU" sz="1400" dirty="0">
                <a:latin typeface="Times New Roman" panose="02020603050405020304" pitchFamily="18" charset="0"/>
                <a:cs typeface="Times New Roman" panose="02020603050405020304" pitchFamily="18" charset="0"/>
              </a:rPr>
              <a:t>совместно с ОМВД России по </a:t>
            </a:r>
            <a:r>
              <a:rPr lang="ru-RU" sz="1400" dirty="0" err="1">
                <a:latin typeface="Times New Roman" panose="02020603050405020304" pitchFamily="18" charset="0"/>
                <a:cs typeface="Times New Roman" panose="02020603050405020304" pitchFamily="18" charset="0"/>
              </a:rPr>
              <a:t>Слюдянскому</a:t>
            </a:r>
            <a:r>
              <a:rPr lang="ru-RU" sz="1400" dirty="0">
                <a:latin typeface="Times New Roman" panose="02020603050405020304" pitchFamily="18" charset="0"/>
                <a:cs typeface="Times New Roman" panose="02020603050405020304" pitchFamily="18" charset="0"/>
              </a:rPr>
              <a:t> району, Байкальским инспекторским участком ГИМС по информированию о правилах безопасности на водных объектах в летний и зимний </a:t>
            </a:r>
            <a:r>
              <a:rPr lang="ru-RU" sz="1400" dirty="0" smtClean="0">
                <a:latin typeface="Times New Roman" panose="02020603050405020304" pitchFamily="18" charset="0"/>
                <a:cs typeface="Times New Roman" panose="02020603050405020304" pitchFamily="18" charset="0"/>
              </a:rPr>
              <a:t>периоды;</a:t>
            </a:r>
            <a:endParaRPr lang="ru-RU" sz="1400" dirty="0">
              <a:latin typeface="Times New Roman" panose="02020603050405020304" pitchFamily="18" charset="0"/>
              <a:cs typeface="Times New Roman" panose="02020603050405020304" pitchFamily="18" charset="0"/>
            </a:endParaRPr>
          </a:p>
          <a:p>
            <a:pPr algn="just"/>
            <a:r>
              <a:rPr lang="ru-RU" sz="1400" dirty="0" smtClean="0">
                <a:latin typeface="Times New Roman" panose="02020603050405020304" pitchFamily="18" charset="0"/>
                <a:cs typeface="Times New Roman" panose="02020603050405020304" pitchFamily="18" charset="0"/>
              </a:rPr>
              <a:t>Установлены </a:t>
            </a:r>
            <a:r>
              <a:rPr lang="ru-RU" sz="1400" dirty="0">
                <a:latin typeface="Times New Roman" panose="02020603050405020304" pitchFamily="18" charset="0"/>
                <a:cs typeface="Times New Roman" panose="02020603050405020304" pitchFamily="18" charset="0"/>
              </a:rPr>
              <a:t>автономные противопожарные </a:t>
            </a:r>
            <a:r>
              <a:rPr lang="ru-RU" sz="1400" dirty="0" err="1">
                <a:latin typeface="Times New Roman" panose="02020603050405020304" pitchFamily="18" charset="0"/>
                <a:cs typeface="Times New Roman" panose="02020603050405020304" pitchFamily="18" charset="0"/>
              </a:rPr>
              <a:t>извещатели</a:t>
            </a:r>
            <a:r>
              <a:rPr lang="ru-RU" sz="1400" dirty="0">
                <a:latin typeface="Times New Roman" panose="02020603050405020304" pitchFamily="18" charset="0"/>
                <a:cs typeface="Times New Roman" panose="02020603050405020304" pitchFamily="18" charset="0"/>
              </a:rPr>
              <a:t> в 7 семьях в количестве </a:t>
            </a:r>
            <a:r>
              <a:rPr lang="ru-RU" sz="1400" dirty="0" smtClean="0">
                <a:latin typeface="Times New Roman" panose="02020603050405020304" pitchFamily="18" charset="0"/>
                <a:cs typeface="Times New Roman" panose="02020603050405020304" pitchFamily="18" charset="0"/>
              </a:rPr>
              <a:t>21 штука;</a:t>
            </a:r>
            <a:endParaRPr lang="ru-RU" sz="1400" dirty="0">
              <a:latin typeface="Times New Roman" panose="02020603050405020304" pitchFamily="18" charset="0"/>
              <a:cs typeface="Times New Roman" panose="02020603050405020304" pitchFamily="18" charset="0"/>
            </a:endParaRPr>
          </a:p>
          <a:p>
            <a:pPr algn="just"/>
            <a:r>
              <a:rPr lang="ru-RU" sz="1400" dirty="0">
                <a:latin typeface="Times New Roman" panose="02020603050405020304" pitchFamily="18" charset="0"/>
                <a:cs typeface="Times New Roman" panose="02020603050405020304" pitchFamily="18" charset="0"/>
              </a:rPr>
              <a:t>Совместно с ОГКУ «Дирекция по Эксплуатации ГТС и Ликвидации ЭУ» на территориях </a:t>
            </a:r>
            <a:r>
              <a:rPr lang="ru-RU" sz="1400" dirty="0" err="1">
                <a:latin typeface="Times New Roman" panose="02020603050405020304" pitchFamily="18" charset="0"/>
                <a:cs typeface="Times New Roman" panose="02020603050405020304" pitchFamily="18" charset="0"/>
              </a:rPr>
              <a:t>Бабхинского</a:t>
            </a:r>
            <a:r>
              <a:rPr lang="ru-RU" sz="1400" dirty="0">
                <a:latin typeface="Times New Roman" panose="02020603050405020304" pitchFamily="18" charset="0"/>
                <a:cs typeface="Times New Roman" panose="02020603050405020304" pitchFamily="18" charset="0"/>
              </a:rPr>
              <a:t> и </a:t>
            </a:r>
            <a:r>
              <a:rPr lang="ru-RU" sz="1400" dirty="0" err="1">
                <a:latin typeface="Times New Roman" panose="02020603050405020304" pitchFamily="18" charset="0"/>
                <a:cs typeface="Times New Roman" panose="02020603050405020304" pitchFamily="18" charset="0"/>
              </a:rPr>
              <a:t>Солзанского</a:t>
            </a:r>
            <a:r>
              <a:rPr lang="ru-RU" sz="1400" dirty="0">
                <a:latin typeface="Times New Roman" panose="02020603050405020304" pitchFamily="18" charset="0"/>
                <a:cs typeface="Times New Roman" panose="02020603050405020304" pitchFamily="18" charset="0"/>
              </a:rPr>
              <a:t> полигонов проводились мероприятия по мониторингу уровня </a:t>
            </a:r>
            <a:r>
              <a:rPr lang="ru-RU" sz="1400" dirty="0" err="1">
                <a:latin typeface="Times New Roman" panose="02020603050405020304" pitchFamily="18" charset="0"/>
                <a:cs typeface="Times New Roman" panose="02020603050405020304" pitchFamily="18" charset="0"/>
              </a:rPr>
              <a:t>надшламовых</a:t>
            </a:r>
            <a:r>
              <a:rPr lang="ru-RU" sz="1400" dirty="0">
                <a:latin typeface="Times New Roman" panose="02020603050405020304" pitchFamily="18" charset="0"/>
                <a:cs typeface="Times New Roman" panose="02020603050405020304" pitchFamily="18" charset="0"/>
              </a:rPr>
              <a:t> вод. </a:t>
            </a:r>
            <a:endParaRPr lang="ru-RU" sz="1400" dirty="0" smtClean="0">
              <a:latin typeface="Times New Roman" panose="02020603050405020304" pitchFamily="18" charset="0"/>
              <a:cs typeface="Times New Roman" panose="02020603050405020304" pitchFamily="18" charset="0"/>
            </a:endParaRPr>
          </a:p>
          <a:p>
            <a:pPr algn="just"/>
            <a:r>
              <a:rPr lang="ru-RU" sz="1400" dirty="0" smtClean="0">
                <a:latin typeface="Times New Roman" panose="02020603050405020304" pitchFamily="18" charset="0"/>
                <a:cs typeface="Times New Roman" panose="02020603050405020304" pitchFamily="18" charset="0"/>
              </a:rPr>
              <a:t>В рамках ликвидации последствий ЧС, выполнены работы по углублени</a:t>
            </a:r>
            <a:r>
              <a:rPr lang="ru-RU" sz="1400" dirty="0">
                <a:latin typeface="Times New Roman" panose="02020603050405020304" pitchFamily="18" charset="0"/>
                <a:cs typeface="Times New Roman" panose="02020603050405020304" pitchFamily="18" charset="0"/>
              </a:rPr>
              <a:t>ю</a:t>
            </a:r>
            <a:r>
              <a:rPr lang="ru-RU" sz="1400" dirty="0" smtClean="0">
                <a:latin typeface="Times New Roman" panose="02020603050405020304" pitchFamily="18" charset="0"/>
                <a:cs typeface="Times New Roman" panose="02020603050405020304" pitchFamily="18" charset="0"/>
              </a:rPr>
              <a:t> дна и отчистки русел рек;</a:t>
            </a:r>
            <a:endParaRPr lang="ru-RU"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9638916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pPr algn="ctr"/>
            <a:r>
              <a:rPr lang="ru-RU" sz="2800" i="1" dirty="0">
                <a:solidFill>
                  <a:schemeClr val="accent2"/>
                </a:solidFill>
                <a:latin typeface="Times New Roman" panose="02020603050405020304" pitchFamily="18" charset="0"/>
                <a:cs typeface="Times New Roman" panose="02020603050405020304" pitchFamily="18" charset="0"/>
              </a:rPr>
              <a:t>Вопросы гражданской обороны, предупреждения и ликвидации чрезвычайных ситуаций, обеспечения пожарной безопасности, безопасности людей на водных объектах и безопасности дорожного </a:t>
            </a:r>
            <a:r>
              <a:rPr lang="ru-RU" sz="2800" i="1" dirty="0" smtClean="0">
                <a:solidFill>
                  <a:schemeClr val="accent2"/>
                </a:solidFill>
                <a:latin typeface="Times New Roman" panose="02020603050405020304" pitchFamily="18" charset="0"/>
                <a:cs typeface="Times New Roman" panose="02020603050405020304" pitchFamily="18" charset="0"/>
              </a:rPr>
              <a:t>движения:</a:t>
            </a:r>
            <a:r>
              <a:rPr lang="ru-RU" sz="2800" i="1" dirty="0">
                <a:solidFill>
                  <a:schemeClr val="accent2"/>
                </a:solidFill>
                <a:latin typeface="Times New Roman" panose="02020603050405020304" pitchFamily="18" charset="0"/>
                <a:cs typeface="Times New Roman" panose="02020603050405020304" pitchFamily="18" charset="0"/>
              </a:rPr>
              <a:t/>
            </a:r>
            <a:br>
              <a:rPr lang="ru-RU" sz="2800" i="1" dirty="0">
                <a:solidFill>
                  <a:schemeClr val="accent2"/>
                </a:solidFill>
                <a:latin typeface="Times New Roman" panose="02020603050405020304" pitchFamily="18" charset="0"/>
                <a:cs typeface="Times New Roman" panose="02020603050405020304" pitchFamily="18" charset="0"/>
              </a:rPr>
            </a:br>
            <a:endParaRPr lang="ru-RU" sz="2800" i="1" dirty="0">
              <a:solidFill>
                <a:schemeClr val="accent2"/>
              </a:solidFill>
              <a:latin typeface="Times New Roman" panose="02020603050405020304" pitchFamily="18" charset="0"/>
              <a:cs typeface="Times New Roman" panose="02020603050405020304" pitchFamily="18" charset="0"/>
            </a:endParaRPr>
          </a:p>
        </p:txBody>
      </p:sp>
      <p:sp>
        <p:nvSpPr>
          <p:cNvPr id="2" name="Текст 1"/>
          <p:cNvSpPr>
            <a:spLocks noGrp="1"/>
          </p:cNvSpPr>
          <p:nvPr>
            <p:ph type="body" idx="1"/>
          </p:nvPr>
        </p:nvSpPr>
        <p:spPr>
          <a:xfrm>
            <a:off x="118533" y="1537759"/>
            <a:ext cx="11954933" cy="4351338"/>
          </a:xfrm>
        </p:spPr>
        <p:txBody>
          <a:bodyPr/>
          <a:lstStyle/>
          <a:p>
            <a:pPr marL="114300" indent="0" algn="just">
              <a:buNone/>
            </a:pPr>
            <a:r>
              <a:rPr lang="ru-RU" sz="1400" dirty="0">
                <a:latin typeface="Times New Roman" panose="02020603050405020304" pitchFamily="18" charset="0"/>
                <a:cs typeface="Times New Roman" panose="02020603050405020304" pitchFamily="18" charset="0"/>
              </a:rPr>
              <a:t>На основании постановления администрации Байкальского городского поселения №552-п от 06.07.2023г. «О введении режима «Чрезвычайной ситуации» на территории Байкальского муниципального образования» на территории Байкальского городского поселения введен режим «Чрезвычайная ситуация» муниципального характера с 10 час. 00 мин. 06 июля 2023 года до особого распоряжения и осуществить необходимые мероприятия, предусмотренные законодательством.</a:t>
            </a:r>
          </a:p>
          <a:p>
            <a:pPr marL="114300" indent="0" algn="just">
              <a:buNone/>
            </a:pPr>
            <a:r>
              <a:rPr lang="ru-RU" sz="1400" dirty="0">
                <a:latin typeface="Times New Roman" panose="02020603050405020304" pitchFamily="18" charset="0"/>
                <a:cs typeface="Times New Roman" panose="02020603050405020304" pitchFamily="18" charset="0"/>
              </a:rPr>
              <a:t>В результате выпадения очень сильных и продолжительных сильных дождей с 04 по 06 июля  2023 года отмечалось повышение уровня воды реках </a:t>
            </a:r>
            <a:r>
              <a:rPr lang="ru-RU" sz="1400" dirty="0" err="1">
                <a:latin typeface="Times New Roman" panose="02020603050405020304" pitchFamily="18" charset="0"/>
                <a:cs typeface="Times New Roman" panose="02020603050405020304" pitchFamily="18" charset="0"/>
              </a:rPr>
              <a:t>Харлахта</a:t>
            </a:r>
            <a:r>
              <a:rPr lang="ru-RU" sz="1400" dirty="0">
                <a:latin typeface="Times New Roman" panose="02020603050405020304" pitchFamily="18" charset="0"/>
                <a:cs typeface="Times New Roman" panose="02020603050405020304" pitchFamily="18" charset="0"/>
              </a:rPr>
              <a:t> на 100 см, </a:t>
            </a:r>
            <a:r>
              <a:rPr lang="ru-RU" sz="1400" dirty="0" err="1">
                <a:latin typeface="Times New Roman" panose="02020603050405020304" pitchFamily="18" charset="0"/>
                <a:cs typeface="Times New Roman" panose="02020603050405020304" pitchFamily="18" charset="0"/>
              </a:rPr>
              <a:t>Солзан</a:t>
            </a:r>
            <a:r>
              <a:rPr lang="ru-RU" sz="1400" dirty="0">
                <a:latin typeface="Times New Roman" panose="02020603050405020304" pitchFamily="18" charset="0"/>
                <a:cs typeface="Times New Roman" panose="02020603050405020304" pitchFamily="18" charset="0"/>
              </a:rPr>
              <a:t> на 144 см. Максимальный уровень воды по оперативным данным составил на реках </a:t>
            </a:r>
            <a:r>
              <a:rPr lang="ru-RU" sz="1400" dirty="0" err="1">
                <a:latin typeface="Times New Roman" panose="02020603050405020304" pitchFamily="18" charset="0"/>
                <a:cs typeface="Times New Roman" panose="02020603050405020304" pitchFamily="18" charset="0"/>
              </a:rPr>
              <a:t>Харлахта</a:t>
            </a:r>
            <a:r>
              <a:rPr lang="ru-RU" sz="1400" dirty="0">
                <a:latin typeface="Times New Roman" panose="02020603050405020304" pitchFamily="18" charset="0"/>
                <a:cs typeface="Times New Roman" panose="02020603050405020304" pitchFamily="18" charset="0"/>
              </a:rPr>
              <a:t> 188 см (07 июля в 00 час.) при критической отметке 250 см, </a:t>
            </a:r>
            <a:r>
              <a:rPr lang="ru-RU" sz="1400" dirty="0" err="1">
                <a:latin typeface="Times New Roman" panose="02020603050405020304" pitchFamily="18" charset="0"/>
                <a:cs typeface="Times New Roman" panose="02020603050405020304" pitchFamily="18" charset="0"/>
              </a:rPr>
              <a:t>Солзан</a:t>
            </a:r>
            <a:r>
              <a:rPr lang="ru-RU" sz="1400" dirty="0">
                <a:latin typeface="Times New Roman" panose="02020603050405020304" pitchFamily="18" charset="0"/>
                <a:cs typeface="Times New Roman" panose="02020603050405020304" pitchFamily="18" charset="0"/>
              </a:rPr>
              <a:t> 350 см (06 июля в 12 час.) при критической отметке 400 см. В связи с увеличением уровня воды в р. </a:t>
            </a:r>
            <a:r>
              <a:rPr lang="ru-RU" sz="1400" dirty="0" err="1">
                <a:latin typeface="Times New Roman" panose="02020603050405020304" pitchFamily="18" charset="0"/>
                <a:cs typeface="Times New Roman" panose="02020603050405020304" pitchFamily="18" charset="0"/>
              </a:rPr>
              <a:t>Солзан</a:t>
            </a:r>
            <a:r>
              <a:rPr lang="ru-RU" sz="1400" dirty="0">
                <a:latin typeface="Times New Roman" panose="02020603050405020304" pitchFamily="18" charset="0"/>
                <a:cs typeface="Times New Roman" panose="02020603050405020304" pitchFamily="18" charset="0"/>
              </a:rPr>
              <a:t> была угроза выхода воды на территории </a:t>
            </a:r>
            <a:r>
              <a:rPr lang="ru-RU" sz="1400" dirty="0" err="1">
                <a:latin typeface="Times New Roman" panose="02020603050405020304" pitchFamily="18" charset="0"/>
                <a:cs typeface="Times New Roman" panose="02020603050405020304" pitchFamily="18" charset="0"/>
              </a:rPr>
              <a:t>мкр</a:t>
            </a:r>
            <a:r>
              <a:rPr lang="ru-RU" sz="1400" dirty="0">
                <a:latin typeface="Times New Roman" panose="02020603050405020304" pitchFamily="18" charset="0"/>
                <a:cs typeface="Times New Roman" panose="02020603050405020304" pitchFamily="18" charset="0"/>
              </a:rPr>
              <a:t>. Гагарина, в районе 202 дома и НГВ 1, что </a:t>
            </a:r>
            <a:r>
              <a:rPr lang="ru-RU" sz="1400" dirty="0" smtClean="0">
                <a:latin typeface="Times New Roman" panose="02020603050405020304" pitchFamily="18" charset="0"/>
                <a:cs typeface="Times New Roman" panose="02020603050405020304" pitchFamily="18" charset="0"/>
              </a:rPr>
              <a:t>могло </a:t>
            </a:r>
            <a:r>
              <a:rPr lang="ru-RU" sz="1400" dirty="0">
                <a:latin typeface="Times New Roman" panose="02020603050405020304" pitchFamily="18" charset="0"/>
                <a:cs typeface="Times New Roman" panose="02020603050405020304" pitchFamily="18" charset="0"/>
              </a:rPr>
              <a:t>повлечь за собой нарушение работы объектов жизнедеятельности г. Байкальска., так же была угроза подмыва опоры вантового перехода, на котором расположены сети жизнеобеспечения </a:t>
            </a:r>
            <a:r>
              <a:rPr lang="ru-RU" sz="1400" dirty="0" err="1">
                <a:latin typeface="Times New Roman" panose="02020603050405020304" pitchFamily="18" charset="0"/>
                <a:cs typeface="Times New Roman" panose="02020603050405020304" pitchFamily="18" charset="0"/>
              </a:rPr>
              <a:t>г.Байкальска</a:t>
            </a:r>
            <a:r>
              <a:rPr lang="ru-RU" sz="1400" dirty="0">
                <a:latin typeface="Times New Roman" panose="02020603050405020304" pitchFamily="18" charset="0"/>
                <a:cs typeface="Times New Roman" panose="02020603050405020304" pitchFamily="18" charset="0"/>
              </a:rPr>
              <a:t>.</a:t>
            </a: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747" y="3927738"/>
            <a:ext cx="3547533" cy="2660650"/>
          </a:xfrm>
          <a:prstGeom prst="rect">
            <a:avLst/>
          </a:prstGeom>
          <a:effectLst>
            <a:glow rad="139700">
              <a:schemeClr val="accent2">
                <a:satMod val="175000"/>
                <a:alpha val="40000"/>
              </a:schemeClr>
            </a:glow>
          </a:effectLst>
        </p:spPr>
      </p:pic>
      <p:pic>
        <p:nvPicPr>
          <p:cNvPr id="4" name="Рисунок 3"/>
          <p:cNvPicPr>
            <a:picLocks noChangeAspect="1"/>
          </p:cNvPicPr>
          <p:nvPr/>
        </p:nvPicPr>
        <p:blipFill rotWithShape="1">
          <a:blip r:embed="rId3"/>
          <a:srcRect r="21576"/>
          <a:stretch/>
        </p:blipFill>
        <p:spPr>
          <a:xfrm>
            <a:off x="4169796" y="3927738"/>
            <a:ext cx="3693418" cy="2660650"/>
          </a:xfrm>
          <a:prstGeom prst="rect">
            <a:avLst/>
          </a:prstGeom>
          <a:effectLst>
            <a:glow rad="139700">
              <a:schemeClr val="accent2">
                <a:satMod val="175000"/>
                <a:alpha val="40000"/>
              </a:schemeClr>
            </a:glow>
          </a:effectLst>
        </p:spPr>
      </p:pic>
      <p:pic>
        <p:nvPicPr>
          <p:cNvPr id="7" name="Рисунок 6"/>
          <p:cNvPicPr>
            <a:picLocks noChangeAspect="1"/>
          </p:cNvPicPr>
          <p:nvPr/>
        </p:nvPicPr>
        <p:blipFill rotWithShape="1">
          <a:blip r:embed="rId4">
            <a:extLst>
              <a:ext uri="{28A0092B-C50C-407E-A947-70E740481C1C}">
                <a14:useLocalDpi xmlns:a14="http://schemas.microsoft.com/office/drawing/2010/main" val="0"/>
              </a:ext>
            </a:extLst>
          </a:blip>
          <a:srcRect r="23345"/>
          <a:stretch/>
        </p:blipFill>
        <p:spPr>
          <a:xfrm>
            <a:off x="8154700" y="3927738"/>
            <a:ext cx="3627280" cy="2660650"/>
          </a:xfrm>
          <a:prstGeom prst="rect">
            <a:avLst/>
          </a:prstGeom>
          <a:effectLst>
            <a:glow rad="101600">
              <a:schemeClr val="accent2">
                <a:satMod val="175000"/>
                <a:alpha val="40000"/>
              </a:schemeClr>
            </a:glow>
          </a:effectLst>
        </p:spPr>
      </p:pic>
    </p:spTree>
    <p:extLst>
      <p:ext uri="{BB962C8B-B14F-4D97-AF65-F5344CB8AC3E}">
        <p14:creationId xmlns:p14="http://schemas.microsoft.com/office/powerpoint/2010/main" val="24543897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6" name="Google Shape;156;p25"/>
          <p:cNvSpPr txBox="1">
            <a:spLocks noGrp="1"/>
          </p:cNvSpPr>
          <p:nvPr>
            <p:ph type="body" idx="1"/>
          </p:nvPr>
        </p:nvSpPr>
        <p:spPr>
          <a:xfrm>
            <a:off x="4971462" y="74448"/>
            <a:ext cx="7087302" cy="3282284"/>
          </a:xfrm>
          <a:prstGeom prst="rect">
            <a:avLst/>
          </a:prstGeom>
          <a:noFill/>
          <a:ln>
            <a:noFill/>
          </a:ln>
        </p:spPr>
        <p:txBody>
          <a:bodyPr spcFirstLastPara="1" wrap="square" lIns="91425" tIns="45700" rIns="91425" bIns="45700" anchor="t" anchorCtr="0">
            <a:noAutofit/>
          </a:bodyPr>
          <a:lstStyle/>
          <a:p>
            <a:pPr marL="0" lvl="0" indent="0" algn="just">
              <a:spcBef>
                <a:spcPts val="0"/>
              </a:spcBef>
              <a:buSzPts val="1800"/>
            </a:pPr>
            <a:endParaRPr lang="ru-RU" sz="1800" dirty="0" smtClean="0">
              <a:latin typeface="Times New Roman" panose="02020603050405020304" pitchFamily="18" charset="0"/>
              <a:cs typeface="Times New Roman" panose="02020603050405020304" pitchFamily="18" charset="0"/>
            </a:endParaRPr>
          </a:p>
          <a:p>
            <a:pPr marL="0" lvl="0" indent="0" algn="just">
              <a:spcBef>
                <a:spcPts val="0"/>
              </a:spcBef>
              <a:buSzPts val="1800"/>
            </a:pPr>
            <a:endParaRPr lang="ru-RU" sz="1800" dirty="0">
              <a:latin typeface="Times New Roman" panose="02020603050405020304" pitchFamily="18" charset="0"/>
              <a:cs typeface="Times New Roman" panose="02020603050405020304" pitchFamily="18" charset="0"/>
            </a:endParaRPr>
          </a:p>
          <a:p>
            <a:pPr marL="0" lvl="0" indent="0" algn="just">
              <a:spcBef>
                <a:spcPts val="0"/>
              </a:spcBef>
              <a:buSzPts val="1800"/>
            </a:pPr>
            <a:r>
              <a:rPr lang="ru-RU" sz="1800" dirty="0" smtClean="0">
                <a:latin typeface="Times New Roman" panose="02020603050405020304" pitchFamily="18" charset="0"/>
                <a:cs typeface="Times New Roman" panose="02020603050405020304" pitchFamily="18" charset="0"/>
              </a:rPr>
              <a:t>В целях реализации стратегического Мастер-плана комплексного развития Байкальского муниципального образования, распоряжением Правительства РФ  №4344-р от 29.12.2022 г. утверждена Программа социально-экономического развития Байкальского муниципального образования до 2040 года. </a:t>
            </a:r>
          </a:p>
          <a:p>
            <a:pPr marL="0" lvl="0" indent="0" algn="just">
              <a:spcBef>
                <a:spcPts val="0"/>
              </a:spcBef>
              <a:buSzPts val="1800"/>
            </a:pPr>
            <a:endParaRPr lang="ru-RU" sz="1800" dirty="0" smtClean="0">
              <a:latin typeface="Times New Roman" panose="02020603050405020304" pitchFamily="18" charset="0"/>
              <a:cs typeface="Times New Roman" panose="02020603050405020304" pitchFamily="18" charset="0"/>
            </a:endParaRPr>
          </a:p>
          <a:p>
            <a:pPr marL="0" lvl="0" indent="0" algn="just">
              <a:spcBef>
                <a:spcPts val="0"/>
              </a:spcBef>
              <a:buSzPts val="1800"/>
            </a:pPr>
            <a:r>
              <a:rPr lang="ru-RU" sz="1800" dirty="0" smtClean="0">
                <a:latin typeface="Times New Roman" panose="02020603050405020304" pitchFamily="18" charset="0"/>
                <a:cs typeface="Times New Roman" panose="02020603050405020304" pitchFamily="18" charset="0"/>
              </a:rPr>
              <a:t>Указом Губернатора Иркутской области от 10.01.2022г. № 2-уг образован Управляющий совет по комплексному развитию Байкальского муниципального образования. </a:t>
            </a:r>
          </a:p>
          <a:p>
            <a:pPr marL="0" lvl="0" indent="0" algn="just">
              <a:spcBef>
                <a:spcPts val="0"/>
              </a:spcBef>
              <a:buSzPts val="1800"/>
            </a:pPr>
            <a:endParaRPr lang="ru-RU" sz="1800" dirty="0" smtClean="0">
              <a:latin typeface="Times New Roman" panose="02020603050405020304" pitchFamily="18" charset="0"/>
              <a:cs typeface="Times New Roman" panose="02020603050405020304" pitchFamily="18" charset="0"/>
            </a:endParaRPr>
          </a:p>
          <a:p>
            <a:pPr marL="0" lvl="0" indent="0" algn="just">
              <a:spcBef>
                <a:spcPts val="0"/>
              </a:spcBef>
              <a:buSzPts val="1800"/>
            </a:pPr>
            <a:endParaRPr lang="ru-RU" sz="1800" dirty="0" smtClean="0">
              <a:latin typeface="Times New Roman" panose="02020603050405020304" pitchFamily="18" charset="0"/>
              <a:cs typeface="Times New Roman" panose="02020603050405020304" pitchFamily="18" charset="0"/>
            </a:endParaRPr>
          </a:p>
          <a:p>
            <a:pPr marL="0" lvl="0" indent="0" algn="l" rtl="0">
              <a:lnSpc>
                <a:spcPct val="90000"/>
              </a:lnSpc>
              <a:spcBef>
                <a:spcPts val="1000"/>
              </a:spcBef>
              <a:spcAft>
                <a:spcPts val="0"/>
              </a:spcAft>
              <a:buClr>
                <a:schemeClr val="dk1"/>
              </a:buClr>
              <a:buSzPts val="1800"/>
              <a:buFont typeface="Calibri"/>
              <a:buNone/>
            </a:pPr>
            <a:endParaRPr lang="ru-RU" sz="1800" dirty="0" smtClean="0"/>
          </a:p>
          <a:p>
            <a:pPr marL="0" lvl="0" indent="0" algn="l" rtl="0">
              <a:lnSpc>
                <a:spcPct val="90000"/>
              </a:lnSpc>
              <a:spcBef>
                <a:spcPts val="1000"/>
              </a:spcBef>
              <a:spcAft>
                <a:spcPts val="0"/>
              </a:spcAft>
              <a:buClr>
                <a:schemeClr val="dk1"/>
              </a:buClr>
              <a:buSzPts val="1800"/>
              <a:buFont typeface="Calibri"/>
              <a:buNone/>
            </a:pPr>
            <a:endParaRPr sz="1800" dirty="0"/>
          </a:p>
        </p:txBody>
      </p:sp>
      <p:sp>
        <p:nvSpPr>
          <p:cNvPr id="158" name="Google Shape;158;p25"/>
          <p:cNvSpPr/>
          <p:nvPr/>
        </p:nvSpPr>
        <p:spPr>
          <a:xfrm>
            <a:off x="4947656" y="4015892"/>
            <a:ext cx="7369375" cy="492562"/>
          </a:xfrm>
          <a:prstGeom prst="rect">
            <a:avLst/>
          </a:prstGeom>
          <a:noFill/>
          <a:ln>
            <a:noFill/>
          </a:ln>
        </p:spPr>
        <p:txBody>
          <a:bodyPr spcFirstLastPara="1" wrap="square" lIns="91425" tIns="45700" rIns="91425" bIns="45700" anchor="t" anchorCtr="0">
            <a:noAutofit/>
          </a:bodyPr>
          <a:lstStyle/>
          <a:p>
            <a:pPr lvl="0"/>
            <a:r>
              <a:rPr lang="ru-RU" sz="1200" dirty="0" smtClean="0">
                <a:solidFill>
                  <a:schemeClr val="lt1"/>
                </a:solidFill>
                <a:latin typeface="Times New Roman" panose="02020603050405020304" pitchFamily="18" charset="0"/>
                <a:ea typeface="Calibri"/>
                <a:cs typeface="Times New Roman" panose="02020603050405020304" pitchFamily="18" charset="0"/>
                <a:sym typeface="Calibri"/>
              </a:rPr>
              <a:t>Ликвидация </a:t>
            </a:r>
            <a:r>
              <a:rPr lang="ru-RU" sz="1200" dirty="0">
                <a:solidFill>
                  <a:schemeClr val="lt1"/>
                </a:solidFill>
                <a:latin typeface="Times New Roman" panose="02020603050405020304" pitchFamily="18" charset="0"/>
                <a:ea typeface="Calibri"/>
                <a:cs typeface="Times New Roman" panose="02020603050405020304" pitchFamily="18" charset="0"/>
                <a:sym typeface="Calibri"/>
              </a:rPr>
              <a:t>отходов и санация площадки открытого акционерного общества "Байкальский целлюлозно-бумажный комбинат</a:t>
            </a:r>
            <a:r>
              <a:rPr lang="ru-RU" sz="1200" dirty="0" smtClean="0">
                <a:solidFill>
                  <a:schemeClr val="lt1"/>
                </a:solidFill>
                <a:latin typeface="Times New Roman" panose="02020603050405020304" pitchFamily="18" charset="0"/>
                <a:ea typeface="Calibri"/>
                <a:cs typeface="Times New Roman" panose="02020603050405020304" pitchFamily="18" charset="0"/>
                <a:sym typeface="Calibri"/>
              </a:rPr>
              <a:t>";</a:t>
            </a:r>
          </a:p>
          <a:p>
            <a:pPr lvl="0"/>
            <a:r>
              <a:rPr lang="ru-RU" sz="1200" dirty="0" smtClean="0">
                <a:solidFill>
                  <a:schemeClr val="lt1"/>
                </a:solidFill>
                <a:latin typeface="Times New Roman" panose="02020603050405020304" pitchFamily="18" charset="0"/>
                <a:ea typeface="Calibri"/>
                <a:cs typeface="Times New Roman" panose="02020603050405020304" pitchFamily="18" charset="0"/>
                <a:sym typeface="Calibri"/>
              </a:rPr>
              <a:t>Электроснабжение садоводческих некоммерческих товариществ;</a:t>
            </a:r>
            <a:endParaRPr lang="ru-RU" sz="1200" dirty="0">
              <a:solidFill>
                <a:schemeClr val="lt1"/>
              </a:solidFill>
              <a:latin typeface="Times New Roman" panose="02020603050405020304" pitchFamily="18" charset="0"/>
              <a:ea typeface="Calibri"/>
              <a:cs typeface="Times New Roman" panose="02020603050405020304" pitchFamily="18" charset="0"/>
              <a:sym typeface="Calibri"/>
            </a:endParaRPr>
          </a:p>
        </p:txBody>
      </p:sp>
      <p:sp>
        <p:nvSpPr>
          <p:cNvPr id="160" name="Google Shape;160;p25"/>
          <p:cNvSpPr/>
          <p:nvPr/>
        </p:nvSpPr>
        <p:spPr>
          <a:xfrm>
            <a:off x="4947656" y="4567251"/>
            <a:ext cx="7134913" cy="406315"/>
          </a:xfrm>
          <a:prstGeom prst="rect">
            <a:avLst/>
          </a:prstGeom>
          <a:noFill/>
          <a:ln>
            <a:noFill/>
          </a:ln>
        </p:spPr>
        <p:txBody>
          <a:bodyPr spcFirstLastPara="1" wrap="square" lIns="91425" tIns="45700" rIns="91425" bIns="45700" anchor="t" anchorCtr="0">
            <a:noAutofit/>
          </a:bodyPr>
          <a:lstStyle/>
          <a:p>
            <a:pPr lvl="0"/>
            <a:r>
              <a:rPr lang="ru-RU" sz="1200" dirty="0" smtClean="0">
                <a:solidFill>
                  <a:schemeClr val="lt1"/>
                </a:solidFill>
                <a:latin typeface="Times New Roman" panose="02020603050405020304" pitchFamily="18" charset="0"/>
                <a:ea typeface="Calibri"/>
                <a:cs typeface="Times New Roman" panose="02020603050405020304" pitchFamily="18" charset="0"/>
                <a:sym typeface="Calibri"/>
              </a:rPr>
              <a:t>Проведение </a:t>
            </a:r>
            <a:r>
              <a:rPr lang="ru-RU" sz="1200" dirty="0">
                <a:solidFill>
                  <a:schemeClr val="lt1"/>
                </a:solidFill>
                <a:latin typeface="Times New Roman" panose="02020603050405020304" pitchFamily="18" charset="0"/>
                <a:ea typeface="Calibri"/>
                <a:cs typeface="Times New Roman" panose="02020603050405020304" pitchFamily="18" charset="0"/>
                <a:sym typeface="Calibri"/>
              </a:rPr>
              <a:t>селезащитных мероприятий</a:t>
            </a:r>
            <a:r>
              <a:rPr lang="ru-RU" sz="1200" dirty="0" smtClean="0">
                <a:solidFill>
                  <a:schemeClr val="lt1"/>
                </a:solidFill>
                <a:latin typeface="Times New Roman" panose="02020603050405020304" pitchFamily="18" charset="0"/>
                <a:ea typeface="Calibri"/>
                <a:cs typeface="Times New Roman" panose="02020603050405020304" pitchFamily="18" charset="0"/>
                <a:sym typeface="Calibri"/>
              </a:rPr>
              <a:t>;</a:t>
            </a:r>
          </a:p>
          <a:p>
            <a:pPr lvl="0"/>
            <a:r>
              <a:rPr lang="ru-RU" sz="1200" dirty="0" smtClean="0">
                <a:solidFill>
                  <a:schemeClr val="lt1"/>
                </a:solidFill>
                <a:latin typeface="Times New Roman" panose="02020603050405020304" pitchFamily="18" charset="0"/>
                <a:ea typeface="Calibri"/>
                <a:cs typeface="Times New Roman" panose="02020603050405020304" pitchFamily="18" charset="0"/>
                <a:sym typeface="Calibri"/>
              </a:rPr>
              <a:t>Строительство ливневой канализации;</a:t>
            </a:r>
            <a:endParaRPr lang="ru-RU" sz="1200" dirty="0">
              <a:solidFill>
                <a:schemeClr val="lt1"/>
              </a:solidFill>
              <a:latin typeface="Times New Roman" panose="02020603050405020304" pitchFamily="18" charset="0"/>
              <a:ea typeface="Calibri"/>
              <a:cs typeface="Times New Roman" panose="02020603050405020304" pitchFamily="18" charset="0"/>
              <a:sym typeface="Calibri"/>
            </a:endParaRPr>
          </a:p>
        </p:txBody>
      </p:sp>
      <p:sp>
        <p:nvSpPr>
          <p:cNvPr id="162" name="Google Shape;162;p25"/>
          <p:cNvSpPr/>
          <p:nvPr/>
        </p:nvSpPr>
        <p:spPr>
          <a:xfrm>
            <a:off x="4961813" y="4927723"/>
            <a:ext cx="5401346" cy="239522"/>
          </a:xfrm>
          <a:prstGeom prst="rect">
            <a:avLst/>
          </a:prstGeom>
          <a:noFill/>
          <a:ln>
            <a:noFill/>
          </a:ln>
        </p:spPr>
        <p:txBody>
          <a:bodyPr spcFirstLastPara="1" wrap="square" lIns="91425" tIns="45700" rIns="91425" bIns="45700" anchor="t" anchorCtr="0">
            <a:noAutofit/>
          </a:bodyPr>
          <a:lstStyle/>
          <a:p>
            <a:pPr lvl="0">
              <a:buSzPts val="1800"/>
            </a:pPr>
            <a:r>
              <a:rPr lang="ru-RU" sz="1200" dirty="0" err="1" smtClean="0">
                <a:solidFill>
                  <a:schemeClr val="bg1"/>
                </a:solidFill>
                <a:latin typeface="Times New Roman" panose="02020603050405020304" pitchFamily="18" charset="0"/>
                <a:cs typeface="Times New Roman" panose="02020603050405020304" pitchFamily="18" charset="0"/>
              </a:rPr>
              <a:t>Берегоукрепление</a:t>
            </a:r>
            <a:r>
              <a:rPr lang="ru-RU" sz="1200" dirty="0" smtClean="0">
                <a:solidFill>
                  <a:schemeClr val="bg1"/>
                </a:solidFill>
                <a:latin typeface="Times New Roman" panose="02020603050405020304" pitchFamily="18" charset="0"/>
                <a:cs typeface="Times New Roman" panose="02020603050405020304" pitchFamily="18" charset="0"/>
              </a:rPr>
              <a:t> </a:t>
            </a:r>
            <a:r>
              <a:rPr lang="ru-RU" sz="1200" dirty="0">
                <a:solidFill>
                  <a:schemeClr val="bg1"/>
                </a:solidFill>
                <a:latin typeface="Times New Roman" panose="02020603050405020304" pitchFamily="18" charset="0"/>
                <a:cs typeface="Times New Roman" panose="02020603050405020304" pitchFamily="18" charset="0"/>
              </a:rPr>
              <a:t>озера Байкал;</a:t>
            </a:r>
          </a:p>
        </p:txBody>
      </p:sp>
      <p:sp>
        <p:nvSpPr>
          <p:cNvPr id="163" name="Google Shape;163;p25"/>
          <p:cNvSpPr txBox="1"/>
          <p:nvPr/>
        </p:nvSpPr>
        <p:spPr>
          <a:xfrm>
            <a:off x="4947656" y="5134970"/>
            <a:ext cx="5718887" cy="369166"/>
          </a:xfrm>
          <a:prstGeom prst="rect">
            <a:avLst/>
          </a:prstGeom>
          <a:noFill/>
          <a:ln>
            <a:noFill/>
          </a:ln>
        </p:spPr>
        <p:txBody>
          <a:bodyPr spcFirstLastPara="1" wrap="square" lIns="91425" tIns="45700" rIns="91425" bIns="45700" anchor="t" anchorCtr="0">
            <a:noAutofit/>
          </a:bodyPr>
          <a:lstStyle/>
          <a:p>
            <a:pPr lvl="0"/>
            <a:r>
              <a:rPr lang="ru-RU" sz="1200" dirty="0" smtClean="0">
                <a:solidFill>
                  <a:schemeClr val="bg1"/>
                </a:solidFill>
                <a:latin typeface="Times New Roman" panose="02020603050405020304" pitchFamily="18" charset="0"/>
                <a:cs typeface="Times New Roman" panose="02020603050405020304" pitchFamily="18" charset="0"/>
              </a:rPr>
              <a:t>Модернизация систем тепло- </a:t>
            </a:r>
            <a:r>
              <a:rPr lang="ru-RU" sz="1200" dirty="0">
                <a:solidFill>
                  <a:schemeClr val="bg1"/>
                </a:solidFill>
                <a:latin typeface="Times New Roman" panose="02020603050405020304" pitchFamily="18" charset="0"/>
                <a:cs typeface="Times New Roman" panose="02020603050405020304" pitchFamily="18" charset="0"/>
              </a:rPr>
              <a:t>и </a:t>
            </a:r>
            <a:r>
              <a:rPr lang="ru-RU" sz="1200" dirty="0" smtClean="0">
                <a:solidFill>
                  <a:schemeClr val="bg1"/>
                </a:solidFill>
                <a:latin typeface="Times New Roman" panose="02020603050405020304" pitchFamily="18" charset="0"/>
                <a:cs typeface="Times New Roman" panose="02020603050405020304" pitchFamily="18" charset="0"/>
              </a:rPr>
              <a:t>водоснабжения;</a:t>
            </a:r>
          </a:p>
          <a:p>
            <a:pPr lvl="0"/>
            <a:r>
              <a:rPr lang="ru-RU" sz="1200" dirty="0" smtClean="0">
                <a:solidFill>
                  <a:schemeClr val="bg1"/>
                </a:solidFill>
                <a:latin typeface="Times New Roman" panose="02020603050405020304" pitchFamily="18" charset="0"/>
                <a:cs typeface="Times New Roman" panose="02020603050405020304" pitchFamily="18" charset="0"/>
              </a:rPr>
              <a:t>Модернизация текущей инфраструктуры системы сбора ТКО;</a:t>
            </a:r>
            <a:endParaRPr sz="1000" dirty="0">
              <a:solidFill>
                <a:schemeClr val="bg1"/>
              </a:solidFill>
              <a:latin typeface="Times New Roman" panose="02020603050405020304" pitchFamily="18" charset="0"/>
              <a:cs typeface="Times New Roman" panose="02020603050405020304" pitchFamily="18" charset="0"/>
            </a:endParaRPr>
          </a:p>
        </p:txBody>
      </p:sp>
      <p:sp>
        <p:nvSpPr>
          <p:cNvPr id="164" name="Google Shape;164;p25"/>
          <p:cNvSpPr/>
          <p:nvPr/>
        </p:nvSpPr>
        <p:spPr>
          <a:xfrm>
            <a:off x="4944871" y="5504659"/>
            <a:ext cx="3351821" cy="500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ru-RU" sz="1200" dirty="0" smtClean="0">
                <a:solidFill>
                  <a:schemeClr val="lt1"/>
                </a:solidFill>
                <a:latin typeface="Times New Roman" panose="02020603050405020304" pitchFamily="18" charset="0"/>
                <a:ea typeface="Calibri"/>
                <a:cs typeface="Times New Roman" panose="02020603050405020304" pitchFamily="18" charset="0"/>
                <a:sym typeface="Calibri"/>
              </a:rPr>
              <a:t>Развитие инженерной инфраструктуры;</a:t>
            </a:r>
          </a:p>
          <a:p>
            <a:pPr marL="0" marR="0" lvl="0" indent="0" algn="l" rtl="0">
              <a:spcBef>
                <a:spcPts val="0"/>
              </a:spcBef>
              <a:spcAft>
                <a:spcPts val="0"/>
              </a:spcAft>
              <a:buNone/>
            </a:pPr>
            <a:r>
              <a:rPr lang="ru-RU" sz="1200" dirty="0" smtClean="0">
                <a:solidFill>
                  <a:schemeClr val="lt1"/>
                </a:solidFill>
                <a:latin typeface="Times New Roman" panose="02020603050405020304" pitchFamily="18" charset="0"/>
                <a:cs typeface="Times New Roman" panose="02020603050405020304" pitchFamily="18" charset="0"/>
                <a:sym typeface="Calibri"/>
              </a:rPr>
              <a:t>Благоустройство набережной в </a:t>
            </a:r>
            <a:r>
              <a:rPr lang="ru-RU" sz="1200" dirty="0" err="1" smtClean="0">
                <a:solidFill>
                  <a:schemeClr val="lt1"/>
                </a:solidFill>
                <a:latin typeface="Times New Roman" panose="02020603050405020304" pitchFamily="18" charset="0"/>
                <a:cs typeface="Times New Roman" panose="02020603050405020304" pitchFamily="18" charset="0"/>
                <a:sym typeface="Calibri"/>
              </a:rPr>
              <a:t>г.Байкальске</a:t>
            </a:r>
            <a:r>
              <a:rPr lang="ru-RU" sz="1200" dirty="0" smtClean="0">
                <a:solidFill>
                  <a:schemeClr val="lt1"/>
                </a:solidFill>
                <a:latin typeface="Times New Roman" panose="02020603050405020304" pitchFamily="18" charset="0"/>
                <a:cs typeface="Times New Roman" panose="02020603050405020304" pitchFamily="18" charset="0"/>
                <a:sym typeface="Calibri"/>
              </a:rPr>
              <a:t>;</a:t>
            </a:r>
            <a:endParaRPr sz="1200" dirty="0">
              <a:latin typeface="Times New Roman" panose="02020603050405020304" pitchFamily="18" charset="0"/>
              <a:cs typeface="Times New Roman" panose="02020603050405020304" pitchFamily="18" charset="0"/>
            </a:endParaRPr>
          </a:p>
        </p:txBody>
      </p:sp>
      <p:sp>
        <p:nvSpPr>
          <p:cNvPr id="24" name="Google Shape;164;p25"/>
          <p:cNvSpPr/>
          <p:nvPr/>
        </p:nvSpPr>
        <p:spPr>
          <a:xfrm>
            <a:off x="4944871" y="5865022"/>
            <a:ext cx="3351821" cy="500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ru-RU" sz="1200" dirty="0" smtClean="0">
                <a:solidFill>
                  <a:schemeClr val="bg1"/>
                </a:solidFill>
                <a:latin typeface="Times New Roman" panose="02020603050405020304" pitchFamily="18" charset="0"/>
                <a:ea typeface="Calibri"/>
                <a:cs typeface="Times New Roman" panose="02020603050405020304" pitchFamily="18" charset="0"/>
                <a:sym typeface="Calibri"/>
              </a:rPr>
              <a:t>Развитие городской среды;</a:t>
            </a:r>
            <a:endParaRPr sz="1200" dirty="0">
              <a:solidFill>
                <a:schemeClr val="bg1"/>
              </a:solidFill>
              <a:latin typeface="Times New Roman" panose="02020603050405020304" pitchFamily="18" charset="0"/>
              <a:cs typeface="Times New Roman" panose="02020603050405020304" pitchFamily="18" charset="0"/>
            </a:endParaRPr>
          </a:p>
        </p:txBody>
      </p:sp>
      <p:sp>
        <p:nvSpPr>
          <p:cNvPr id="25" name="Google Shape;164;p25"/>
          <p:cNvSpPr/>
          <p:nvPr/>
        </p:nvSpPr>
        <p:spPr>
          <a:xfrm>
            <a:off x="4932637" y="6026069"/>
            <a:ext cx="3351821" cy="500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ru-RU" sz="1200" dirty="0" smtClean="0">
                <a:solidFill>
                  <a:schemeClr val="lt1"/>
                </a:solidFill>
                <a:latin typeface="Times New Roman" panose="02020603050405020304" pitchFamily="18" charset="0"/>
                <a:ea typeface="Calibri"/>
                <a:cs typeface="Times New Roman" panose="02020603050405020304" pitchFamily="18" charset="0"/>
                <a:sym typeface="Calibri"/>
              </a:rPr>
              <a:t>Модернизация улично-дорожной сети;</a:t>
            </a:r>
          </a:p>
          <a:p>
            <a:pPr marL="0" marR="0" lvl="0" indent="0" algn="l" rtl="0">
              <a:spcBef>
                <a:spcPts val="0"/>
              </a:spcBef>
              <a:spcAft>
                <a:spcPts val="0"/>
              </a:spcAft>
              <a:buNone/>
            </a:pPr>
            <a:r>
              <a:rPr lang="ru-RU" sz="1200" dirty="0" smtClean="0">
                <a:solidFill>
                  <a:schemeClr val="lt1"/>
                </a:solidFill>
                <a:latin typeface="Times New Roman" panose="02020603050405020304" pitchFamily="18" charset="0"/>
                <a:cs typeface="Times New Roman" panose="02020603050405020304" pitchFamily="18" charset="0"/>
                <a:sym typeface="Calibri"/>
              </a:rPr>
              <a:t>Создание портовой инфраструктуры;</a:t>
            </a:r>
            <a:endParaRPr sz="1200" dirty="0">
              <a:latin typeface="Times New Roman" panose="02020603050405020304" pitchFamily="18" charset="0"/>
              <a:cs typeface="Times New Roman" panose="02020603050405020304" pitchFamily="18" charset="0"/>
            </a:endParaRPr>
          </a:p>
        </p:txBody>
      </p:sp>
      <p:sp>
        <p:nvSpPr>
          <p:cNvPr id="26" name="Google Shape;162;p25"/>
          <p:cNvSpPr/>
          <p:nvPr/>
        </p:nvSpPr>
        <p:spPr>
          <a:xfrm>
            <a:off x="4928092" y="6405433"/>
            <a:ext cx="7005282" cy="321286"/>
          </a:xfrm>
          <a:prstGeom prst="rect">
            <a:avLst/>
          </a:prstGeom>
          <a:noFill/>
          <a:ln>
            <a:noFill/>
          </a:ln>
        </p:spPr>
        <p:txBody>
          <a:bodyPr spcFirstLastPara="1" wrap="square" lIns="91425" tIns="45700" rIns="91425" bIns="45700" anchor="t" anchorCtr="0">
            <a:noAutofit/>
          </a:bodyPr>
          <a:lstStyle/>
          <a:p>
            <a:pPr lvl="0">
              <a:buSzPts val="1800"/>
            </a:pPr>
            <a:r>
              <a:rPr lang="ru-RU" sz="1200" dirty="0" smtClean="0">
                <a:solidFill>
                  <a:schemeClr val="bg1"/>
                </a:solidFill>
                <a:latin typeface="Times New Roman" panose="02020603050405020304" pitchFamily="18" charset="0"/>
                <a:cs typeface="Times New Roman" panose="02020603050405020304" pitchFamily="18" charset="0"/>
              </a:rPr>
              <a:t>Строительство многоквартирных домов и переселение граждан из ветхого аварийного жилья.</a:t>
            </a:r>
            <a:endParaRPr lang="ru-RU" sz="1200" dirty="0">
              <a:solidFill>
                <a:schemeClr val="bg1"/>
              </a:solidFill>
              <a:latin typeface="Times New Roman" panose="02020603050405020304" pitchFamily="18" charset="0"/>
              <a:cs typeface="Times New Roman" panose="02020603050405020304" pitchFamily="18" charset="0"/>
            </a:endParaRPr>
          </a:p>
        </p:txBody>
      </p:sp>
      <p:sp>
        <p:nvSpPr>
          <p:cNvPr id="27" name="Google Shape;158;p25"/>
          <p:cNvSpPr/>
          <p:nvPr/>
        </p:nvSpPr>
        <p:spPr>
          <a:xfrm>
            <a:off x="4971458" y="3382057"/>
            <a:ext cx="7369375" cy="492562"/>
          </a:xfrm>
          <a:prstGeom prst="rect">
            <a:avLst/>
          </a:prstGeom>
          <a:noFill/>
          <a:ln>
            <a:noFill/>
          </a:ln>
        </p:spPr>
        <p:txBody>
          <a:bodyPr spcFirstLastPara="1" wrap="square" lIns="91425" tIns="45700" rIns="91425" bIns="45700" anchor="t" anchorCtr="0">
            <a:noAutofit/>
          </a:bodyPr>
          <a:lstStyle/>
          <a:p>
            <a:pPr lvl="0"/>
            <a:r>
              <a:rPr lang="ru-RU" i="1" dirty="0">
                <a:solidFill>
                  <a:schemeClr val="lt1"/>
                </a:solidFill>
                <a:latin typeface="Times New Roman" panose="02020603050405020304" pitchFamily="18" charset="0"/>
                <a:ea typeface="Calibri"/>
                <a:cs typeface="Times New Roman" panose="02020603050405020304" pitchFamily="18" charset="0"/>
                <a:sym typeface="Calibri"/>
              </a:rPr>
              <a:t>Согласно Программы, приоритетами социально-экономического развития Байкальского муниципального   образования, обеспечивающими достижение целевых показателей, являются:</a:t>
            </a:r>
          </a:p>
        </p:txBody>
      </p:sp>
      <p:pic>
        <p:nvPicPr>
          <p:cNvPr id="13" name="Рисунок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969" y="349128"/>
            <a:ext cx="4541204" cy="2559588"/>
          </a:xfrm>
          <a:prstGeom prst="rect">
            <a:avLst/>
          </a:prstGeom>
          <a:effectLst>
            <a:glow rad="139700">
              <a:schemeClr val="accent2">
                <a:satMod val="175000"/>
                <a:alpha val="40000"/>
              </a:schemeClr>
            </a:glow>
          </a:effectLst>
        </p:spPr>
      </p:pic>
      <p:pic>
        <p:nvPicPr>
          <p:cNvPr id="15" name="Рисунок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879" y="3839739"/>
            <a:ext cx="4573294" cy="2265961"/>
          </a:xfrm>
          <a:prstGeom prst="rect">
            <a:avLst/>
          </a:prstGeom>
          <a:effectLst>
            <a:glow rad="228600">
              <a:schemeClr val="bg1">
                <a:alpha val="40000"/>
              </a:schemeClr>
            </a:glow>
          </a:effectLst>
        </p:spPr>
      </p:pic>
      <p:pic>
        <p:nvPicPr>
          <p:cNvPr id="14" name="Рисунок 13"/>
          <p:cNvPicPr>
            <a:picLocks noChangeAspect="1"/>
          </p:cNvPicPr>
          <p:nvPr/>
        </p:nvPicPr>
        <p:blipFill>
          <a:blip r:embed="rId5"/>
          <a:stretch>
            <a:fillRect/>
          </a:stretch>
        </p:blipFill>
        <p:spPr>
          <a:xfrm>
            <a:off x="4829618" y="4193207"/>
            <a:ext cx="114195" cy="109628"/>
          </a:xfrm>
          <a:prstGeom prst="rect">
            <a:avLst/>
          </a:prstGeom>
        </p:spPr>
      </p:pic>
      <p:pic>
        <p:nvPicPr>
          <p:cNvPr id="16" name="Рисунок 15"/>
          <p:cNvPicPr>
            <a:picLocks noChangeAspect="1"/>
          </p:cNvPicPr>
          <p:nvPr/>
        </p:nvPicPr>
        <p:blipFill>
          <a:blip r:embed="rId6"/>
          <a:stretch>
            <a:fillRect/>
          </a:stretch>
        </p:blipFill>
        <p:spPr>
          <a:xfrm>
            <a:off x="4823837" y="4490464"/>
            <a:ext cx="115834" cy="109738"/>
          </a:xfrm>
          <a:prstGeom prst="rect">
            <a:avLst/>
          </a:prstGeom>
        </p:spPr>
      </p:pic>
      <p:pic>
        <p:nvPicPr>
          <p:cNvPr id="17" name="Рисунок 16"/>
          <p:cNvPicPr>
            <a:picLocks noChangeAspect="1"/>
          </p:cNvPicPr>
          <p:nvPr/>
        </p:nvPicPr>
        <p:blipFill>
          <a:blip r:embed="rId6"/>
          <a:stretch>
            <a:fillRect/>
          </a:stretch>
        </p:blipFill>
        <p:spPr>
          <a:xfrm>
            <a:off x="4815852" y="4666426"/>
            <a:ext cx="115834" cy="109738"/>
          </a:xfrm>
          <a:prstGeom prst="rect">
            <a:avLst/>
          </a:prstGeom>
        </p:spPr>
      </p:pic>
      <p:pic>
        <p:nvPicPr>
          <p:cNvPr id="18" name="Рисунок 17"/>
          <p:cNvPicPr>
            <a:picLocks noChangeAspect="1"/>
          </p:cNvPicPr>
          <p:nvPr/>
        </p:nvPicPr>
        <p:blipFill>
          <a:blip r:embed="rId6"/>
          <a:stretch>
            <a:fillRect/>
          </a:stretch>
        </p:blipFill>
        <p:spPr>
          <a:xfrm>
            <a:off x="4834508" y="4868267"/>
            <a:ext cx="115834" cy="109738"/>
          </a:xfrm>
          <a:prstGeom prst="rect">
            <a:avLst/>
          </a:prstGeom>
        </p:spPr>
      </p:pic>
      <p:pic>
        <p:nvPicPr>
          <p:cNvPr id="19" name="Рисунок 18"/>
          <p:cNvPicPr>
            <a:picLocks noChangeAspect="1"/>
          </p:cNvPicPr>
          <p:nvPr/>
        </p:nvPicPr>
        <p:blipFill>
          <a:blip r:embed="rId6"/>
          <a:stretch>
            <a:fillRect/>
          </a:stretch>
        </p:blipFill>
        <p:spPr>
          <a:xfrm>
            <a:off x="4838901" y="5028927"/>
            <a:ext cx="115834" cy="109738"/>
          </a:xfrm>
          <a:prstGeom prst="rect">
            <a:avLst/>
          </a:prstGeom>
        </p:spPr>
      </p:pic>
      <p:pic>
        <p:nvPicPr>
          <p:cNvPr id="20" name="Рисунок 19"/>
          <p:cNvPicPr>
            <a:picLocks noChangeAspect="1"/>
          </p:cNvPicPr>
          <p:nvPr/>
        </p:nvPicPr>
        <p:blipFill>
          <a:blip r:embed="rId6"/>
          <a:stretch>
            <a:fillRect/>
          </a:stretch>
        </p:blipFill>
        <p:spPr>
          <a:xfrm>
            <a:off x="4845979" y="5240613"/>
            <a:ext cx="115834" cy="109738"/>
          </a:xfrm>
          <a:prstGeom prst="rect">
            <a:avLst/>
          </a:prstGeom>
        </p:spPr>
      </p:pic>
      <p:pic>
        <p:nvPicPr>
          <p:cNvPr id="21" name="Рисунок 20"/>
          <p:cNvPicPr>
            <a:picLocks noChangeAspect="1"/>
          </p:cNvPicPr>
          <p:nvPr/>
        </p:nvPicPr>
        <p:blipFill>
          <a:blip r:embed="rId6"/>
          <a:stretch>
            <a:fillRect/>
          </a:stretch>
        </p:blipFill>
        <p:spPr>
          <a:xfrm>
            <a:off x="4845979" y="5425037"/>
            <a:ext cx="115834" cy="109738"/>
          </a:xfrm>
          <a:prstGeom prst="rect">
            <a:avLst/>
          </a:prstGeom>
        </p:spPr>
      </p:pic>
      <p:pic>
        <p:nvPicPr>
          <p:cNvPr id="22" name="Рисунок 21"/>
          <p:cNvPicPr>
            <a:picLocks noChangeAspect="1"/>
          </p:cNvPicPr>
          <p:nvPr/>
        </p:nvPicPr>
        <p:blipFill>
          <a:blip r:embed="rId6"/>
          <a:stretch>
            <a:fillRect/>
          </a:stretch>
        </p:blipFill>
        <p:spPr>
          <a:xfrm>
            <a:off x="4855624" y="5590512"/>
            <a:ext cx="115834" cy="109738"/>
          </a:xfrm>
          <a:prstGeom prst="rect">
            <a:avLst/>
          </a:prstGeom>
        </p:spPr>
      </p:pic>
      <p:pic>
        <p:nvPicPr>
          <p:cNvPr id="23" name="Рисунок 22"/>
          <p:cNvPicPr>
            <a:picLocks noChangeAspect="1"/>
          </p:cNvPicPr>
          <p:nvPr/>
        </p:nvPicPr>
        <p:blipFill>
          <a:blip r:embed="rId6"/>
          <a:stretch>
            <a:fillRect/>
          </a:stretch>
        </p:blipFill>
        <p:spPr>
          <a:xfrm>
            <a:off x="4845979" y="5783619"/>
            <a:ext cx="115834" cy="109738"/>
          </a:xfrm>
          <a:prstGeom prst="rect">
            <a:avLst/>
          </a:prstGeom>
        </p:spPr>
      </p:pic>
      <p:pic>
        <p:nvPicPr>
          <p:cNvPr id="28" name="Рисунок 27"/>
          <p:cNvPicPr>
            <a:picLocks noChangeAspect="1"/>
          </p:cNvPicPr>
          <p:nvPr/>
        </p:nvPicPr>
        <p:blipFill>
          <a:blip r:embed="rId6"/>
          <a:stretch>
            <a:fillRect/>
          </a:stretch>
        </p:blipFill>
        <p:spPr>
          <a:xfrm>
            <a:off x="4860168" y="5958804"/>
            <a:ext cx="115834" cy="109738"/>
          </a:xfrm>
          <a:prstGeom prst="rect">
            <a:avLst/>
          </a:prstGeom>
        </p:spPr>
      </p:pic>
      <p:pic>
        <p:nvPicPr>
          <p:cNvPr id="29" name="Рисунок 28"/>
          <p:cNvPicPr>
            <a:picLocks noChangeAspect="1"/>
          </p:cNvPicPr>
          <p:nvPr/>
        </p:nvPicPr>
        <p:blipFill>
          <a:blip r:embed="rId6"/>
          <a:stretch>
            <a:fillRect/>
          </a:stretch>
        </p:blipFill>
        <p:spPr>
          <a:xfrm>
            <a:off x="4853058" y="6154059"/>
            <a:ext cx="115834" cy="109738"/>
          </a:xfrm>
          <a:prstGeom prst="rect">
            <a:avLst/>
          </a:prstGeom>
        </p:spPr>
      </p:pic>
      <p:pic>
        <p:nvPicPr>
          <p:cNvPr id="30" name="Рисунок 29"/>
          <p:cNvPicPr>
            <a:picLocks noChangeAspect="1"/>
          </p:cNvPicPr>
          <p:nvPr/>
        </p:nvPicPr>
        <p:blipFill>
          <a:blip r:embed="rId6"/>
          <a:stretch>
            <a:fillRect/>
          </a:stretch>
        </p:blipFill>
        <p:spPr>
          <a:xfrm>
            <a:off x="4853058" y="6307062"/>
            <a:ext cx="115834" cy="109738"/>
          </a:xfrm>
          <a:prstGeom prst="rect">
            <a:avLst/>
          </a:prstGeom>
        </p:spPr>
      </p:pic>
      <p:pic>
        <p:nvPicPr>
          <p:cNvPr id="31" name="Рисунок 30"/>
          <p:cNvPicPr>
            <a:picLocks noChangeAspect="1"/>
          </p:cNvPicPr>
          <p:nvPr/>
        </p:nvPicPr>
        <p:blipFill>
          <a:blip r:embed="rId6"/>
          <a:stretch>
            <a:fillRect/>
          </a:stretch>
        </p:blipFill>
        <p:spPr>
          <a:xfrm>
            <a:off x="4853058" y="6504384"/>
            <a:ext cx="115834" cy="109738"/>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pPr algn="ctr"/>
            <a:r>
              <a:rPr lang="ru-RU" sz="2800" i="1" dirty="0">
                <a:solidFill>
                  <a:schemeClr val="accent2"/>
                </a:solidFill>
                <a:latin typeface="Times New Roman" panose="02020603050405020304" pitchFamily="18" charset="0"/>
                <a:cs typeface="Times New Roman" panose="02020603050405020304" pitchFamily="18" charset="0"/>
              </a:rPr>
              <a:t>Вопросы гражданской обороны, предупреждения и ликвидации чрезвычайных ситуаций, обеспечения пожарной безопасности, безопасности людей на водных объектах и безопасности дорожного </a:t>
            </a:r>
            <a:r>
              <a:rPr lang="ru-RU" sz="2800" i="1" dirty="0" smtClean="0">
                <a:solidFill>
                  <a:schemeClr val="accent2"/>
                </a:solidFill>
                <a:latin typeface="Times New Roman" panose="02020603050405020304" pitchFamily="18" charset="0"/>
                <a:cs typeface="Times New Roman" panose="02020603050405020304" pitchFamily="18" charset="0"/>
              </a:rPr>
              <a:t>движения:</a:t>
            </a:r>
            <a:r>
              <a:rPr lang="ru-RU" sz="2800" i="1" dirty="0">
                <a:solidFill>
                  <a:schemeClr val="accent2"/>
                </a:solidFill>
                <a:latin typeface="Times New Roman" panose="02020603050405020304" pitchFamily="18" charset="0"/>
                <a:cs typeface="Times New Roman" panose="02020603050405020304" pitchFamily="18" charset="0"/>
              </a:rPr>
              <a:t/>
            </a:r>
            <a:br>
              <a:rPr lang="ru-RU" sz="2800" i="1" dirty="0">
                <a:solidFill>
                  <a:schemeClr val="accent2"/>
                </a:solidFill>
                <a:latin typeface="Times New Roman" panose="02020603050405020304" pitchFamily="18" charset="0"/>
                <a:cs typeface="Times New Roman" panose="02020603050405020304" pitchFamily="18" charset="0"/>
              </a:rPr>
            </a:br>
            <a:endParaRPr lang="ru-RU" sz="2800" i="1" dirty="0">
              <a:solidFill>
                <a:schemeClr val="accent2"/>
              </a:solidFill>
              <a:latin typeface="Times New Roman" panose="02020603050405020304" pitchFamily="18" charset="0"/>
              <a:cs typeface="Times New Roman" panose="02020603050405020304" pitchFamily="18" charset="0"/>
            </a:endParaRPr>
          </a:p>
        </p:txBody>
      </p:sp>
      <p:sp>
        <p:nvSpPr>
          <p:cNvPr id="2" name="Текст 1"/>
          <p:cNvSpPr>
            <a:spLocks noGrp="1"/>
          </p:cNvSpPr>
          <p:nvPr>
            <p:ph type="body" idx="1"/>
          </p:nvPr>
        </p:nvSpPr>
        <p:spPr>
          <a:xfrm>
            <a:off x="116419" y="1485898"/>
            <a:ext cx="7787217" cy="5235575"/>
          </a:xfrm>
        </p:spPr>
        <p:txBody>
          <a:bodyPr/>
          <a:lstStyle/>
          <a:p>
            <a:pPr marL="114300" indent="0" algn="just">
              <a:buNone/>
            </a:pPr>
            <a:r>
              <a:rPr lang="ru-RU" sz="1400" dirty="0" smtClean="0">
                <a:latin typeface="Times New Roman" panose="02020603050405020304" pitchFamily="18" charset="0"/>
                <a:cs typeface="Times New Roman" panose="02020603050405020304" pitchFamily="18" charset="0"/>
              </a:rPr>
              <a:t>В </a:t>
            </a:r>
            <a:r>
              <a:rPr lang="ru-RU" sz="1400" dirty="0">
                <a:latin typeface="Times New Roman" panose="02020603050405020304" pitchFamily="18" charset="0"/>
                <a:cs typeface="Times New Roman" panose="02020603050405020304" pitchFamily="18" charset="0"/>
              </a:rPr>
              <a:t>режиме чрезвычайной ситуации в период с 06.07.2023 по 25.08.2023 были проведены </a:t>
            </a:r>
            <a:r>
              <a:rPr lang="ru-RU" sz="1400" dirty="0" smtClean="0">
                <a:latin typeface="Times New Roman" panose="02020603050405020304" pitchFamily="18" charset="0"/>
                <a:cs typeface="Times New Roman" panose="02020603050405020304" pitchFamily="18" charset="0"/>
              </a:rPr>
              <a:t>аварийно- </a:t>
            </a:r>
            <a:r>
              <a:rPr lang="ru-RU" sz="1400" dirty="0">
                <a:latin typeface="Times New Roman" panose="02020603050405020304" pitchFamily="18" charset="0"/>
                <a:cs typeface="Times New Roman" panose="02020603050405020304" pitchFamily="18" charset="0"/>
              </a:rPr>
              <a:t>спасательные работы согласно плана утвержденного главой Байкальского </a:t>
            </a:r>
            <a:r>
              <a:rPr lang="ru-RU" sz="1400" dirty="0" smtClean="0">
                <a:latin typeface="Times New Roman" panose="02020603050405020304" pitchFamily="18" charset="0"/>
                <a:cs typeface="Times New Roman" panose="02020603050405020304" pitchFamily="18" charset="0"/>
              </a:rPr>
              <a:t>городского </a:t>
            </a:r>
            <a:r>
              <a:rPr lang="ru-RU" sz="1400" dirty="0">
                <a:latin typeface="Times New Roman" panose="02020603050405020304" pitchFamily="18" charset="0"/>
                <a:cs typeface="Times New Roman" panose="02020603050405020304" pitchFamily="18" charset="0"/>
              </a:rPr>
              <a:t>поселения: </a:t>
            </a:r>
          </a:p>
          <a:p>
            <a:pPr marL="114300" indent="0" algn="just">
              <a:buNone/>
            </a:pPr>
            <a:r>
              <a:rPr lang="ru-RU" sz="1400" dirty="0" smtClean="0">
                <a:latin typeface="Times New Roman" panose="02020603050405020304" pitchFamily="18" charset="0"/>
                <a:cs typeface="Times New Roman" panose="02020603050405020304" pitchFamily="18" charset="0"/>
              </a:rPr>
              <a:t>1.Река </a:t>
            </a:r>
            <a:r>
              <a:rPr lang="ru-RU" sz="1400" dirty="0" err="1" smtClean="0">
                <a:latin typeface="Times New Roman" panose="02020603050405020304" pitchFamily="18" charset="0"/>
                <a:cs typeface="Times New Roman" panose="02020603050405020304" pitchFamily="18" charset="0"/>
              </a:rPr>
              <a:t>Харлахта</a:t>
            </a:r>
            <a:r>
              <a:rPr lang="ru-RU" sz="1400" dirty="0" smtClean="0">
                <a:latin typeface="Times New Roman" panose="02020603050405020304" pitchFamily="18" charset="0"/>
                <a:cs typeface="Times New Roman" panose="02020603050405020304" pitchFamily="18" charset="0"/>
              </a:rPr>
              <a:t>. Проведены  </a:t>
            </a:r>
            <a:r>
              <a:rPr lang="ru-RU" sz="1400" dirty="0">
                <a:latin typeface="Times New Roman" panose="02020603050405020304" pitchFamily="18" charset="0"/>
                <a:cs typeface="Times New Roman" panose="02020603050405020304" pitchFamily="18" charset="0"/>
              </a:rPr>
              <a:t>комплексные  </a:t>
            </a:r>
            <a:r>
              <a:rPr lang="ru-RU" sz="1400" dirty="0" err="1">
                <a:latin typeface="Times New Roman" panose="02020603050405020304" pitchFamily="18" charset="0"/>
                <a:cs typeface="Times New Roman" panose="02020603050405020304" pitchFamily="18" charset="0"/>
              </a:rPr>
              <a:t>противопаводковые</a:t>
            </a:r>
            <a:r>
              <a:rPr lang="ru-RU" sz="1400" dirty="0">
                <a:latin typeface="Times New Roman" panose="02020603050405020304" pitchFamily="18" charset="0"/>
                <a:cs typeface="Times New Roman" panose="02020603050405020304" pitchFamily="18" charset="0"/>
              </a:rPr>
              <a:t> мероприятия. Работы осуществляются в границах береговой линии реки </a:t>
            </a:r>
            <a:r>
              <a:rPr lang="ru-RU" sz="1400" dirty="0" err="1">
                <a:latin typeface="Times New Roman" panose="02020603050405020304" pitchFamily="18" charset="0"/>
                <a:cs typeface="Times New Roman" panose="02020603050405020304" pitchFamily="18" charset="0"/>
              </a:rPr>
              <a:t>Харлахта</a:t>
            </a:r>
            <a:r>
              <a:rPr lang="ru-RU" sz="1400" dirty="0">
                <a:latin typeface="Times New Roman" panose="02020603050405020304" pitchFamily="18" charset="0"/>
                <a:cs typeface="Times New Roman" panose="02020603050405020304" pitchFamily="18" charset="0"/>
              </a:rPr>
              <a:t> протяжённостью 1620 м. Количество техники участвовавшей в </a:t>
            </a:r>
            <a:r>
              <a:rPr lang="ru-RU" sz="1400" dirty="0" smtClean="0">
                <a:latin typeface="Times New Roman" panose="02020603050405020304" pitchFamily="18" charset="0"/>
                <a:cs typeface="Times New Roman" panose="02020603050405020304" pitchFamily="18" charset="0"/>
              </a:rPr>
              <a:t>аварийно-спасательных </a:t>
            </a:r>
            <a:r>
              <a:rPr lang="ru-RU" sz="1400" dirty="0">
                <a:latin typeface="Times New Roman" panose="02020603050405020304" pitchFamily="18" charset="0"/>
                <a:cs typeface="Times New Roman" panose="02020603050405020304" pitchFamily="18" charset="0"/>
              </a:rPr>
              <a:t>работах: 2 экскаватора,  1 самосвал, 1 погрузчик. </a:t>
            </a:r>
            <a:endParaRPr lang="ru-RU" sz="1400" dirty="0" smtClean="0">
              <a:latin typeface="Times New Roman" panose="02020603050405020304" pitchFamily="18" charset="0"/>
              <a:cs typeface="Times New Roman" panose="02020603050405020304" pitchFamily="18" charset="0"/>
            </a:endParaRPr>
          </a:p>
          <a:p>
            <a:pPr marL="114300" indent="0" algn="just">
              <a:buNone/>
            </a:pPr>
            <a:r>
              <a:rPr lang="ru-RU" sz="1400" dirty="0" smtClean="0">
                <a:latin typeface="Times New Roman" panose="02020603050405020304" pitchFamily="18" charset="0"/>
                <a:cs typeface="Times New Roman" panose="02020603050405020304" pitchFamily="18" charset="0"/>
              </a:rPr>
              <a:t>2.Река </a:t>
            </a:r>
            <a:r>
              <a:rPr lang="ru-RU" sz="1400" dirty="0" err="1" smtClean="0">
                <a:latin typeface="Times New Roman" panose="02020603050405020304" pitchFamily="18" charset="0"/>
                <a:cs typeface="Times New Roman" panose="02020603050405020304" pitchFamily="18" charset="0"/>
              </a:rPr>
              <a:t>Солзан</a:t>
            </a:r>
            <a:r>
              <a:rPr lang="ru-RU" sz="1400" dirty="0" smtClean="0">
                <a:latin typeface="Times New Roman" panose="02020603050405020304" pitchFamily="18" charset="0"/>
                <a:cs typeface="Times New Roman" panose="02020603050405020304" pitchFamily="18" charset="0"/>
              </a:rPr>
              <a:t>. Проведены  комплексные  </a:t>
            </a:r>
            <a:r>
              <a:rPr lang="ru-RU" sz="1400" dirty="0" err="1" smtClean="0">
                <a:latin typeface="Times New Roman" panose="02020603050405020304" pitchFamily="18" charset="0"/>
                <a:cs typeface="Times New Roman" panose="02020603050405020304" pitchFamily="18" charset="0"/>
              </a:rPr>
              <a:t>противопаводковые</a:t>
            </a:r>
            <a:r>
              <a:rPr lang="ru-RU" sz="1400" dirty="0" smtClean="0">
                <a:latin typeface="Times New Roman" panose="02020603050405020304" pitchFamily="18" charset="0"/>
                <a:cs typeface="Times New Roman" panose="02020603050405020304" pitchFamily="18" charset="0"/>
              </a:rPr>
              <a:t> мероприятия. Работы осуществляются в границах береговой линии реки </a:t>
            </a:r>
            <a:r>
              <a:rPr lang="ru-RU" sz="1400" dirty="0" err="1" smtClean="0">
                <a:latin typeface="Times New Roman" panose="02020603050405020304" pitchFamily="18" charset="0"/>
                <a:cs typeface="Times New Roman" panose="02020603050405020304" pitchFamily="18" charset="0"/>
              </a:rPr>
              <a:t>Солзан</a:t>
            </a:r>
            <a:r>
              <a:rPr lang="ru-RU" sz="1400" dirty="0" smtClean="0">
                <a:latin typeface="Times New Roman" panose="02020603050405020304" pitchFamily="18" charset="0"/>
                <a:cs typeface="Times New Roman" panose="02020603050405020304" pitchFamily="18" charset="0"/>
              </a:rPr>
              <a:t>  по восточному берег 1985 м, по западному 2344 м. Количество техники участвовавшей в аварийно</a:t>
            </a:r>
            <a:r>
              <a:rPr lang="ru-RU" sz="1400" dirty="0">
                <a:latin typeface="Times New Roman" panose="02020603050405020304" pitchFamily="18" charset="0"/>
                <a:cs typeface="Times New Roman" panose="02020603050405020304" pitchFamily="18" charset="0"/>
              </a:rPr>
              <a:t>-</a:t>
            </a:r>
            <a:r>
              <a:rPr lang="ru-RU" sz="1400" dirty="0" smtClean="0">
                <a:latin typeface="Times New Roman" panose="02020603050405020304" pitchFamily="18" charset="0"/>
                <a:cs typeface="Times New Roman" panose="02020603050405020304" pitchFamily="18" charset="0"/>
              </a:rPr>
              <a:t>спасательных работах: 3 экскаватора (6 человек); 12 самосвалов (12 человек); 1 фронтальных погрузчиков (1 человека) – 16 спецтехники (17 человек). Целью выполнения данных работ являлось:</a:t>
            </a:r>
          </a:p>
          <a:p>
            <a:pPr marL="114300" indent="0" algn="just">
              <a:buNone/>
            </a:pPr>
            <a:r>
              <a:rPr lang="ru-RU" sz="1400" dirty="0" smtClean="0">
                <a:latin typeface="Times New Roman" panose="02020603050405020304" pitchFamily="18" charset="0"/>
                <a:cs typeface="Times New Roman" panose="02020603050405020304" pitchFamily="18" charset="0"/>
              </a:rPr>
              <a:t>Сумма проведенных </a:t>
            </a:r>
            <a:r>
              <a:rPr lang="ru-RU" sz="1400" dirty="0">
                <a:latin typeface="Times New Roman" panose="02020603050405020304" pitchFamily="18" charset="0"/>
                <a:cs typeface="Times New Roman" panose="02020603050405020304" pitchFamily="18" charset="0"/>
              </a:rPr>
              <a:t>аварийно-спасательных работ по реке </a:t>
            </a:r>
            <a:r>
              <a:rPr lang="ru-RU" sz="1400" dirty="0" err="1">
                <a:latin typeface="Times New Roman" panose="02020603050405020304" pitchFamily="18" charset="0"/>
                <a:cs typeface="Times New Roman" panose="02020603050405020304" pitchFamily="18" charset="0"/>
              </a:rPr>
              <a:t>Харлахта</a:t>
            </a:r>
            <a:r>
              <a:rPr lang="ru-RU" sz="1400" dirty="0">
                <a:latin typeface="Times New Roman" panose="02020603050405020304" pitchFamily="18" charset="0"/>
                <a:cs typeface="Times New Roman" panose="02020603050405020304" pitchFamily="18" charset="0"/>
              </a:rPr>
              <a:t> составила: </a:t>
            </a:r>
            <a:r>
              <a:rPr lang="ru-RU" sz="1400" dirty="0" smtClean="0">
                <a:latin typeface="Times New Roman" panose="02020603050405020304" pitchFamily="18" charset="0"/>
                <a:cs typeface="Times New Roman" panose="02020603050405020304" pitchFamily="18" charset="0"/>
              </a:rPr>
              <a:t>1 </a:t>
            </a:r>
            <a:r>
              <a:rPr lang="ru-RU" sz="1400" dirty="0">
                <a:latin typeface="Times New Roman" panose="02020603050405020304" pitchFamily="18" charset="0"/>
                <a:cs typeface="Times New Roman" panose="02020603050405020304" pitchFamily="18" charset="0"/>
              </a:rPr>
              <a:t>811 000 (один миллион восемьсот одиннадцать тысяч) рублей.</a:t>
            </a:r>
          </a:p>
          <a:p>
            <a:pPr marL="114300" indent="0" algn="just">
              <a:buNone/>
            </a:pPr>
            <a:r>
              <a:rPr lang="ru-RU" sz="1400" dirty="0">
                <a:latin typeface="Times New Roman" panose="02020603050405020304" pitchFamily="18" charset="0"/>
                <a:cs typeface="Times New Roman" panose="02020603050405020304" pitchFamily="18" charset="0"/>
              </a:rPr>
              <a:t>Сумма </a:t>
            </a:r>
            <a:r>
              <a:rPr lang="ru-RU" sz="1400" dirty="0" smtClean="0">
                <a:latin typeface="Times New Roman" panose="02020603050405020304" pitchFamily="18" charset="0"/>
                <a:cs typeface="Times New Roman" panose="02020603050405020304" pitchFamily="18" charset="0"/>
              </a:rPr>
              <a:t>проведенных </a:t>
            </a:r>
            <a:r>
              <a:rPr lang="ru-RU" sz="1400" dirty="0">
                <a:latin typeface="Times New Roman" panose="02020603050405020304" pitchFamily="18" charset="0"/>
                <a:cs typeface="Times New Roman" panose="02020603050405020304" pitchFamily="18" charset="0"/>
              </a:rPr>
              <a:t>аварийно-спасательных работ по реке </a:t>
            </a:r>
            <a:r>
              <a:rPr lang="ru-RU" sz="1400" dirty="0" err="1">
                <a:latin typeface="Times New Roman" panose="02020603050405020304" pitchFamily="18" charset="0"/>
                <a:cs typeface="Times New Roman" panose="02020603050405020304" pitchFamily="18" charset="0"/>
              </a:rPr>
              <a:t>Солзан</a:t>
            </a:r>
            <a:r>
              <a:rPr lang="ru-RU" sz="1400" dirty="0">
                <a:latin typeface="Times New Roman" panose="02020603050405020304" pitchFamily="18" charset="0"/>
                <a:cs typeface="Times New Roman" panose="02020603050405020304" pitchFamily="18" charset="0"/>
              </a:rPr>
              <a:t> составила:  30 413 482 (тридцать миллионов четыреста тринадцать тысяч четыреста восемьдесят два) рубля 32 копейки. На все виды работ заключены муниципальные контракты, договоры.</a:t>
            </a:r>
          </a:p>
          <a:p>
            <a:pPr marL="114300" indent="0" algn="just">
              <a:buNone/>
            </a:pPr>
            <a:r>
              <a:rPr lang="ru-RU" sz="1400" dirty="0">
                <a:latin typeface="Times New Roman" panose="02020603050405020304" pitchFamily="18" charset="0"/>
                <a:cs typeface="Times New Roman" panose="02020603050405020304" pitchFamily="18" charset="0"/>
              </a:rPr>
              <a:t>Погибших и пострадавших в период паводка 2023 года на территории Байкальского </a:t>
            </a:r>
            <a:r>
              <a:rPr lang="ru-RU" sz="1400" dirty="0" smtClean="0">
                <a:latin typeface="Times New Roman" panose="02020603050405020304" pitchFamily="18" charset="0"/>
                <a:cs typeface="Times New Roman" panose="02020603050405020304" pitchFamily="18" charset="0"/>
              </a:rPr>
              <a:t>городского </a:t>
            </a:r>
            <a:r>
              <a:rPr lang="ru-RU" sz="1400" dirty="0">
                <a:latin typeface="Times New Roman" panose="02020603050405020304" pitchFamily="18" charset="0"/>
                <a:cs typeface="Times New Roman" panose="02020603050405020304" pitchFamily="18" charset="0"/>
              </a:rPr>
              <a:t>поселения не имеется. </a:t>
            </a:r>
          </a:p>
          <a:p>
            <a:pPr marL="114300" indent="0" algn="just">
              <a:buNone/>
            </a:pPr>
            <a:r>
              <a:rPr lang="ru-RU" sz="1400" dirty="0">
                <a:latin typeface="Times New Roman" panose="02020603050405020304" pitchFamily="18" charset="0"/>
                <a:cs typeface="Times New Roman" panose="02020603050405020304" pitchFamily="18" charset="0"/>
              </a:rPr>
              <a:t>Размер выделенных и </a:t>
            </a:r>
            <a:r>
              <a:rPr lang="ru-RU" sz="1400" dirty="0" smtClean="0">
                <a:latin typeface="Times New Roman" panose="02020603050405020304" pitchFamily="18" charset="0"/>
                <a:cs typeface="Times New Roman" panose="02020603050405020304" pitchFamily="18" charset="0"/>
              </a:rPr>
              <a:t>израсходованных </a:t>
            </a:r>
            <a:r>
              <a:rPr lang="ru-RU" sz="1400" dirty="0">
                <a:latin typeface="Times New Roman" panose="02020603050405020304" pitchFamily="18" charset="0"/>
                <a:cs typeface="Times New Roman" panose="02020603050405020304" pitchFamily="18" charset="0"/>
              </a:rPr>
              <a:t>на ликвидацию чрезвычайной ситуации средств администрацией Байкальского городского поселения </a:t>
            </a:r>
            <a:r>
              <a:rPr lang="ru-RU" sz="1400" dirty="0" smtClean="0">
                <a:latin typeface="Times New Roman" panose="02020603050405020304" pitchFamily="18" charset="0"/>
                <a:cs typeface="Times New Roman" panose="02020603050405020304" pitchFamily="18" charset="0"/>
              </a:rPr>
              <a:t>составляет: </a:t>
            </a:r>
            <a:r>
              <a:rPr lang="ru-RU" sz="1400" dirty="0" smtClean="0">
                <a:solidFill>
                  <a:schemeClr val="accent2"/>
                </a:solidFill>
                <a:latin typeface="Times New Roman" panose="02020603050405020304" pitchFamily="18" charset="0"/>
                <a:cs typeface="Times New Roman" panose="02020603050405020304" pitchFamily="18" charset="0"/>
              </a:rPr>
              <a:t>6 </a:t>
            </a:r>
            <a:r>
              <a:rPr lang="ru-RU" sz="1400" dirty="0">
                <a:solidFill>
                  <a:schemeClr val="accent2"/>
                </a:solidFill>
                <a:latin typeface="Times New Roman" panose="02020603050405020304" pitchFamily="18" charset="0"/>
                <a:cs typeface="Times New Roman" panose="02020603050405020304" pitchFamily="18" charset="0"/>
              </a:rPr>
              <a:t>771 216 (шесть миллионов семьсот семьдесят одна тысяча двести шестнадцать) рублей 00 копеек. </a:t>
            </a:r>
          </a:p>
          <a:p>
            <a:pPr marL="114300" indent="0" algn="just">
              <a:buNone/>
            </a:pPr>
            <a:endParaRPr lang="ru-RU" sz="1400" dirty="0" smtClean="0">
              <a:latin typeface="Times New Roman" panose="02020603050405020304" pitchFamily="18" charset="0"/>
              <a:cs typeface="Times New Roman" panose="02020603050405020304" pitchFamily="18" charset="0"/>
            </a:endParaRPr>
          </a:p>
          <a:p>
            <a:pPr marL="114300" indent="0" algn="just">
              <a:buNone/>
            </a:pPr>
            <a:endParaRPr lang="ru-RU" sz="1400"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84733" y="1437743"/>
            <a:ext cx="2101851" cy="2802468"/>
          </a:xfrm>
          <a:prstGeom prst="rect">
            <a:avLst/>
          </a:prstGeom>
          <a:effectLst>
            <a:glow rad="139700">
              <a:schemeClr val="accent2">
                <a:satMod val="175000"/>
                <a:alpha val="40000"/>
              </a:schemeClr>
            </a:glow>
          </a:effectLst>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0852" y="4478867"/>
            <a:ext cx="3838222" cy="2159000"/>
          </a:xfrm>
          <a:prstGeom prst="rect">
            <a:avLst/>
          </a:prstGeom>
          <a:effectLst>
            <a:glow rad="139700">
              <a:schemeClr val="accent2">
                <a:satMod val="175000"/>
                <a:alpha val="40000"/>
              </a:schemeClr>
            </a:glow>
          </a:effectLst>
        </p:spPr>
      </p:pic>
    </p:spTree>
    <p:extLst>
      <p:ext uri="{BB962C8B-B14F-4D97-AF65-F5344CB8AC3E}">
        <p14:creationId xmlns:p14="http://schemas.microsoft.com/office/powerpoint/2010/main" val="38291496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4"/>
          <p:cNvSpPr>
            <a:spLocks noGrp="1"/>
          </p:cNvSpPr>
          <p:nvPr>
            <p:ph type="title"/>
          </p:nvPr>
        </p:nvSpPr>
        <p:spPr>
          <a:xfrm>
            <a:off x="496311" y="691636"/>
            <a:ext cx="11461227" cy="345857"/>
          </a:xfrm>
        </p:spPr>
        <p:txBody>
          <a:bodyPr/>
          <a:lstStyle/>
          <a:p>
            <a:pPr algn="ctr"/>
            <a:r>
              <a:rPr lang="ru-RU" sz="2800" i="1" dirty="0" smtClean="0">
                <a:solidFill>
                  <a:schemeClr val="accent2"/>
                </a:solidFill>
                <a:latin typeface="Times New Roman" panose="02020603050405020304" pitchFamily="18" charset="0"/>
                <a:cs typeface="Times New Roman" panose="02020603050405020304" pitchFamily="18" charset="0"/>
              </a:rPr>
              <a:t>Муниципальная программа «Обеспечение жильем молодых семей Байкальского городского поселения»</a:t>
            </a:r>
            <a:br>
              <a:rPr lang="ru-RU" sz="2800" i="1" dirty="0" smtClean="0">
                <a:solidFill>
                  <a:schemeClr val="accent2"/>
                </a:solidFill>
                <a:latin typeface="Times New Roman" panose="02020603050405020304" pitchFamily="18" charset="0"/>
                <a:cs typeface="Times New Roman" panose="02020603050405020304" pitchFamily="18" charset="0"/>
              </a:rPr>
            </a:br>
            <a:endParaRPr lang="ru-RU" sz="2800" i="1" dirty="0">
              <a:solidFill>
                <a:schemeClr val="accent2"/>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619401" y="1336431"/>
            <a:ext cx="11461228" cy="2554545"/>
          </a:xfrm>
          <a:prstGeom prst="rect">
            <a:avLst/>
          </a:prstGeom>
          <a:noFill/>
        </p:spPr>
        <p:txBody>
          <a:bodyPr wrap="square" rtlCol="0">
            <a:spAutoFit/>
          </a:bodyPr>
          <a:lstStyle/>
          <a:p>
            <a:pPr algn="just"/>
            <a:r>
              <a:rPr lang="ru-RU" sz="1600" dirty="0">
                <a:latin typeface="Times New Roman" panose="02020603050405020304" pitchFamily="18" charset="0"/>
                <a:cs typeface="Times New Roman" panose="02020603050405020304" pitchFamily="18" charset="0"/>
              </a:rPr>
              <a:t>В 2023 году в рамках муниципальной программы «Обеспечение жильем молодых семей Байкальского городского поселения» свои жилищные условия улучшило 8 семей . </a:t>
            </a:r>
          </a:p>
          <a:p>
            <a:pPr algn="just"/>
            <a:r>
              <a:rPr lang="ru-RU" sz="1600" dirty="0">
                <a:latin typeface="Times New Roman" panose="02020603050405020304" pitchFamily="18" charset="0"/>
                <a:cs typeface="Times New Roman" panose="02020603050405020304" pitchFamily="18" charset="0"/>
              </a:rPr>
              <a:t>ВСЕГО в 2023г реализовано средств на сумму </a:t>
            </a:r>
            <a:r>
              <a:rPr lang="ru-RU" sz="1600" dirty="0">
                <a:solidFill>
                  <a:schemeClr val="accent2"/>
                </a:solidFill>
                <a:latin typeface="Times New Roman" panose="02020603050405020304" pitchFamily="18" charset="0"/>
                <a:cs typeface="Times New Roman" panose="02020603050405020304" pitchFamily="18" charset="0"/>
              </a:rPr>
              <a:t>7 516 800, 00  руб., </a:t>
            </a:r>
            <a:r>
              <a:rPr lang="ru-RU" sz="1600" dirty="0">
                <a:latin typeface="Times New Roman" panose="02020603050405020304" pitchFamily="18" charset="0"/>
                <a:cs typeface="Times New Roman" panose="02020603050405020304" pitchFamily="18" charset="0"/>
              </a:rPr>
              <a:t>из них:</a:t>
            </a:r>
          </a:p>
          <a:p>
            <a:pPr algn="just"/>
            <a:r>
              <a:rPr lang="ru-RU" sz="1600" dirty="0">
                <a:solidFill>
                  <a:schemeClr val="accent2"/>
                </a:solidFill>
                <a:latin typeface="Times New Roman" panose="02020603050405020304" pitchFamily="18" charset="0"/>
                <a:cs typeface="Times New Roman" panose="02020603050405020304" pitchFamily="18" charset="0"/>
              </a:rPr>
              <a:t>•	ФБ – 1 271 092, 68 руб.</a:t>
            </a:r>
          </a:p>
          <a:p>
            <a:pPr algn="just"/>
            <a:r>
              <a:rPr lang="ru-RU" sz="1600" dirty="0">
                <a:solidFill>
                  <a:schemeClr val="accent2"/>
                </a:solidFill>
                <a:latin typeface="Times New Roman" panose="02020603050405020304" pitchFamily="18" charset="0"/>
                <a:cs typeface="Times New Roman" panose="02020603050405020304" pitchFamily="18" charset="0"/>
              </a:rPr>
              <a:t>•	ОБ – 4 133 486, 52 руб. </a:t>
            </a:r>
          </a:p>
          <a:p>
            <a:pPr algn="just"/>
            <a:r>
              <a:rPr lang="ru-RU" sz="1600" dirty="0">
                <a:solidFill>
                  <a:schemeClr val="accent2"/>
                </a:solidFill>
                <a:latin typeface="Times New Roman" panose="02020603050405020304" pitchFamily="18" charset="0"/>
                <a:cs typeface="Times New Roman" panose="02020603050405020304" pitchFamily="18" charset="0"/>
              </a:rPr>
              <a:t>•	МБ – 2 112 220, 80 руб.</a:t>
            </a:r>
          </a:p>
          <a:p>
            <a:pPr algn="just"/>
            <a:endParaRPr lang="ru-RU" sz="1600" dirty="0">
              <a:latin typeface="Times New Roman" panose="02020603050405020304" pitchFamily="18" charset="0"/>
              <a:cs typeface="Times New Roman" panose="02020603050405020304" pitchFamily="18" charset="0"/>
            </a:endParaRPr>
          </a:p>
          <a:p>
            <a:pPr algn="just"/>
            <a:r>
              <a:rPr lang="ru-RU" sz="1600" dirty="0">
                <a:latin typeface="Times New Roman" panose="02020603050405020304" pitchFamily="18" charset="0"/>
                <a:cs typeface="Times New Roman" panose="02020603050405020304" pitchFamily="18" charset="0"/>
              </a:rPr>
              <a:t>По данным на 01.01.2024 в очереди – 39 молодых семей (3 – сняты по достижению 36 лет, 4 – не подтвердили доходы).</a:t>
            </a:r>
          </a:p>
          <a:p>
            <a:pPr algn="just"/>
            <a:endParaRPr lang="ru-RU" sz="1600" dirty="0">
              <a:latin typeface="Times New Roman" panose="02020603050405020304" pitchFamily="18" charset="0"/>
              <a:cs typeface="Times New Roman" panose="02020603050405020304" pitchFamily="18" charset="0"/>
            </a:endParaRPr>
          </a:p>
          <a:p>
            <a:pPr algn="just"/>
            <a:r>
              <a:rPr lang="ru-RU" sz="1600" dirty="0">
                <a:latin typeface="Times New Roman" panose="02020603050405020304" pitchFamily="18" charset="0"/>
                <a:cs typeface="Times New Roman" panose="02020603050405020304" pitchFamily="18" charset="0"/>
              </a:rPr>
              <a:t>С 2013 по 2023 год свои жилищные условия улучшили </a:t>
            </a:r>
            <a:r>
              <a:rPr lang="ru-RU" sz="1600" dirty="0">
                <a:solidFill>
                  <a:schemeClr val="accent2"/>
                </a:solidFill>
                <a:latin typeface="Times New Roman" panose="02020603050405020304" pitchFamily="18" charset="0"/>
                <a:cs typeface="Times New Roman" panose="02020603050405020304" pitchFamily="18" charset="0"/>
              </a:rPr>
              <a:t>108 молодых семей.</a:t>
            </a:r>
          </a:p>
        </p:txBody>
      </p:sp>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4122" y="4189914"/>
            <a:ext cx="4239145" cy="2385558"/>
          </a:xfrm>
          <a:prstGeom prst="rect">
            <a:avLst/>
          </a:prstGeom>
          <a:effectLst>
            <a:glow rad="228600">
              <a:schemeClr val="accent2">
                <a:satMod val="175000"/>
                <a:alpha val="40000"/>
              </a:schemeClr>
            </a:glow>
          </a:effectLst>
        </p:spPr>
      </p:pic>
    </p:spTree>
    <p:extLst>
      <p:ext uri="{BB962C8B-B14F-4D97-AF65-F5344CB8AC3E}">
        <p14:creationId xmlns:p14="http://schemas.microsoft.com/office/powerpoint/2010/main" val="173282213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369277" y="225643"/>
            <a:ext cx="11649808" cy="170011"/>
          </a:xfrm>
        </p:spPr>
        <p:txBody>
          <a:bodyPr/>
          <a:lstStyle/>
          <a:p>
            <a:pPr algn="ctr"/>
            <a:r>
              <a:rPr lang="ru-RU" sz="2800" i="1" dirty="0" smtClean="0">
                <a:solidFill>
                  <a:schemeClr val="accent2"/>
                </a:solidFill>
                <a:latin typeface="Times New Roman" panose="02020603050405020304" pitchFamily="18" charset="0"/>
                <a:cs typeface="Times New Roman" panose="02020603050405020304" pitchFamily="18" charset="0"/>
              </a:rPr>
              <a:t>Переселение граждан из аварийного жилищного фонда</a:t>
            </a:r>
            <a:endParaRPr lang="ru-RU" sz="2800" i="1" dirty="0">
              <a:solidFill>
                <a:schemeClr val="accent2"/>
              </a:solidFill>
              <a:latin typeface="Times New Roman" panose="02020603050405020304" pitchFamily="18" charset="0"/>
              <a:cs typeface="Times New Roman" panose="02020603050405020304" pitchFamily="18" charset="0"/>
            </a:endParaRPr>
          </a:p>
        </p:txBody>
      </p:sp>
      <p:sp>
        <p:nvSpPr>
          <p:cNvPr id="6" name="Текст 5"/>
          <p:cNvSpPr txBox="1">
            <a:spLocks/>
          </p:cNvSpPr>
          <p:nvPr/>
        </p:nvSpPr>
        <p:spPr>
          <a:xfrm>
            <a:off x="125210" y="763465"/>
            <a:ext cx="12006871" cy="532374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indent="360000" algn="just"/>
            <a:r>
              <a:rPr lang="ru-RU" sz="1600" dirty="0" smtClean="0">
                <a:latin typeface="Times New Roman" panose="02020603050405020304" pitchFamily="18" charset="0"/>
                <a:cs typeface="Times New Roman" panose="02020603050405020304" pitchFamily="18" charset="0"/>
              </a:rPr>
              <a:t>В администрации Байкальского городского поселения действует муниципальная адресная программа «Переселение граждан, проживающих на территории Байкальского муниципального образования, из аварийного жилищного фонда, признанного таковым до 1 января 2017 года, в 2019-2025 годах», в которую вошло 24 МКД общей площадью 13 291,1кв.м., количество переселяемых граждан составляет 802 человека.  Переселение будет проходить поэтапно, а именно:</a:t>
            </a:r>
          </a:p>
          <a:p>
            <a:pPr indent="360000" algn="just"/>
            <a:endParaRPr lang="ru-RU" sz="1600" dirty="0" smtClean="0">
              <a:latin typeface="Times New Roman" panose="02020603050405020304" pitchFamily="18" charset="0"/>
              <a:cs typeface="Times New Roman" panose="02020603050405020304" pitchFamily="18" charset="0"/>
            </a:endParaRPr>
          </a:p>
          <a:p>
            <a:pPr marL="285750" indent="-285750" algn="just">
              <a:buFontTx/>
              <a:buChar char="-"/>
            </a:pPr>
            <a:r>
              <a:rPr lang="ru-RU" sz="1600" dirty="0" smtClean="0">
                <a:latin typeface="Times New Roman" panose="02020603050405020304" pitchFamily="18" charset="0"/>
                <a:cs typeface="Times New Roman" panose="02020603050405020304" pitchFamily="18" charset="0"/>
              </a:rPr>
              <a:t>в рамках этапа 2020-2021 годы переселено 46 человек из 23 жилых помещений площадью 946,7 кв. м. путем предоставления возмещения гражданам за изымаемые помещения общей стоимостью 43 879 000,00 руб., из них: 36 888 043,12 руб. – средства Фонда содействия реформированию ЖКХ, 6 781 212,28 руб. – средства областного бюджета, 209 744,60 руб. – средства БМО. Этап исполнен в полном объеме;</a:t>
            </a:r>
          </a:p>
          <a:p>
            <a:pPr algn="just"/>
            <a:endParaRPr lang="ru-RU" sz="1600" dirty="0" smtClean="0">
              <a:latin typeface="Times New Roman" panose="02020603050405020304" pitchFamily="18" charset="0"/>
              <a:cs typeface="Times New Roman" panose="02020603050405020304" pitchFamily="18" charset="0"/>
            </a:endParaRPr>
          </a:p>
          <a:p>
            <a:pPr marL="285750" indent="-285750" algn="just">
              <a:buFontTx/>
              <a:buChar char="-"/>
            </a:pPr>
            <a:r>
              <a:rPr lang="ru-RU" sz="1600" dirty="0" smtClean="0">
                <a:latin typeface="Times New Roman" panose="02020603050405020304" pitchFamily="18" charset="0"/>
                <a:cs typeface="Times New Roman" panose="02020603050405020304" pitchFamily="18" charset="0"/>
              </a:rPr>
              <a:t>в рамках этапа 2022-2023 годы –переселено 66 человек из 36 жилых помещений площадью 1344,80 кв. м., путем предоставления возмещения гражданам за изымаемые помещения общей стоимостью 79 833 461,00 руб., из них: средства Фонда развития территорий составляют 73 512 783,65 руб., средства бюджета Иркутской области – 6 209 503,55 руб., средства местного бюджета – 111 173,80 руб. Этап исполнен в полном объеме;</a:t>
            </a:r>
          </a:p>
          <a:p>
            <a:pPr marL="285750" indent="-285750" algn="just">
              <a:buFontTx/>
              <a:buChar char="-"/>
            </a:pPr>
            <a:endParaRPr lang="ru-RU" sz="1600" dirty="0">
              <a:latin typeface="Times New Roman" panose="02020603050405020304" pitchFamily="18" charset="0"/>
              <a:cs typeface="Times New Roman" panose="02020603050405020304" pitchFamily="18" charset="0"/>
            </a:endParaRPr>
          </a:p>
          <a:p>
            <a:pPr marL="285750" indent="-285750" algn="just">
              <a:buFontTx/>
              <a:buChar char="-"/>
            </a:pPr>
            <a:r>
              <a:rPr lang="ru-RU" sz="1600" dirty="0" smtClean="0">
                <a:latin typeface="Times New Roman" panose="02020603050405020304" pitchFamily="18" charset="0"/>
                <a:cs typeface="Times New Roman" panose="02020603050405020304" pitchFamily="18" charset="0"/>
              </a:rPr>
              <a:t>на этап 2023-2024 годы запланировано переселение 399 человек из 177 жилых помещений площадью 6 168,40 кв. м., общая стоимость этапа согласно Региональной адресной программе составляет 558 214 272,00 руб., из них: 551 880 916,60 руб. – средства Фонда, 5 605 400,00 руб. – средства областного бюджета, 727 955,40 руб. – средства БМО. </a:t>
            </a:r>
          </a:p>
          <a:p>
            <a:pPr algn="just"/>
            <a:endParaRPr lang="ru-RU" sz="1600" dirty="0" smtClean="0">
              <a:latin typeface="Times New Roman" panose="02020603050405020304" pitchFamily="18" charset="0"/>
              <a:cs typeface="Times New Roman" panose="02020603050405020304" pitchFamily="18" charset="0"/>
            </a:endParaRPr>
          </a:p>
          <a:p>
            <a:pPr algn="just"/>
            <a:r>
              <a:rPr lang="ru-RU" sz="1600" dirty="0" smtClean="0">
                <a:latin typeface="Times New Roman" panose="02020603050405020304" pitchFamily="18" charset="0"/>
                <a:cs typeface="Times New Roman" panose="02020603050405020304" pitchFamily="18" charset="0"/>
              </a:rPr>
              <a:t>Переселение запланировано двумя способами: предоставление возмещения и строительство МКД.</a:t>
            </a:r>
          </a:p>
          <a:p>
            <a:endParaRPr lang="ru-RU" dirty="0"/>
          </a:p>
        </p:txBody>
      </p:sp>
    </p:spTree>
    <p:extLst>
      <p:ext uri="{BB962C8B-B14F-4D97-AF65-F5344CB8AC3E}">
        <p14:creationId xmlns:p14="http://schemas.microsoft.com/office/powerpoint/2010/main" val="221146865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369277" y="225643"/>
            <a:ext cx="11649808" cy="170011"/>
          </a:xfrm>
        </p:spPr>
        <p:txBody>
          <a:bodyPr/>
          <a:lstStyle/>
          <a:p>
            <a:pPr algn="ctr"/>
            <a:r>
              <a:rPr lang="ru-RU" sz="2800" i="1" dirty="0" smtClean="0">
                <a:solidFill>
                  <a:schemeClr val="accent2"/>
                </a:solidFill>
                <a:latin typeface="Times New Roman" panose="02020603050405020304" pitchFamily="18" charset="0"/>
                <a:cs typeface="Times New Roman" panose="02020603050405020304" pitchFamily="18" charset="0"/>
              </a:rPr>
              <a:t>Переселение граждан из аварийного жилищного фонда</a:t>
            </a:r>
            <a:endParaRPr lang="ru-RU" sz="2800" i="1" dirty="0">
              <a:solidFill>
                <a:schemeClr val="accent2"/>
              </a:solidFill>
              <a:latin typeface="Times New Roman" panose="02020603050405020304" pitchFamily="18" charset="0"/>
              <a:cs typeface="Times New Roman" panose="02020603050405020304" pitchFamily="18" charset="0"/>
            </a:endParaRPr>
          </a:p>
        </p:txBody>
      </p:sp>
      <p:sp>
        <p:nvSpPr>
          <p:cNvPr id="2" name="Прямоугольник 1"/>
          <p:cNvSpPr/>
          <p:nvPr/>
        </p:nvSpPr>
        <p:spPr>
          <a:xfrm>
            <a:off x="369277" y="639056"/>
            <a:ext cx="11649808" cy="6124754"/>
          </a:xfrm>
          <a:prstGeom prst="rect">
            <a:avLst/>
          </a:prstGeom>
        </p:spPr>
        <p:txBody>
          <a:bodyPr wrap="square">
            <a:spAutoFit/>
          </a:bodyPr>
          <a:lstStyle/>
          <a:p>
            <a:pPr indent="360000" algn="just"/>
            <a:r>
              <a:rPr lang="ru-RU" dirty="0">
                <a:latin typeface="Times New Roman" panose="02020603050405020304" pitchFamily="18" charset="0"/>
                <a:cs typeface="Times New Roman" panose="02020603050405020304" pitchFamily="18" charset="0"/>
              </a:rPr>
              <a:t>В 2023 году предоставлена компенсация 8 гражданам из 4 жилых помещений площадью 127 кв. м., заключенные соглашения на выплату возмещений за изымаемые жилые помещения оплачены в полном объеме на сумму 7 719 627,00 рублей, из них: </a:t>
            </a:r>
          </a:p>
          <a:p>
            <a:pPr indent="360000" algn="just"/>
            <a:r>
              <a:rPr lang="ru-RU" dirty="0">
                <a:solidFill>
                  <a:schemeClr val="accent2"/>
                </a:solidFill>
                <a:latin typeface="Times New Roman" panose="02020603050405020304" pitchFamily="18" charset="0"/>
                <a:cs typeface="Times New Roman" panose="02020603050405020304" pitchFamily="18" charset="0"/>
              </a:rPr>
              <a:t>- средства Фонда 7 622 432,97 руб., </a:t>
            </a:r>
          </a:p>
          <a:p>
            <a:pPr indent="360000" algn="just"/>
            <a:r>
              <a:rPr lang="ru-RU" dirty="0">
                <a:solidFill>
                  <a:schemeClr val="accent2"/>
                </a:solidFill>
                <a:latin typeface="Times New Roman" panose="02020603050405020304" pitchFamily="18" charset="0"/>
                <a:cs typeface="Times New Roman" panose="02020603050405020304" pitchFamily="18" charset="0"/>
              </a:rPr>
              <a:t>- средства ИО 86 022,55 руб., </a:t>
            </a:r>
          </a:p>
          <a:p>
            <a:pPr indent="360000" algn="just"/>
            <a:r>
              <a:rPr lang="ru-RU" dirty="0">
                <a:solidFill>
                  <a:schemeClr val="accent2"/>
                </a:solidFill>
                <a:latin typeface="Times New Roman" panose="02020603050405020304" pitchFamily="18" charset="0"/>
                <a:cs typeface="Times New Roman" panose="02020603050405020304" pitchFamily="18" charset="0"/>
              </a:rPr>
              <a:t>- средства МБ 11 171,48 руб. </a:t>
            </a:r>
          </a:p>
          <a:p>
            <a:pPr indent="360000" algn="just"/>
            <a:endParaRPr lang="ru-RU" dirty="0" smtClean="0">
              <a:latin typeface="Times New Roman" panose="02020603050405020304" pitchFamily="18" charset="0"/>
              <a:cs typeface="Times New Roman" panose="02020603050405020304" pitchFamily="18" charset="0"/>
            </a:endParaRPr>
          </a:p>
          <a:p>
            <a:pPr indent="360000" algn="just"/>
            <a:r>
              <a:rPr lang="ru-RU" dirty="0" smtClean="0">
                <a:latin typeface="Times New Roman" panose="02020603050405020304" pitchFamily="18" charset="0"/>
                <a:cs typeface="Times New Roman" panose="02020603050405020304" pitchFamily="18" charset="0"/>
              </a:rPr>
              <a:t>11.05.2023 </a:t>
            </a:r>
            <a:r>
              <a:rPr lang="ru-RU" dirty="0">
                <a:latin typeface="Times New Roman" panose="02020603050405020304" pitchFamily="18" charset="0"/>
                <a:cs typeface="Times New Roman" panose="02020603050405020304" pitchFamily="18" charset="0"/>
              </a:rPr>
              <a:t>г. между администрацией БГП и ООО «С-Групп» заключен МК№008 на выполнение работ по проектированию, строительству и вводу в эксплуатацию объекта капитального строительства «Жилые многоквартирные дома. Блок-секции 1, 2, 3, 4 г. Байкальск, для переселения граждан из аварийного жилищного фонда Иркутской области», на сумму 412 827 212,39 руб., согласно которому будет переселено 304 человека из 132 жилых помещений площадью 4486,2 кв. м., 28.11.2023 г. дополнительным соглашением внесены изменения в МК №008 от 11.05.2023 г. в части изменения площади на 4466,6 кв. м. и как следствие изменение суммы на 411 023 589,42 руб.</a:t>
            </a:r>
          </a:p>
          <a:p>
            <a:pPr indent="360000" algn="just"/>
            <a:endParaRPr lang="ru-RU" dirty="0" smtClean="0">
              <a:latin typeface="Times New Roman" panose="02020603050405020304" pitchFamily="18" charset="0"/>
              <a:cs typeface="Times New Roman" panose="02020603050405020304" pitchFamily="18" charset="0"/>
            </a:endParaRPr>
          </a:p>
          <a:p>
            <a:pPr indent="360000" algn="just"/>
            <a:r>
              <a:rPr lang="ru-RU" dirty="0" smtClean="0">
                <a:latin typeface="Times New Roman" panose="02020603050405020304" pitchFamily="18" charset="0"/>
                <a:cs typeface="Times New Roman" panose="02020603050405020304" pitchFamily="18" charset="0"/>
              </a:rPr>
              <a:t>29.05.2023 </a:t>
            </a:r>
            <a:r>
              <a:rPr lang="ru-RU" dirty="0">
                <a:latin typeface="Times New Roman" panose="02020603050405020304" pitchFamily="18" charset="0"/>
                <a:cs typeface="Times New Roman" panose="02020603050405020304" pitchFamily="18" charset="0"/>
              </a:rPr>
              <a:t>г. между администрацией БГП и ООО «С-Групп» заключен МК №013 на выполнение работ по проектированию, строительству и вводу в эксплуатацию объекта капитального строительства «Жилые многоквартирные дома для переселения граждан из аварийного жилищного фонда Иркутской области, на сумму 319 459 821,33 руб., согласно которому будет переселено 207 человек из 100 жилых помещений площадью 3 628,5 кв. м. </a:t>
            </a:r>
          </a:p>
          <a:p>
            <a:pPr indent="360000" algn="just"/>
            <a:endParaRPr lang="ru-RU" dirty="0" smtClean="0">
              <a:latin typeface="Times New Roman" panose="02020603050405020304" pitchFamily="18" charset="0"/>
              <a:cs typeface="Times New Roman" panose="02020603050405020304" pitchFamily="18" charset="0"/>
            </a:endParaRPr>
          </a:p>
          <a:p>
            <a:pPr indent="360000" algn="just"/>
            <a:r>
              <a:rPr lang="ru-RU" dirty="0" smtClean="0">
                <a:latin typeface="Times New Roman" panose="02020603050405020304" pitchFamily="18" charset="0"/>
                <a:cs typeface="Times New Roman" panose="02020603050405020304" pitchFamily="18" charset="0"/>
              </a:rPr>
              <a:t>28.11.2023 </a:t>
            </a:r>
            <a:r>
              <a:rPr lang="ru-RU" dirty="0">
                <a:latin typeface="Times New Roman" panose="02020603050405020304" pitchFamily="18" charset="0"/>
                <a:cs typeface="Times New Roman" panose="02020603050405020304" pitchFamily="18" charset="0"/>
              </a:rPr>
              <a:t>г. дополнительным соглашением внесены изменения в МК №013 в части изменения площади на 3 628,1 кв. м. и как следствие изменение суммы на 319 424 604,59 руб., в результате изменений из этапа 2023-2024 гг. вошла площадь 1574,7 кв. м. 41 жилых помещений, в которых зарегистрировано 84 человека, из этапа 2023-2024(2) вошла площадь 2053,3 кв. м. 59 жилых помещений, в которых зарегистрировано 125 человек</a:t>
            </a:r>
            <a:r>
              <a:rPr lang="ru-RU" dirty="0" smtClean="0">
                <a:latin typeface="Times New Roman" panose="02020603050405020304" pitchFamily="18" charset="0"/>
                <a:cs typeface="Times New Roman" panose="02020603050405020304" pitchFamily="18" charset="0"/>
              </a:rPr>
              <a:t>.</a:t>
            </a:r>
          </a:p>
          <a:p>
            <a:pPr indent="360000" algn="just"/>
            <a:r>
              <a:rPr lang="ru-RU" dirty="0" smtClean="0">
                <a:latin typeface="Times New Roman" panose="02020603050405020304" pitchFamily="18" charset="0"/>
                <a:cs typeface="Times New Roman" panose="02020603050405020304" pitchFamily="18" charset="0"/>
              </a:rPr>
              <a:t>Проектные </a:t>
            </a:r>
            <a:r>
              <a:rPr lang="ru-RU" dirty="0">
                <a:latin typeface="Times New Roman" panose="02020603050405020304" pitchFamily="18" charset="0"/>
                <a:cs typeface="Times New Roman" panose="02020603050405020304" pitchFamily="18" charset="0"/>
              </a:rPr>
              <a:t>документации по вышеуказанным муниципальным контрактам находятся в стадии прохождения государственной строительной экспертизы.</a:t>
            </a:r>
          </a:p>
          <a:p>
            <a:pPr indent="360000" algn="just"/>
            <a:endParaRPr lang="ru-RU" dirty="0" smtClean="0">
              <a:latin typeface="Times New Roman" panose="02020603050405020304" pitchFamily="18" charset="0"/>
              <a:cs typeface="Times New Roman" panose="02020603050405020304" pitchFamily="18" charset="0"/>
            </a:endParaRPr>
          </a:p>
          <a:p>
            <a:pPr indent="360000" algn="just"/>
            <a:r>
              <a:rPr lang="ru-RU" dirty="0" smtClean="0">
                <a:latin typeface="Times New Roman" panose="02020603050405020304" pitchFamily="18" charset="0"/>
                <a:cs typeface="Times New Roman" panose="02020603050405020304" pitchFamily="18" charset="0"/>
              </a:rPr>
              <a:t>К </a:t>
            </a:r>
            <a:r>
              <a:rPr lang="ru-RU" dirty="0">
                <a:latin typeface="Times New Roman" panose="02020603050405020304" pitchFamily="18" charset="0"/>
                <a:cs typeface="Times New Roman" panose="02020603050405020304" pitchFamily="18" charset="0"/>
              </a:rPr>
              <a:t>концу 2024 года планируется завершить строительство 5-ти монолитно-каркасных домов, с заполнением газобетоном: </a:t>
            </a:r>
          </a:p>
          <a:p>
            <a:pPr indent="360000" algn="just"/>
            <a:r>
              <a:rPr lang="ru-RU" dirty="0">
                <a:latin typeface="Times New Roman" panose="02020603050405020304" pitchFamily="18" charset="0"/>
                <a:cs typeface="Times New Roman" panose="02020603050405020304" pitchFamily="18" charset="0"/>
              </a:rPr>
              <a:t>•	В </a:t>
            </a:r>
            <a:r>
              <a:rPr lang="ru-RU" dirty="0" err="1">
                <a:latin typeface="Times New Roman" panose="02020603050405020304" pitchFamily="18" charset="0"/>
                <a:cs typeface="Times New Roman" panose="02020603050405020304" pitchFamily="18" charset="0"/>
              </a:rPr>
              <a:t>мкр</a:t>
            </a:r>
            <a:r>
              <a:rPr lang="ru-RU" dirty="0">
                <a:latin typeface="Times New Roman" panose="02020603050405020304" pitchFamily="18" charset="0"/>
                <a:cs typeface="Times New Roman" panose="02020603050405020304" pitchFamily="18" charset="0"/>
              </a:rPr>
              <a:t>-не Строитель строительство 2 МКД, по 2 блок-секции, по 5 этажей. В данные дома будет переселено 304 человека из 132 квартир.</a:t>
            </a:r>
          </a:p>
          <a:p>
            <a:pPr indent="360000" algn="just"/>
            <a:r>
              <a:rPr lang="ru-RU" dirty="0">
                <a:latin typeface="Times New Roman" panose="02020603050405020304" pitchFamily="18" charset="0"/>
                <a:cs typeface="Times New Roman" panose="02020603050405020304" pitchFamily="18" charset="0"/>
              </a:rPr>
              <a:t>•	В </a:t>
            </a:r>
            <a:r>
              <a:rPr lang="ru-RU" dirty="0" err="1">
                <a:latin typeface="Times New Roman" panose="02020603050405020304" pitchFamily="18" charset="0"/>
                <a:cs typeface="Times New Roman" panose="02020603050405020304" pitchFamily="18" charset="0"/>
              </a:rPr>
              <a:t>мкр</a:t>
            </a:r>
            <a:r>
              <a:rPr lang="ru-RU" dirty="0">
                <a:latin typeface="Times New Roman" panose="02020603050405020304" pitchFamily="18" charset="0"/>
                <a:cs typeface="Times New Roman" panose="02020603050405020304" pitchFamily="18" charset="0"/>
              </a:rPr>
              <a:t>-не Южный строительство 3 МКД по 5 этажей, в которые будет переселено 212 человек из 100 квартир.</a:t>
            </a:r>
          </a:p>
          <a:p>
            <a:pPr indent="360000" algn="just"/>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8014403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0" y="242888"/>
            <a:ext cx="11992708" cy="636343"/>
          </a:xfrm>
        </p:spPr>
        <p:txBody>
          <a:bodyPr/>
          <a:lstStyle/>
          <a:p>
            <a:pPr algn="ctr"/>
            <a:r>
              <a:rPr lang="ru-RU" sz="2000" i="1" dirty="0">
                <a:solidFill>
                  <a:schemeClr val="accent2"/>
                </a:solidFill>
                <a:latin typeface="Times New Roman" panose="02020603050405020304" pitchFamily="18" charset="0"/>
                <a:cs typeface="Times New Roman" panose="02020603050405020304" pitchFamily="18" charset="0"/>
              </a:rPr>
              <a:t>Повышение качества управления муниципальным имуществом Байкальского муниципального </a:t>
            </a:r>
            <a:r>
              <a:rPr lang="ru-RU" sz="2000" i="1" dirty="0" smtClean="0">
                <a:solidFill>
                  <a:schemeClr val="accent2"/>
                </a:solidFill>
                <a:latin typeface="Times New Roman" panose="02020603050405020304" pitchFamily="18" charset="0"/>
                <a:cs typeface="Times New Roman" panose="02020603050405020304" pitchFamily="18" charset="0"/>
              </a:rPr>
              <a:t>образования</a:t>
            </a:r>
            <a:endParaRPr lang="ru-RU" sz="2000" i="1" dirty="0">
              <a:solidFill>
                <a:schemeClr val="accent2"/>
              </a:solidFill>
              <a:latin typeface="Times New Roman" panose="02020603050405020304" pitchFamily="18" charset="0"/>
              <a:cs typeface="Times New Roman" panose="02020603050405020304" pitchFamily="18" charset="0"/>
            </a:endParaRPr>
          </a:p>
        </p:txBody>
      </p:sp>
      <p:graphicFrame>
        <p:nvGraphicFramePr>
          <p:cNvPr id="5" name="Таблица 4"/>
          <p:cNvGraphicFramePr>
            <a:graphicFrameLocks noGrp="1"/>
          </p:cNvGraphicFramePr>
          <p:nvPr>
            <p:extLst>
              <p:ext uri="{D42A27DB-BD31-4B8C-83A1-F6EECF244321}">
                <p14:modId xmlns:p14="http://schemas.microsoft.com/office/powerpoint/2010/main" val="1390418004"/>
              </p:ext>
            </p:extLst>
          </p:nvPr>
        </p:nvGraphicFramePr>
        <p:xfrm>
          <a:off x="254977" y="1063868"/>
          <a:ext cx="11737731" cy="4272566"/>
        </p:xfrm>
        <a:graphic>
          <a:graphicData uri="http://schemas.openxmlformats.org/drawingml/2006/table">
            <a:tbl>
              <a:tblPr firstRow="1" bandRow="1">
                <a:tableStyleId>{8A107856-5554-42FB-B03E-39F5DBC370BA}</a:tableStyleId>
              </a:tblPr>
              <a:tblGrid>
                <a:gridCol w="9734052">
                  <a:extLst>
                    <a:ext uri="{9D8B030D-6E8A-4147-A177-3AD203B41FA5}">
                      <a16:colId xmlns:a16="http://schemas.microsoft.com/office/drawing/2014/main" val="2773580707"/>
                    </a:ext>
                  </a:extLst>
                </a:gridCol>
                <a:gridCol w="2003679">
                  <a:extLst>
                    <a:ext uri="{9D8B030D-6E8A-4147-A177-3AD203B41FA5}">
                      <a16:colId xmlns:a16="http://schemas.microsoft.com/office/drawing/2014/main" val="220905244"/>
                    </a:ext>
                  </a:extLst>
                </a:gridCol>
              </a:tblGrid>
              <a:tr h="1345440">
                <a:tc>
                  <a:txBody>
                    <a:bodyPr/>
                    <a:lstStyle/>
                    <a:p>
                      <a:pPr algn="just"/>
                      <a:r>
                        <a:rPr lang="ru-RU" sz="1200" b="0" dirty="0" smtClean="0"/>
                        <a:t>Техническая инвентаризация, государственная регистрация права муниципальной собственности на объекты муниципального нежилого фонда и паспортизация объектов недвижимого имущества, проведение кадастровых работ по изготовлению технической документации объектов признаваемыми бесхозяйным имуществом – ТП, ЛЭП по Гагарина д. 37-40, сети гор., </a:t>
                      </a:r>
                      <a:r>
                        <a:rPr lang="ru-RU" sz="1200" b="0" dirty="0" err="1" smtClean="0"/>
                        <a:t>хол</a:t>
                      </a:r>
                      <a:r>
                        <a:rPr lang="ru-RU" sz="1200" b="0" dirty="0" smtClean="0"/>
                        <a:t>. водоснабжения, водоотведения Красный Ключ 92, гараж кооператив «Березка2», техническое обследование 2-х объектов </a:t>
                      </a:r>
                      <a:r>
                        <a:rPr lang="ru-RU" sz="1200" b="0" dirty="0" err="1" smtClean="0"/>
                        <a:t>Промплощадка</a:t>
                      </a:r>
                      <a:r>
                        <a:rPr lang="ru-RU" sz="1200" b="0" dirty="0" smtClean="0"/>
                        <a:t>;</a:t>
                      </a:r>
                    </a:p>
                    <a:p>
                      <a:pPr algn="just"/>
                      <a:endParaRPr lang="ru-RU" sz="1200" b="0" i="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sz="1200" b="0" dirty="0" smtClean="0"/>
                        <a:t>298 000,00 руб. </a:t>
                      </a:r>
                      <a:endParaRPr lang="ru-RU" sz="1200" b="0" i="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965736622"/>
                  </a:ext>
                </a:extLst>
              </a:tr>
              <a:tr h="448904">
                <a:tc>
                  <a:txBody>
                    <a:bodyPr/>
                    <a:lstStyle/>
                    <a:p>
                      <a:pPr algn="just"/>
                      <a:r>
                        <a:rPr lang="ru-RU" sz="1200" dirty="0" smtClean="0"/>
                        <a:t>Оценка недвижимого имущества израсходовано</a:t>
                      </a:r>
                      <a:endParaRPr lang="ru-RU" sz="1200" b="0" i="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sz="1200" dirty="0" smtClean="0"/>
                        <a:t>96 000,00 руб.;</a:t>
                      </a:r>
                    </a:p>
                    <a:p>
                      <a:endParaRPr lang="ru-RU" sz="1200" b="0" i="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060755977"/>
                  </a:ext>
                </a:extLst>
              </a:tr>
              <a:tr h="493985">
                <a:tc>
                  <a:txBody>
                    <a:bodyPr/>
                    <a:lstStyle/>
                    <a:p>
                      <a:pPr algn="just"/>
                      <a:r>
                        <a:rPr lang="ru-RU" sz="1200" dirty="0" smtClean="0"/>
                        <a:t>Улучшение качества объектов муниципальной собственности, ремонт и содержание муниципальных нежилых помещений израсходовано</a:t>
                      </a:r>
                      <a:endParaRPr lang="ru-RU" sz="1200" b="0" i="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sz="1200" dirty="0" smtClean="0"/>
                        <a:t>2 894 302,79 руб.;</a:t>
                      </a:r>
                    </a:p>
                    <a:p>
                      <a:endParaRPr lang="ru-RU" sz="1200" b="0" i="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83779268"/>
                  </a:ext>
                </a:extLst>
              </a:tr>
              <a:tr h="1058540">
                <a:tc>
                  <a:txBody>
                    <a:bodyPr/>
                    <a:lstStyle/>
                    <a:p>
                      <a:pPr algn="just"/>
                      <a:r>
                        <a:rPr lang="ru-RU" sz="1200" dirty="0" smtClean="0"/>
                        <a:t>Услуги нотариуса, мероприятие запланировано для реализации действует муниципальная адресная программа «Переселение граждан, проживающих на территории Байкальского муниципального образования, из аварийного жилищного фонда, признанного таковым до 1 января 2017 года, в 2019-2025 годах».</a:t>
                      </a:r>
                    </a:p>
                    <a:p>
                      <a:pPr algn="just"/>
                      <a:endParaRPr lang="ru-RU" sz="1200" b="0" i="0" dirty="0">
                        <a:solidFill>
                          <a:schemeClr val="tx1"/>
                        </a:solidFill>
                        <a:latin typeface="Times New Roman" panose="02020603050405020304" pitchFamily="18" charset="0"/>
                        <a:cs typeface="Times New Roman" panose="02020603050405020304" pitchFamily="18" charset="0"/>
                      </a:endParaRPr>
                    </a:p>
                  </a:txBody>
                  <a:tcPr/>
                </a:tc>
                <a:tc>
                  <a:txBody>
                    <a:bodyPr/>
                    <a:lstStyle/>
                    <a:p>
                      <a:endParaRPr lang="ru-RU" sz="1200" b="0" i="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72128981"/>
                  </a:ext>
                </a:extLst>
              </a:tr>
              <a:tr h="917401">
                <a:tc>
                  <a:txBody>
                    <a:bodyPr/>
                    <a:lstStyle/>
                    <a:p>
                      <a:pPr algn="just"/>
                      <a:r>
                        <a:rPr lang="ru-RU" sz="1200" dirty="0" smtClean="0"/>
                        <a:t>Передача во владение и (или) пользование по договорам аренды и безвозмездного пользования объектов недвижимого имущества, (расходы отсутствуют), проводится работа с действующими арендаторами и заключение договоров с новыми;</a:t>
                      </a:r>
                    </a:p>
                    <a:p>
                      <a:pPr algn="just"/>
                      <a:endParaRPr lang="ru-RU" sz="1200" b="0" i="0" dirty="0">
                        <a:solidFill>
                          <a:schemeClr val="tx1"/>
                        </a:solidFill>
                        <a:latin typeface="Times New Roman" panose="02020603050405020304" pitchFamily="18" charset="0"/>
                        <a:cs typeface="Times New Roman" panose="02020603050405020304" pitchFamily="18" charset="0"/>
                      </a:endParaRPr>
                    </a:p>
                  </a:txBody>
                  <a:tcPr/>
                </a:tc>
                <a:tc>
                  <a:txBody>
                    <a:bodyPr/>
                    <a:lstStyle/>
                    <a:p>
                      <a:endParaRPr lang="ru-RU" sz="1200" b="0" i="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936594778"/>
                  </a:ext>
                </a:extLst>
              </a:tr>
            </a:tbl>
          </a:graphicData>
        </a:graphic>
      </p:graphicFrame>
      <p:sp>
        <p:nvSpPr>
          <p:cNvPr id="6" name="Прямоугольник 5"/>
          <p:cNvSpPr/>
          <p:nvPr/>
        </p:nvSpPr>
        <p:spPr>
          <a:xfrm>
            <a:off x="2435468" y="5521071"/>
            <a:ext cx="7394331" cy="707886"/>
          </a:xfrm>
          <a:prstGeom prst="rect">
            <a:avLst/>
          </a:prstGeom>
        </p:spPr>
        <p:txBody>
          <a:bodyPr wrap="square">
            <a:spAutoFit/>
          </a:bodyPr>
          <a:lstStyle/>
          <a:p>
            <a:pPr algn="ctr"/>
            <a:r>
              <a:rPr lang="ru-RU" sz="2000" i="1" dirty="0">
                <a:solidFill>
                  <a:schemeClr val="tx1"/>
                </a:solidFill>
                <a:latin typeface="Times New Roman" panose="02020603050405020304" pitchFamily="18" charset="0"/>
                <a:cs typeface="Times New Roman" panose="02020603050405020304" pitchFamily="18" charset="0"/>
              </a:rPr>
              <a:t>Объем финансирования указанной программы </a:t>
            </a:r>
            <a:r>
              <a:rPr lang="ru-RU" sz="2000" i="1" dirty="0" smtClean="0">
                <a:solidFill>
                  <a:schemeClr val="tx1"/>
                </a:solidFill>
                <a:latin typeface="Times New Roman" panose="02020603050405020304" pitchFamily="18" charset="0"/>
                <a:cs typeface="Times New Roman" panose="02020603050405020304" pitchFamily="18" charset="0"/>
              </a:rPr>
              <a:t>составляет:</a:t>
            </a:r>
          </a:p>
          <a:p>
            <a:pPr algn="ctr"/>
            <a:r>
              <a:rPr lang="ru-RU" sz="2000" i="1" dirty="0" smtClean="0">
                <a:solidFill>
                  <a:schemeClr val="tx1"/>
                </a:solidFill>
                <a:latin typeface="Times New Roman" panose="02020603050405020304" pitchFamily="18" charset="0"/>
                <a:cs typeface="Times New Roman" panose="02020603050405020304" pitchFamily="18" charset="0"/>
              </a:rPr>
              <a:t> </a:t>
            </a:r>
            <a:r>
              <a:rPr lang="ru-RU" sz="2000" i="1" dirty="0">
                <a:solidFill>
                  <a:schemeClr val="tx1"/>
                </a:solidFill>
                <a:latin typeface="Times New Roman" panose="02020603050405020304" pitchFamily="18" charset="0"/>
                <a:cs typeface="Times New Roman" panose="02020603050405020304" pitchFamily="18" charset="0"/>
              </a:rPr>
              <a:t>22 023 758,80 руб. </a:t>
            </a:r>
          </a:p>
        </p:txBody>
      </p:sp>
    </p:spTree>
    <p:extLst>
      <p:ext uri="{BB962C8B-B14F-4D97-AF65-F5344CB8AC3E}">
        <p14:creationId xmlns:p14="http://schemas.microsoft.com/office/powerpoint/2010/main" val="321100403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idx="4294967295"/>
          </p:nvPr>
        </p:nvSpPr>
        <p:spPr>
          <a:xfrm>
            <a:off x="0" y="374650"/>
            <a:ext cx="11843238" cy="865065"/>
          </a:xfrm>
        </p:spPr>
        <p:txBody>
          <a:bodyPr/>
          <a:lstStyle/>
          <a:p>
            <a:pPr algn="ctr"/>
            <a:r>
              <a:rPr lang="ru-RU" sz="2800" i="1" dirty="0">
                <a:solidFill>
                  <a:schemeClr val="accent2"/>
                </a:solidFill>
                <a:latin typeface="Times New Roman" panose="02020603050405020304" pitchFamily="18" charset="0"/>
                <a:cs typeface="Times New Roman" panose="02020603050405020304" pitchFamily="18" charset="0"/>
              </a:rPr>
              <a:t>Поддержка малого и среднего предпринимательства</a:t>
            </a:r>
            <a:r>
              <a:rPr lang="ru-RU" sz="4000" i="1" dirty="0">
                <a:solidFill>
                  <a:schemeClr val="accent2"/>
                </a:solidFill>
                <a:latin typeface="Times New Roman" panose="02020603050405020304" pitchFamily="18" charset="0"/>
                <a:cs typeface="Times New Roman" panose="02020603050405020304" pitchFamily="18" charset="0"/>
              </a:rPr>
              <a:t/>
            </a:r>
            <a:br>
              <a:rPr lang="ru-RU" sz="4000" i="1" dirty="0">
                <a:solidFill>
                  <a:schemeClr val="accent2"/>
                </a:solidFill>
                <a:latin typeface="Times New Roman" panose="02020603050405020304" pitchFamily="18" charset="0"/>
                <a:cs typeface="Times New Roman" panose="02020603050405020304" pitchFamily="18" charset="0"/>
              </a:rPr>
            </a:br>
            <a:endParaRPr lang="ru-RU" sz="4000" i="1" dirty="0">
              <a:solidFill>
                <a:schemeClr val="accent2"/>
              </a:solidFill>
              <a:latin typeface="Times New Roman" panose="02020603050405020304" pitchFamily="18" charset="0"/>
              <a:cs typeface="Times New Roman" panose="02020603050405020304" pitchFamily="18" charset="0"/>
            </a:endParaRPr>
          </a:p>
        </p:txBody>
      </p:sp>
      <p:sp>
        <p:nvSpPr>
          <p:cNvPr id="6" name="Текст 5"/>
          <p:cNvSpPr>
            <a:spLocks noGrp="1"/>
          </p:cNvSpPr>
          <p:nvPr>
            <p:ph type="body" idx="4294967295"/>
          </p:nvPr>
        </p:nvSpPr>
        <p:spPr>
          <a:xfrm>
            <a:off x="395654" y="918062"/>
            <a:ext cx="11447584" cy="5553076"/>
          </a:xfrm>
        </p:spPr>
        <p:txBody>
          <a:bodyPr/>
          <a:lstStyle/>
          <a:p>
            <a:pPr marL="50800" indent="0" algn="just">
              <a:lnSpc>
                <a:spcPct val="100000"/>
              </a:lnSpc>
              <a:buNone/>
            </a:pPr>
            <a:r>
              <a:rPr lang="ru-RU" sz="1600" dirty="0" smtClean="0">
                <a:latin typeface="Times New Roman" panose="02020603050405020304" pitchFamily="18" charset="0"/>
                <a:cs typeface="Times New Roman" panose="02020603050405020304" pitchFamily="18" charset="0"/>
              </a:rPr>
              <a:t>        В </a:t>
            </a:r>
            <a:r>
              <a:rPr lang="ru-RU" sz="1600" dirty="0">
                <a:latin typeface="Times New Roman" panose="02020603050405020304" pitchFamily="18" charset="0"/>
                <a:cs typeface="Times New Roman" panose="02020603050405020304" pitchFamily="18" charset="0"/>
              </a:rPr>
              <a:t>2023 году Фондом микрокредитования Иркутской области выдано </a:t>
            </a:r>
            <a:r>
              <a:rPr lang="ru-RU" sz="1600" dirty="0">
                <a:solidFill>
                  <a:schemeClr val="accent2"/>
                </a:solidFill>
                <a:latin typeface="Times New Roman" panose="02020603050405020304" pitchFamily="18" charset="0"/>
                <a:cs typeface="Times New Roman" panose="02020603050405020304" pitchFamily="18" charset="0"/>
              </a:rPr>
              <a:t>2 займа</a:t>
            </a:r>
            <a:r>
              <a:rPr lang="ru-RU" sz="1600" dirty="0">
                <a:latin typeface="Times New Roman" panose="02020603050405020304" pitchFamily="18" charset="0"/>
                <a:cs typeface="Times New Roman" panose="02020603050405020304" pitchFamily="18" charset="0"/>
              </a:rPr>
              <a:t>, в том числе:</a:t>
            </a:r>
          </a:p>
          <a:p>
            <a:pPr marL="50800" indent="0" algn="just">
              <a:lnSpc>
                <a:spcPct val="100000"/>
              </a:lnSpc>
              <a:buNone/>
            </a:pPr>
            <a:r>
              <a:rPr lang="ru-RU" sz="1600" dirty="0">
                <a:solidFill>
                  <a:schemeClr val="accent2"/>
                </a:solidFill>
                <a:latin typeface="Times New Roman" panose="02020603050405020304" pitchFamily="18" charset="0"/>
                <a:cs typeface="Times New Roman" panose="02020603050405020304" pitchFamily="18" charset="0"/>
              </a:rPr>
              <a:t>ООО «Центр организации торговли» выдан </a:t>
            </a:r>
            <a:r>
              <a:rPr lang="ru-RU" sz="1600" dirty="0" err="1">
                <a:solidFill>
                  <a:schemeClr val="accent2"/>
                </a:solidFill>
                <a:latin typeface="Times New Roman" panose="02020603050405020304" pitchFamily="18" charset="0"/>
                <a:cs typeface="Times New Roman" panose="02020603050405020304" pitchFamily="18" charset="0"/>
              </a:rPr>
              <a:t>займ</a:t>
            </a:r>
            <a:r>
              <a:rPr lang="ru-RU" sz="1600" dirty="0">
                <a:solidFill>
                  <a:schemeClr val="accent2"/>
                </a:solidFill>
                <a:latin typeface="Times New Roman" panose="02020603050405020304" pitchFamily="18" charset="0"/>
                <a:cs typeface="Times New Roman" panose="02020603050405020304" pitchFamily="18" charset="0"/>
              </a:rPr>
              <a:t> на сумму 3 000,00 тыс. руб. с процентной ставкой 5%,</a:t>
            </a:r>
          </a:p>
          <a:p>
            <a:pPr marL="50800" indent="0" algn="just">
              <a:lnSpc>
                <a:spcPct val="100000"/>
              </a:lnSpc>
              <a:buNone/>
            </a:pPr>
            <a:r>
              <a:rPr lang="ru-RU" sz="1600" dirty="0">
                <a:solidFill>
                  <a:schemeClr val="accent2"/>
                </a:solidFill>
                <a:latin typeface="Times New Roman" panose="02020603050405020304" pitchFamily="18" charset="0"/>
                <a:cs typeface="Times New Roman" panose="02020603050405020304" pitchFamily="18" charset="0"/>
              </a:rPr>
              <a:t>ИП </a:t>
            </a:r>
            <a:r>
              <a:rPr lang="ru-RU" sz="1600" dirty="0" err="1">
                <a:solidFill>
                  <a:schemeClr val="accent2"/>
                </a:solidFill>
                <a:latin typeface="Times New Roman" panose="02020603050405020304" pitchFamily="18" charset="0"/>
                <a:cs typeface="Times New Roman" panose="02020603050405020304" pitchFamily="18" charset="0"/>
              </a:rPr>
              <a:t>Димов</a:t>
            </a:r>
            <a:r>
              <a:rPr lang="ru-RU" sz="1600" dirty="0">
                <a:solidFill>
                  <a:schemeClr val="accent2"/>
                </a:solidFill>
                <a:latin typeface="Times New Roman" panose="02020603050405020304" pitchFamily="18" charset="0"/>
                <a:cs typeface="Times New Roman" panose="02020603050405020304" pitchFamily="18" charset="0"/>
              </a:rPr>
              <a:t> А.М. выдан </a:t>
            </a:r>
            <a:r>
              <a:rPr lang="ru-RU" sz="1600" dirty="0" err="1">
                <a:solidFill>
                  <a:schemeClr val="accent2"/>
                </a:solidFill>
                <a:latin typeface="Times New Roman" panose="02020603050405020304" pitchFamily="18" charset="0"/>
                <a:cs typeface="Times New Roman" panose="02020603050405020304" pitchFamily="18" charset="0"/>
              </a:rPr>
              <a:t>займ</a:t>
            </a:r>
            <a:r>
              <a:rPr lang="ru-RU" sz="1600" dirty="0">
                <a:solidFill>
                  <a:schemeClr val="accent2"/>
                </a:solidFill>
                <a:latin typeface="Times New Roman" panose="02020603050405020304" pitchFamily="18" charset="0"/>
                <a:cs typeface="Times New Roman" panose="02020603050405020304" pitchFamily="18" charset="0"/>
              </a:rPr>
              <a:t> на развитие бизнеса в сумме 5 000,00 тыс. руб. с процентной ставкой 4 </a:t>
            </a:r>
            <a:r>
              <a:rPr lang="ru-RU" sz="1600" dirty="0" smtClean="0">
                <a:solidFill>
                  <a:schemeClr val="accent2"/>
                </a:solidFill>
                <a:latin typeface="Times New Roman" panose="02020603050405020304" pitchFamily="18" charset="0"/>
                <a:cs typeface="Times New Roman" panose="02020603050405020304" pitchFamily="18" charset="0"/>
              </a:rPr>
              <a:t>%.</a:t>
            </a:r>
          </a:p>
          <a:p>
            <a:pPr marL="50800" indent="0" algn="just">
              <a:lnSpc>
                <a:spcPct val="100000"/>
              </a:lnSpc>
              <a:buNone/>
            </a:pPr>
            <a:r>
              <a:rPr lang="ru-RU" sz="1600" dirty="0" smtClean="0">
                <a:latin typeface="Times New Roman" panose="02020603050405020304" pitchFamily="18" charset="0"/>
                <a:cs typeface="Times New Roman" panose="02020603050405020304" pitchFamily="18" charset="0"/>
              </a:rPr>
              <a:t>Данное </a:t>
            </a:r>
            <a:r>
              <a:rPr lang="ru-RU" sz="1600" dirty="0">
                <a:latin typeface="Times New Roman" panose="02020603050405020304" pitchFamily="18" charset="0"/>
                <a:cs typeface="Times New Roman" panose="02020603050405020304" pitchFamily="18" charset="0"/>
              </a:rPr>
              <a:t>кредитование осуществляется с пониженной процентной ставкой в целях развития </a:t>
            </a:r>
            <a:r>
              <a:rPr lang="ru-RU" sz="1600" dirty="0" smtClean="0">
                <a:latin typeface="Times New Roman" panose="02020603050405020304" pitchFamily="18" charset="0"/>
                <a:cs typeface="Times New Roman" panose="02020603050405020304" pitchFamily="18" charset="0"/>
              </a:rPr>
              <a:t>предпринимателей моногородов</a:t>
            </a:r>
            <a:r>
              <a:rPr lang="ru-RU" sz="1600" dirty="0">
                <a:latin typeface="Times New Roman" panose="02020603050405020304" pitchFamily="18" charset="0"/>
                <a:cs typeface="Times New Roman" panose="02020603050405020304" pitchFamily="18" charset="0"/>
              </a:rPr>
              <a:t>, в </a:t>
            </a:r>
            <a:r>
              <a:rPr lang="ru-RU" sz="1600" dirty="0" smtClean="0">
                <a:latin typeface="Times New Roman" panose="02020603050405020304" pitchFamily="18" charset="0"/>
                <a:cs typeface="Times New Roman" panose="02020603050405020304" pitchFamily="18" charset="0"/>
              </a:rPr>
              <a:t>число которых </a:t>
            </a:r>
            <a:r>
              <a:rPr lang="ru-RU" sz="1600" dirty="0">
                <a:latin typeface="Times New Roman" panose="02020603050405020304" pitchFamily="18" charset="0"/>
                <a:cs typeface="Times New Roman" panose="02020603050405020304" pitchFamily="18" charset="0"/>
              </a:rPr>
              <a:t>входит моногород Байкальск. </a:t>
            </a:r>
            <a:endParaRPr lang="ru-RU" sz="1600" dirty="0" smtClean="0">
              <a:latin typeface="Times New Roman" panose="02020603050405020304" pitchFamily="18" charset="0"/>
              <a:cs typeface="Times New Roman" panose="02020603050405020304" pitchFamily="18" charset="0"/>
            </a:endParaRPr>
          </a:p>
          <a:p>
            <a:pPr marL="50800" indent="0" algn="just">
              <a:lnSpc>
                <a:spcPct val="100000"/>
              </a:lnSpc>
              <a:buNone/>
            </a:pPr>
            <a:r>
              <a:rPr lang="ru-RU" sz="1600" dirty="0" smtClean="0">
                <a:latin typeface="Times New Roman" panose="02020603050405020304" pitchFamily="18" charset="0"/>
                <a:cs typeface="Times New Roman" panose="02020603050405020304" pitchFamily="18" charset="0"/>
              </a:rPr>
              <a:t>        В </a:t>
            </a:r>
            <a:r>
              <a:rPr lang="ru-RU" sz="1600" dirty="0">
                <a:latin typeface="Times New Roman" panose="02020603050405020304" pitchFamily="18" charset="0"/>
                <a:cs typeface="Times New Roman" panose="02020603050405020304" pitchFamily="18" charset="0"/>
              </a:rPr>
              <a:t>2023 году были направлены на курсы подготовки, переподготовки, повышения квалификации 11 </a:t>
            </a:r>
            <a:r>
              <a:rPr lang="ru-RU" sz="1600" dirty="0" smtClean="0">
                <a:latin typeface="Times New Roman" panose="02020603050405020304" pitchFamily="18" charset="0"/>
                <a:cs typeface="Times New Roman" panose="02020603050405020304" pitchFamily="18" charset="0"/>
              </a:rPr>
              <a:t>работников организаций среднего и </a:t>
            </a:r>
            <a:r>
              <a:rPr lang="ru-RU" sz="1600" dirty="0">
                <a:latin typeface="Times New Roman" panose="02020603050405020304" pitchFamily="18" charset="0"/>
                <a:cs typeface="Times New Roman" panose="02020603050405020304" pitchFamily="18" charset="0"/>
              </a:rPr>
              <a:t>малого предпринимательства. Курсы проведены на базе ГАПОУ Байкальского </a:t>
            </a:r>
            <a:r>
              <a:rPr lang="ru-RU" sz="1600" dirty="0" smtClean="0">
                <a:latin typeface="Times New Roman" panose="02020603050405020304" pitchFamily="18" charset="0"/>
                <a:cs typeface="Times New Roman" panose="02020603050405020304" pitchFamily="18" charset="0"/>
              </a:rPr>
              <a:t>техникума отраслевых </a:t>
            </a:r>
            <a:r>
              <a:rPr lang="ru-RU" sz="1600" dirty="0">
                <a:latin typeface="Times New Roman" panose="02020603050405020304" pitchFamily="18" charset="0"/>
                <a:cs typeface="Times New Roman" panose="02020603050405020304" pitchFamily="18" charset="0"/>
              </a:rPr>
              <a:t>технологий и сервиса, </a:t>
            </a:r>
            <a:r>
              <a:rPr lang="ru-RU" sz="1600" dirty="0" smtClean="0">
                <a:latin typeface="Times New Roman" panose="02020603050405020304" pitchFamily="18" charset="0"/>
                <a:cs typeface="Times New Roman" panose="02020603050405020304" pitchFamily="18" charset="0"/>
              </a:rPr>
              <a:t>всем учащимся </a:t>
            </a:r>
            <a:r>
              <a:rPr lang="ru-RU" sz="1600" dirty="0">
                <a:latin typeface="Times New Roman" panose="02020603050405020304" pitchFamily="18" charset="0"/>
                <a:cs typeface="Times New Roman" panose="02020603050405020304" pitchFamily="18" charset="0"/>
              </a:rPr>
              <a:t>выданы удостоверения о повышении квалификации </a:t>
            </a:r>
            <a:r>
              <a:rPr lang="ru-RU" sz="1600" dirty="0" smtClean="0">
                <a:latin typeface="Times New Roman" panose="02020603050405020304" pitchFamily="18" charset="0"/>
                <a:cs typeface="Times New Roman" panose="02020603050405020304" pitchFamily="18" charset="0"/>
              </a:rPr>
              <a:t>и свидетельство </a:t>
            </a:r>
            <a:r>
              <a:rPr lang="ru-RU" sz="1600" dirty="0">
                <a:latin typeface="Times New Roman" panose="02020603050405020304" pitchFamily="18" charset="0"/>
                <a:cs typeface="Times New Roman" panose="02020603050405020304" pitchFamily="18" charset="0"/>
              </a:rPr>
              <a:t>о профессии рабочего, должности </a:t>
            </a:r>
            <a:r>
              <a:rPr lang="ru-RU" sz="1600" dirty="0" smtClean="0">
                <a:latin typeface="Times New Roman" panose="02020603050405020304" pitchFamily="18" charset="0"/>
                <a:cs typeface="Times New Roman" panose="02020603050405020304" pitchFamily="18" charset="0"/>
              </a:rPr>
              <a:t>служащего государственного </a:t>
            </a:r>
            <a:r>
              <a:rPr lang="ru-RU" sz="1600" dirty="0">
                <a:latin typeface="Times New Roman" panose="02020603050405020304" pitchFamily="18" charset="0"/>
                <a:cs typeface="Times New Roman" panose="02020603050405020304" pitchFamily="18" charset="0"/>
              </a:rPr>
              <a:t>образца.</a:t>
            </a:r>
          </a:p>
          <a:p>
            <a:pPr marL="50800" indent="0" algn="just">
              <a:lnSpc>
                <a:spcPct val="100000"/>
              </a:lnSpc>
              <a:buNone/>
            </a:pPr>
            <a:r>
              <a:rPr lang="ru-RU" sz="1600" dirty="0" smtClean="0">
                <a:latin typeface="Times New Roman" panose="02020603050405020304" pitchFamily="18" charset="0"/>
                <a:cs typeface="Times New Roman" panose="02020603050405020304" pitchFamily="18" charset="0"/>
              </a:rPr>
              <a:t>Направлено </a:t>
            </a:r>
            <a:r>
              <a:rPr lang="ru-RU" sz="1600" dirty="0">
                <a:latin typeface="Times New Roman" panose="02020603050405020304" pitchFamily="18" charset="0"/>
                <a:cs typeface="Times New Roman" panose="02020603050405020304" pitchFamily="18" charset="0"/>
              </a:rPr>
              <a:t>средств местного бюджета </a:t>
            </a:r>
            <a:r>
              <a:rPr lang="ru-RU" sz="1600" dirty="0">
                <a:solidFill>
                  <a:schemeClr val="accent2"/>
                </a:solidFill>
                <a:latin typeface="Times New Roman" panose="02020603050405020304" pitchFamily="18" charset="0"/>
                <a:cs typeface="Times New Roman" panose="02020603050405020304" pitchFamily="18" charset="0"/>
              </a:rPr>
              <a:t>200,00 тыс. руб.</a:t>
            </a:r>
          </a:p>
          <a:p>
            <a:pPr marL="50800" indent="0" algn="just">
              <a:lnSpc>
                <a:spcPct val="100000"/>
              </a:lnSpc>
              <a:buNone/>
            </a:pPr>
            <a:r>
              <a:rPr lang="ru-RU" sz="1600" dirty="0" smtClean="0">
                <a:latin typeface="Times New Roman" panose="02020603050405020304" pitchFamily="18" charset="0"/>
                <a:cs typeface="Times New Roman" panose="02020603050405020304" pitchFamily="18" charset="0"/>
              </a:rPr>
              <a:t>       В </a:t>
            </a:r>
            <a:r>
              <a:rPr lang="ru-RU" sz="1600" dirty="0">
                <a:latin typeface="Times New Roman" panose="02020603050405020304" pitchFamily="18" charset="0"/>
                <a:cs typeface="Times New Roman" panose="02020603050405020304" pitchFamily="18" charset="0"/>
              </a:rPr>
              <a:t>целях стимулирования развития предпринимательства в Байкальском городском поселении и </a:t>
            </a:r>
            <a:r>
              <a:rPr lang="ru-RU" sz="1600" dirty="0" smtClean="0">
                <a:latin typeface="Times New Roman" panose="02020603050405020304" pitchFamily="18" charset="0"/>
                <a:cs typeface="Times New Roman" panose="02020603050405020304" pitchFamily="18" charset="0"/>
              </a:rPr>
              <a:t>популяризации опыта </a:t>
            </a:r>
            <a:r>
              <a:rPr lang="ru-RU" sz="1600" dirty="0">
                <a:latin typeface="Times New Roman" panose="02020603050405020304" pitchFamily="18" charset="0"/>
                <a:cs typeface="Times New Roman" panose="02020603050405020304" pitchFamily="18" charset="0"/>
              </a:rPr>
              <a:t>работы лучших предприятий и организаций города в 2023 году было проведено </a:t>
            </a:r>
            <a:r>
              <a:rPr lang="ru-RU" sz="1600" dirty="0">
                <a:solidFill>
                  <a:schemeClr val="accent2"/>
                </a:solidFill>
                <a:latin typeface="Times New Roman" panose="02020603050405020304" pitchFamily="18" charset="0"/>
                <a:cs typeface="Times New Roman" panose="02020603050405020304" pitchFamily="18" charset="0"/>
              </a:rPr>
              <a:t>6 конкурсов</a:t>
            </a:r>
            <a:r>
              <a:rPr lang="ru-RU" sz="1600" dirty="0">
                <a:latin typeface="Times New Roman" panose="02020603050405020304" pitchFamily="18" charset="0"/>
                <a:cs typeface="Times New Roman" panose="02020603050405020304" pitchFamily="18" charset="0"/>
              </a:rPr>
              <a:t>: «</a:t>
            </a:r>
            <a:r>
              <a:rPr lang="ru-RU" sz="1600" dirty="0" smtClean="0">
                <a:latin typeface="Times New Roman" panose="02020603050405020304" pitchFamily="18" charset="0"/>
                <a:cs typeface="Times New Roman" panose="02020603050405020304" pitchFamily="18" charset="0"/>
              </a:rPr>
              <a:t>Лучший бармен 2023 года», «Мистер Байкальск 2023»,  «Успех-2023», «Масленичный пир», «Лучший предприниматель 2023 </a:t>
            </a:r>
            <a:r>
              <a:rPr lang="ru-RU" sz="1600" dirty="0">
                <a:latin typeface="Times New Roman" panose="02020603050405020304" pitchFamily="18" charset="0"/>
                <a:cs typeface="Times New Roman" panose="02020603050405020304" pitchFamily="18" charset="0"/>
              </a:rPr>
              <a:t>года», «Лучший продавец». </a:t>
            </a:r>
          </a:p>
          <a:p>
            <a:pPr marL="50800" indent="0">
              <a:buNone/>
            </a:pPr>
            <a:endParaRPr lang="ru-RU" dirty="0"/>
          </a:p>
        </p:txBody>
      </p:sp>
    </p:spTree>
    <p:extLst>
      <p:ext uri="{BB962C8B-B14F-4D97-AF65-F5344CB8AC3E}">
        <p14:creationId xmlns:p14="http://schemas.microsoft.com/office/powerpoint/2010/main" val="62036259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30"/>
          <p:cNvSpPr txBox="1">
            <a:spLocks noGrp="1"/>
          </p:cNvSpPr>
          <p:nvPr>
            <p:ph type="title" idx="4294967295"/>
          </p:nvPr>
        </p:nvSpPr>
        <p:spPr>
          <a:xfrm>
            <a:off x="2971800" y="305287"/>
            <a:ext cx="5624513" cy="66833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Font typeface="Calibri"/>
              <a:buNone/>
            </a:pPr>
            <a:r>
              <a:rPr lang="ru-RU" sz="2800" i="1" dirty="0" smtClean="0">
                <a:solidFill>
                  <a:schemeClr val="accent2"/>
                </a:solidFill>
                <a:latin typeface="Times New Roman" panose="02020603050405020304" pitchFamily="18" charset="0"/>
                <a:cs typeface="Times New Roman" panose="02020603050405020304" pitchFamily="18" charset="0"/>
              </a:rPr>
              <a:t>Жилищные вопросы:</a:t>
            </a:r>
            <a:endParaRPr sz="2800" i="1" dirty="0">
              <a:solidFill>
                <a:schemeClr val="accent2"/>
              </a:solidFill>
              <a:latin typeface="Times New Roman" panose="02020603050405020304" pitchFamily="18" charset="0"/>
              <a:cs typeface="Times New Roman" panose="02020603050405020304" pitchFamily="18" charset="0"/>
            </a:endParaRPr>
          </a:p>
        </p:txBody>
      </p:sp>
      <p:sp>
        <p:nvSpPr>
          <p:cNvPr id="2" name="Прямоугольник 1"/>
          <p:cNvSpPr/>
          <p:nvPr/>
        </p:nvSpPr>
        <p:spPr>
          <a:xfrm>
            <a:off x="465666" y="1279198"/>
            <a:ext cx="11465169" cy="3785652"/>
          </a:xfrm>
          <a:prstGeom prst="rect">
            <a:avLst/>
          </a:prstGeom>
        </p:spPr>
        <p:txBody>
          <a:bodyPr wrap="square">
            <a:spAutoFit/>
          </a:bodyPr>
          <a:lstStyle/>
          <a:p>
            <a:pPr marL="285750" indent="-285750" algn="just">
              <a:buClr>
                <a:schemeClr val="accent2"/>
              </a:buClr>
              <a:buFont typeface="Arial" panose="020B0604020202020204" pitchFamily="34" charset="0"/>
              <a:buChar char="•"/>
            </a:pPr>
            <a:r>
              <a:rPr lang="ru-RU" sz="1600" dirty="0" smtClean="0">
                <a:latin typeface="Times New Roman" panose="02020603050405020304" pitchFamily="18" charset="0"/>
                <a:cs typeface="Times New Roman" panose="02020603050405020304" pitchFamily="18" charset="0"/>
              </a:rPr>
              <a:t>Ведется работа </a:t>
            </a:r>
            <a:r>
              <a:rPr lang="ru-RU" sz="1600" dirty="0">
                <a:latin typeface="Times New Roman" panose="02020603050405020304" pitchFamily="18" charset="0"/>
                <a:cs typeface="Times New Roman" panose="02020603050405020304" pitchFamily="18" charset="0"/>
              </a:rPr>
              <a:t>по включению </a:t>
            </a:r>
            <a:r>
              <a:rPr lang="ru-RU" sz="1600" dirty="0">
                <a:solidFill>
                  <a:schemeClr val="accent2"/>
                </a:solidFill>
                <a:latin typeface="Times New Roman" panose="02020603050405020304" pitchFamily="18" charset="0"/>
                <a:cs typeface="Times New Roman" panose="02020603050405020304" pitchFamily="18" charset="0"/>
              </a:rPr>
              <a:t>94 домов</a:t>
            </a:r>
            <a:r>
              <a:rPr lang="ru-RU" sz="1600" dirty="0">
                <a:latin typeface="Times New Roman" panose="02020603050405020304" pitchFamily="18" charset="0"/>
                <a:cs typeface="Times New Roman" panose="02020603050405020304" pitchFamily="18" charset="0"/>
              </a:rPr>
              <a:t>, попавших в зону паводка, с жилой площадью </a:t>
            </a:r>
            <a:r>
              <a:rPr lang="ru-RU" sz="1600" dirty="0">
                <a:solidFill>
                  <a:schemeClr val="accent2"/>
                </a:solidFill>
                <a:latin typeface="Times New Roman" panose="02020603050405020304" pitchFamily="18" charset="0"/>
                <a:cs typeface="Times New Roman" panose="02020603050405020304" pitchFamily="18" charset="0"/>
              </a:rPr>
              <a:t>63 770,1 кв. м</a:t>
            </a:r>
            <a:r>
              <a:rPr lang="ru-RU" sz="1600" dirty="0">
                <a:latin typeface="Times New Roman" panose="02020603050405020304" pitchFamily="18" charset="0"/>
                <a:cs typeface="Times New Roman" panose="02020603050405020304" pitchFamily="18" charset="0"/>
              </a:rPr>
              <a:t>., в государственную программу Иркутской области «Доступное жилье», для последующего переселения </a:t>
            </a:r>
            <a:r>
              <a:rPr lang="ru-RU" sz="1600" dirty="0" smtClean="0">
                <a:latin typeface="Times New Roman" panose="02020603050405020304" pitchFamily="18" charset="0"/>
                <a:cs typeface="Times New Roman" panose="02020603050405020304" pitchFamily="18" charset="0"/>
              </a:rPr>
              <a:t>граждан. Все </a:t>
            </a:r>
            <a:r>
              <a:rPr lang="ru-RU" sz="1600" dirty="0">
                <a:latin typeface="Times New Roman" panose="02020603050405020304" pitchFamily="18" charset="0"/>
                <a:cs typeface="Times New Roman" panose="02020603050405020304" pitchFamily="18" charset="0"/>
              </a:rPr>
              <a:t>МКД, признанные аварийными после 2017 </a:t>
            </a:r>
            <a:r>
              <a:rPr lang="ru-RU" sz="1600" dirty="0" smtClean="0">
                <a:latin typeface="Times New Roman" panose="02020603050405020304" pitchFamily="18" charset="0"/>
                <a:cs typeface="Times New Roman" panose="02020603050405020304" pitchFamily="18" charset="0"/>
              </a:rPr>
              <a:t>года, включены </a:t>
            </a:r>
            <a:r>
              <a:rPr lang="ru-RU" sz="1600" dirty="0">
                <a:latin typeface="Times New Roman" panose="02020603050405020304" pitchFamily="18" charset="0"/>
                <a:cs typeface="Times New Roman" panose="02020603050405020304" pitchFamily="18" charset="0"/>
              </a:rPr>
              <a:t>в реестр аварийных домов, утвержденный Правительством Иркутской области.  </a:t>
            </a:r>
            <a:endParaRPr lang="ru-RU" sz="1600" dirty="0" smtClean="0">
              <a:latin typeface="Times New Roman" panose="02020603050405020304" pitchFamily="18" charset="0"/>
              <a:cs typeface="Times New Roman" panose="02020603050405020304" pitchFamily="18" charset="0"/>
            </a:endParaRPr>
          </a:p>
          <a:p>
            <a:pPr marL="285750" indent="-285750" algn="just">
              <a:buClr>
                <a:schemeClr val="accent2"/>
              </a:buClr>
              <a:buFont typeface="Arial" panose="020B0604020202020204" pitchFamily="34" charset="0"/>
              <a:buChar char="•"/>
            </a:pPr>
            <a:endParaRPr lang="ru-RU" sz="1600" dirty="0">
              <a:latin typeface="Times New Roman" panose="02020603050405020304" pitchFamily="18" charset="0"/>
              <a:cs typeface="Times New Roman" panose="02020603050405020304" pitchFamily="18" charset="0"/>
            </a:endParaRPr>
          </a:p>
          <a:p>
            <a:pPr marL="285750" indent="-285750" algn="just">
              <a:buClr>
                <a:schemeClr val="accent2"/>
              </a:buClr>
              <a:buFont typeface="Arial" panose="020B0604020202020204" pitchFamily="34" charset="0"/>
              <a:buChar char="•"/>
            </a:pPr>
            <a:r>
              <a:rPr lang="ru-RU" sz="1600" dirty="0">
                <a:latin typeface="Times New Roman" panose="02020603050405020304" pitchFamily="18" charset="0"/>
                <a:cs typeface="Times New Roman" panose="02020603050405020304" pitchFamily="18" charset="0"/>
              </a:rPr>
              <a:t>На конец декабря 2023 года на учете граждан в качестве нуждающихся в жилых помещениях по Байкальскому муниципальному образованию состоит </a:t>
            </a:r>
            <a:r>
              <a:rPr lang="ru-RU" sz="1600" dirty="0">
                <a:solidFill>
                  <a:schemeClr val="accent2"/>
                </a:solidFill>
                <a:latin typeface="Times New Roman" panose="02020603050405020304" pitchFamily="18" charset="0"/>
                <a:cs typeface="Times New Roman" panose="02020603050405020304" pitchFamily="18" charset="0"/>
              </a:rPr>
              <a:t>863 семьи</a:t>
            </a:r>
            <a:r>
              <a:rPr lang="ru-RU" sz="1600" dirty="0">
                <a:latin typeface="Times New Roman" panose="02020603050405020304" pitchFamily="18" charset="0"/>
                <a:cs typeface="Times New Roman" panose="02020603050405020304" pitchFamily="18" charset="0"/>
              </a:rPr>
              <a:t>. </a:t>
            </a:r>
          </a:p>
          <a:p>
            <a:pPr marL="285750" indent="-285750" algn="just">
              <a:buClr>
                <a:schemeClr val="accent2"/>
              </a:buClr>
              <a:buFont typeface="Arial" panose="020B0604020202020204" pitchFamily="34" charset="0"/>
              <a:buChar char="•"/>
            </a:pPr>
            <a:endParaRPr lang="ru-RU" sz="1600" dirty="0" smtClean="0">
              <a:latin typeface="Times New Roman" panose="02020603050405020304" pitchFamily="18" charset="0"/>
              <a:cs typeface="Times New Roman" panose="02020603050405020304" pitchFamily="18" charset="0"/>
            </a:endParaRPr>
          </a:p>
          <a:p>
            <a:pPr marL="285750" indent="-285750" algn="just">
              <a:buClr>
                <a:schemeClr val="accent2"/>
              </a:buClr>
              <a:buFont typeface="Arial" panose="020B0604020202020204" pitchFamily="34" charset="0"/>
              <a:buChar char="•"/>
            </a:pPr>
            <a:r>
              <a:rPr lang="ru-RU" sz="1600" dirty="0" smtClean="0">
                <a:latin typeface="Times New Roman" panose="02020603050405020304" pitchFamily="18" charset="0"/>
                <a:cs typeface="Times New Roman" panose="02020603050405020304" pitchFamily="18" charset="0"/>
              </a:rPr>
              <a:t>В </a:t>
            </a:r>
            <a:r>
              <a:rPr lang="ru-RU" sz="1600" dirty="0">
                <a:latin typeface="Times New Roman" panose="02020603050405020304" pitchFamily="18" charset="0"/>
                <a:cs typeface="Times New Roman" panose="02020603050405020304" pitchFamily="18" charset="0"/>
              </a:rPr>
              <a:t>2023 году оформлено </a:t>
            </a:r>
            <a:r>
              <a:rPr lang="ru-RU" sz="1600" dirty="0">
                <a:solidFill>
                  <a:schemeClr val="accent2"/>
                </a:solidFill>
                <a:latin typeface="Times New Roman" panose="02020603050405020304" pitchFamily="18" charset="0"/>
                <a:cs typeface="Times New Roman" panose="02020603050405020304" pitchFamily="18" charset="0"/>
              </a:rPr>
              <a:t>14 </a:t>
            </a:r>
            <a:r>
              <a:rPr lang="ru-RU" sz="1600" dirty="0" smtClean="0">
                <a:solidFill>
                  <a:schemeClr val="accent2"/>
                </a:solidFill>
                <a:latin typeface="Times New Roman" panose="02020603050405020304" pitchFamily="18" charset="0"/>
                <a:cs typeface="Times New Roman" panose="02020603050405020304" pitchFamily="18" charset="0"/>
              </a:rPr>
              <a:t>договоров </a:t>
            </a:r>
            <a:r>
              <a:rPr lang="ru-RU" sz="1600" dirty="0">
                <a:latin typeface="Times New Roman" panose="02020603050405020304" pitchFamily="18" charset="0"/>
                <a:cs typeface="Times New Roman" panose="02020603050405020304" pitchFamily="18" charset="0"/>
              </a:rPr>
              <a:t>на передачу квартир в собственность граждан.</a:t>
            </a:r>
          </a:p>
          <a:p>
            <a:pPr marL="285750" indent="-285750" algn="just">
              <a:buClr>
                <a:schemeClr val="accent2"/>
              </a:buClr>
              <a:buFont typeface="Arial" panose="020B0604020202020204" pitchFamily="34" charset="0"/>
              <a:buChar char="•"/>
            </a:pPr>
            <a:endParaRPr lang="ru-RU" sz="1600" dirty="0" smtClean="0">
              <a:latin typeface="Times New Roman" panose="02020603050405020304" pitchFamily="18" charset="0"/>
              <a:cs typeface="Times New Roman" panose="02020603050405020304" pitchFamily="18" charset="0"/>
            </a:endParaRPr>
          </a:p>
          <a:p>
            <a:pPr marL="285750" indent="-285750" algn="just">
              <a:buClr>
                <a:schemeClr val="accent2"/>
              </a:buClr>
              <a:buFont typeface="Arial" panose="020B0604020202020204" pitchFamily="34" charset="0"/>
              <a:buChar char="•"/>
            </a:pPr>
            <a:r>
              <a:rPr lang="ru-RU" sz="1600" dirty="0" smtClean="0">
                <a:latin typeface="Times New Roman" panose="02020603050405020304" pitchFamily="18" charset="0"/>
                <a:cs typeface="Times New Roman" panose="02020603050405020304" pitchFamily="18" charset="0"/>
              </a:rPr>
              <a:t>За </a:t>
            </a:r>
            <a:r>
              <a:rPr lang="ru-RU" sz="1600" dirty="0">
                <a:latin typeface="Times New Roman" panose="02020603050405020304" pitchFamily="18" charset="0"/>
                <a:cs typeface="Times New Roman" panose="02020603050405020304" pitchFamily="18" charset="0"/>
              </a:rPr>
              <a:t>2023 год проведено </a:t>
            </a:r>
            <a:r>
              <a:rPr lang="ru-RU" sz="1600" dirty="0">
                <a:solidFill>
                  <a:schemeClr val="accent2"/>
                </a:solidFill>
                <a:latin typeface="Times New Roman" panose="02020603050405020304" pitchFamily="18" charset="0"/>
                <a:cs typeface="Times New Roman" panose="02020603050405020304" pitchFamily="18" charset="0"/>
              </a:rPr>
              <a:t>6 </a:t>
            </a:r>
            <a:r>
              <a:rPr lang="ru-RU" sz="1600" dirty="0" smtClean="0">
                <a:solidFill>
                  <a:schemeClr val="accent2"/>
                </a:solidFill>
                <a:latin typeface="Times New Roman" panose="02020603050405020304" pitchFamily="18" charset="0"/>
                <a:cs typeface="Times New Roman" panose="02020603050405020304" pitchFamily="18" charset="0"/>
              </a:rPr>
              <a:t>заседаний </a:t>
            </a:r>
            <a:r>
              <a:rPr lang="ru-RU" sz="1600" dirty="0">
                <a:latin typeface="Times New Roman" panose="02020603050405020304" pitchFamily="18" charset="0"/>
                <a:cs typeface="Times New Roman" panose="02020603050405020304" pitchFamily="18" charset="0"/>
              </a:rPr>
              <a:t>жилищной комиссии, по результатам работы которой поставлено на учет в качестве нуждающихся в жилых помещениях </a:t>
            </a:r>
            <a:r>
              <a:rPr lang="ru-RU" sz="1600" dirty="0">
                <a:solidFill>
                  <a:schemeClr val="accent2"/>
                </a:solidFill>
                <a:latin typeface="Times New Roman" panose="02020603050405020304" pitchFamily="18" charset="0"/>
                <a:cs typeface="Times New Roman" panose="02020603050405020304" pitchFamily="18" charset="0"/>
              </a:rPr>
              <a:t>5 семей</a:t>
            </a:r>
            <a:r>
              <a:rPr lang="ru-RU" sz="1600" dirty="0">
                <a:latin typeface="Times New Roman" panose="02020603050405020304" pitchFamily="18" charset="0"/>
                <a:cs typeface="Times New Roman" panose="02020603050405020304" pitchFamily="18" charset="0"/>
              </a:rPr>
              <a:t>, снято с учета - </a:t>
            </a:r>
            <a:r>
              <a:rPr lang="ru-RU" sz="1600" dirty="0">
                <a:solidFill>
                  <a:schemeClr val="accent2"/>
                </a:solidFill>
                <a:latin typeface="Times New Roman" panose="02020603050405020304" pitchFamily="18" charset="0"/>
                <a:cs typeface="Times New Roman" panose="02020603050405020304" pitchFamily="18" charset="0"/>
              </a:rPr>
              <a:t>1 семья</a:t>
            </a:r>
            <a:r>
              <a:rPr lang="ru-RU" sz="1600" dirty="0">
                <a:latin typeface="Times New Roman" panose="02020603050405020304" pitchFamily="18" charset="0"/>
                <a:cs typeface="Times New Roman" panose="02020603050405020304" pitchFamily="18" charset="0"/>
              </a:rPr>
              <a:t>.</a:t>
            </a:r>
          </a:p>
          <a:p>
            <a:pPr marL="285750" indent="-285750" algn="just">
              <a:buClr>
                <a:schemeClr val="accent2"/>
              </a:buClr>
              <a:buFont typeface="Arial" panose="020B0604020202020204" pitchFamily="34" charset="0"/>
              <a:buChar char="•"/>
            </a:pPr>
            <a:endParaRPr lang="ru-RU" sz="1600" dirty="0" smtClean="0">
              <a:latin typeface="Times New Roman" panose="02020603050405020304" pitchFamily="18" charset="0"/>
              <a:cs typeface="Times New Roman" panose="02020603050405020304" pitchFamily="18" charset="0"/>
            </a:endParaRPr>
          </a:p>
          <a:p>
            <a:pPr marL="285750" indent="-285750" algn="just">
              <a:buClr>
                <a:schemeClr val="accent2"/>
              </a:buClr>
              <a:buFont typeface="Arial" panose="020B0604020202020204" pitchFamily="34" charset="0"/>
              <a:buChar char="•"/>
            </a:pPr>
            <a:r>
              <a:rPr lang="ru-RU" sz="1600" dirty="0" smtClean="0">
                <a:latin typeface="Times New Roman" panose="02020603050405020304" pitchFamily="18" charset="0"/>
                <a:cs typeface="Times New Roman" panose="02020603050405020304" pitchFamily="18" charset="0"/>
              </a:rPr>
              <a:t>Для </a:t>
            </a:r>
            <a:r>
              <a:rPr lang="ru-RU" sz="1600" dirty="0">
                <a:latin typeface="Times New Roman" panose="02020603050405020304" pitchFamily="18" charset="0"/>
                <a:cs typeface="Times New Roman" panose="02020603050405020304" pitchFamily="18" charset="0"/>
              </a:rPr>
              <a:t>осуществления полномочий отдела через порталы межуровневого взаимодействия сделано более </a:t>
            </a:r>
            <a:r>
              <a:rPr lang="ru-RU" sz="1600" dirty="0" smtClean="0">
                <a:solidFill>
                  <a:schemeClr val="accent2"/>
                </a:solidFill>
                <a:latin typeface="Times New Roman" panose="02020603050405020304" pitchFamily="18" charset="0"/>
                <a:cs typeface="Times New Roman" panose="02020603050405020304" pitchFamily="18" charset="0"/>
              </a:rPr>
              <a:t>4 400 </a:t>
            </a:r>
            <a:r>
              <a:rPr lang="ru-RU" sz="1600" dirty="0">
                <a:solidFill>
                  <a:schemeClr val="accent2"/>
                </a:solidFill>
                <a:latin typeface="Times New Roman" panose="02020603050405020304" pitchFamily="18" charset="0"/>
                <a:cs typeface="Times New Roman" panose="02020603050405020304" pitchFamily="18" charset="0"/>
              </a:rPr>
              <a:t>запросов</a:t>
            </a:r>
            <a:r>
              <a:rPr lang="ru-RU" sz="1600" dirty="0">
                <a:latin typeface="Times New Roman" panose="02020603050405020304" pitchFamily="18" charset="0"/>
                <a:cs typeface="Times New Roman" panose="02020603050405020304" pitchFamily="18" charset="0"/>
              </a:rPr>
              <a:t>. </a:t>
            </a:r>
          </a:p>
          <a:p>
            <a:pPr marL="285750" indent="-285750" algn="just">
              <a:buClr>
                <a:schemeClr val="accent2"/>
              </a:buClr>
              <a:buFont typeface="Arial" panose="020B0604020202020204" pitchFamily="34" charset="0"/>
              <a:buChar char="•"/>
            </a:pPr>
            <a:endParaRPr lang="ru-RU" sz="1600" dirty="0" smtClean="0">
              <a:latin typeface="Times New Roman" panose="02020603050405020304" pitchFamily="18" charset="0"/>
              <a:cs typeface="Times New Roman" panose="02020603050405020304" pitchFamily="18" charset="0"/>
            </a:endParaRPr>
          </a:p>
          <a:p>
            <a:pPr marL="285750" indent="-285750" algn="just">
              <a:buClr>
                <a:schemeClr val="accent2"/>
              </a:buClr>
              <a:buFont typeface="Arial" panose="020B0604020202020204" pitchFamily="34" charset="0"/>
              <a:buChar char="•"/>
            </a:pPr>
            <a:r>
              <a:rPr lang="ru-RU" sz="1600" dirty="0" smtClean="0">
                <a:latin typeface="Times New Roman" panose="02020603050405020304" pitchFamily="18" charset="0"/>
                <a:cs typeface="Times New Roman" panose="02020603050405020304" pitchFamily="18" charset="0"/>
              </a:rPr>
              <a:t>За </a:t>
            </a:r>
            <a:r>
              <a:rPr lang="ru-RU" sz="1600" dirty="0">
                <a:latin typeface="Times New Roman" panose="02020603050405020304" pitchFamily="18" charset="0"/>
                <a:cs typeface="Times New Roman" panose="02020603050405020304" pitchFamily="18" charset="0"/>
              </a:rPr>
              <a:t>отчетный период </a:t>
            </a:r>
            <a:r>
              <a:rPr lang="ru-RU" sz="1600" dirty="0" smtClean="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подготовлено более </a:t>
            </a:r>
            <a:r>
              <a:rPr lang="ru-RU" sz="1600" dirty="0">
                <a:solidFill>
                  <a:schemeClr val="accent2"/>
                </a:solidFill>
                <a:latin typeface="Times New Roman" panose="02020603050405020304" pitchFamily="18" charset="0"/>
                <a:cs typeface="Times New Roman" panose="02020603050405020304" pitchFamily="18" charset="0"/>
              </a:rPr>
              <a:t>120 распорядительных документов. </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30"/>
          <p:cNvSpPr txBox="1">
            <a:spLocks noGrp="1"/>
          </p:cNvSpPr>
          <p:nvPr>
            <p:ph type="title" idx="4294967295"/>
          </p:nvPr>
        </p:nvSpPr>
        <p:spPr>
          <a:xfrm>
            <a:off x="3445933" y="171450"/>
            <a:ext cx="5624513" cy="66833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Font typeface="Calibri"/>
              <a:buNone/>
            </a:pPr>
            <a:r>
              <a:rPr lang="ru-RU" sz="2800" i="1" dirty="0" smtClean="0">
                <a:solidFill>
                  <a:schemeClr val="accent2"/>
                </a:solidFill>
                <a:latin typeface="Times New Roman" panose="02020603050405020304" pitchFamily="18" charset="0"/>
                <a:cs typeface="Times New Roman" panose="02020603050405020304" pitchFamily="18" charset="0"/>
              </a:rPr>
              <a:t>Земельные отношения:</a:t>
            </a:r>
            <a:endParaRPr sz="2800" i="1" dirty="0">
              <a:solidFill>
                <a:schemeClr val="accent2"/>
              </a:solidFill>
              <a:latin typeface="Times New Roman" panose="02020603050405020304" pitchFamily="18" charset="0"/>
              <a:cs typeface="Times New Roman" panose="02020603050405020304" pitchFamily="18" charset="0"/>
            </a:endParaRPr>
          </a:p>
        </p:txBody>
      </p:sp>
      <p:sp>
        <p:nvSpPr>
          <p:cNvPr id="2" name="Прямоугольник 1"/>
          <p:cNvSpPr/>
          <p:nvPr/>
        </p:nvSpPr>
        <p:spPr>
          <a:xfrm>
            <a:off x="409045" y="1046821"/>
            <a:ext cx="11410421" cy="5016758"/>
          </a:xfrm>
          <a:prstGeom prst="rect">
            <a:avLst/>
          </a:prstGeom>
        </p:spPr>
        <p:txBody>
          <a:bodyPr wrap="square">
            <a:spAutoFit/>
          </a:bodyPr>
          <a:lstStyle/>
          <a:p>
            <a:pPr algn="just"/>
            <a:r>
              <a:rPr lang="ru-RU" sz="1600" dirty="0">
                <a:latin typeface="Times New Roman" panose="02020603050405020304" pitchFamily="18" charset="0"/>
                <a:cs typeface="Times New Roman" panose="02020603050405020304" pitchFamily="18" charset="0"/>
              </a:rPr>
              <a:t>Заключено договоров аренды на земельные участки:</a:t>
            </a:r>
          </a:p>
          <a:p>
            <a:pPr algn="just"/>
            <a:endParaRPr lang="ru-RU" sz="1600" dirty="0">
              <a:latin typeface="Times New Roman" panose="02020603050405020304" pitchFamily="18" charset="0"/>
              <a:cs typeface="Times New Roman" panose="02020603050405020304" pitchFamily="18" charset="0"/>
            </a:endParaRPr>
          </a:p>
          <a:p>
            <a:pPr algn="just"/>
            <a:r>
              <a:rPr lang="ru-RU" sz="1600" dirty="0">
                <a:latin typeface="Times New Roman" panose="02020603050405020304" pitchFamily="18" charset="0"/>
                <a:cs typeface="Times New Roman" panose="02020603050405020304" pitchFamily="18" charset="0"/>
              </a:rPr>
              <a:t>- под огородничество - 42 договора аренды.</a:t>
            </a:r>
          </a:p>
          <a:p>
            <a:pPr algn="just"/>
            <a:r>
              <a:rPr lang="ru-RU" sz="1600" dirty="0">
                <a:latin typeface="Times New Roman" panose="02020603050405020304" pitchFamily="18" charset="0"/>
                <a:cs typeface="Times New Roman" panose="02020603050405020304" pitchFamily="18" charset="0"/>
              </a:rPr>
              <a:t>- продление договоров под огородничество - 16 договоров аренды.</a:t>
            </a:r>
          </a:p>
          <a:p>
            <a:pPr algn="just"/>
            <a:r>
              <a:rPr lang="ru-RU" sz="1600" dirty="0">
                <a:latin typeface="Times New Roman" panose="02020603050405020304" pitchFamily="18" charset="0"/>
                <a:cs typeface="Times New Roman" panose="02020603050405020304" pitchFamily="18" charset="0"/>
              </a:rPr>
              <a:t>- под разными видами использования - 91 договоров аренды.</a:t>
            </a:r>
          </a:p>
          <a:p>
            <a:pPr algn="just"/>
            <a:r>
              <a:rPr lang="ru-RU" sz="1600" dirty="0" smtClean="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под объектами недвижимости - 100 договора аренды.   </a:t>
            </a:r>
          </a:p>
          <a:p>
            <a:pPr algn="just"/>
            <a:r>
              <a:rPr lang="ru-RU" sz="1600" dirty="0" smtClean="0">
                <a:latin typeface="Times New Roman" panose="02020603050405020304" pitchFamily="18" charset="0"/>
                <a:cs typeface="Times New Roman" panose="02020603050405020304" pitchFamily="18" charset="0"/>
              </a:rPr>
              <a:t>- договоров </a:t>
            </a:r>
            <a:r>
              <a:rPr lang="ru-RU" sz="1600" dirty="0">
                <a:latin typeface="Times New Roman" panose="02020603050405020304" pitchFamily="18" charset="0"/>
                <a:cs typeface="Times New Roman" panose="02020603050405020304" pitchFamily="18" charset="0"/>
              </a:rPr>
              <a:t>аренды под ИЖС – 34</a:t>
            </a:r>
            <a:r>
              <a:rPr lang="ru-RU" sz="1600" dirty="0" smtClean="0">
                <a:latin typeface="Times New Roman" panose="02020603050405020304" pitchFamily="18" charset="0"/>
                <a:cs typeface="Times New Roman" panose="02020603050405020304" pitchFamily="18" charset="0"/>
              </a:rPr>
              <a:t>.</a:t>
            </a:r>
          </a:p>
          <a:p>
            <a:pPr algn="just"/>
            <a:r>
              <a:rPr lang="ru-RU" sz="1600" dirty="0" smtClean="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под ведения садоводства - 10 договоров аренды.</a:t>
            </a:r>
          </a:p>
          <a:p>
            <a:pPr algn="just"/>
            <a:r>
              <a:rPr lang="ru-RU" sz="1600" dirty="0" smtClean="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выдано 11 разрешений на использование земельных участков.</a:t>
            </a:r>
          </a:p>
          <a:p>
            <a:pPr algn="just"/>
            <a:r>
              <a:rPr lang="ru-RU" sz="1600" dirty="0" smtClean="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безвозмездное пользование земельными участками - 2 договоров.</a:t>
            </a:r>
          </a:p>
          <a:p>
            <a:pPr algn="just"/>
            <a:r>
              <a:rPr lang="ru-RU" sz="1600" dirty="0" smtClean="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оформление 9 договоров аренды на земельные участки через процедуру аукцион.</a:t>
            </a:r>
          </a:p>
          <a:p>
            <a:pPr algn="just"/>
            <a:r>
              <a:rPr lang="ru-RU" sz="1600" dirty="0" smtClean="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переоформление 2 договоров аренды земельных участков на размещение нестационарных торговых объектов.</a:t>
            </a:r>
          </a:p>
          <a:p>
            <a:pPr algn="just"/>
            <a:r>
              <a:rPr lang="ru-RU" sz="1600" dirty="0" smtClean="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заключено дополнительных соглашений – 45.</a:t>
            </a:r>
          </a:p>
          <a:p>
            <a:pPr algn="just"/>
            <a:r>
              <a:rPr lang="ru-RU" sz="1600" dirty="0" smtClean="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заключено дополнительных соглашений о расторжении – 121.</a:t>
            </a:r>
          </a:p>
          <a:p>
            <a:pPr algn="just"/>
            <a:r>
              <a:rPr lang="ru-RU" sz="1600" dirty="0" smtClean="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регистрация в </a:t>
            </a:r>
            <a:r>
              <a:rPr lang="ru-RU" sz="1600" dirty="0" err="1">
                <a:latin typeface="Times New Roman" panose="02020603050405020304" pitchFamily="18" charset="0"/>
                <a:cs typeface="Times New Roman" panose="02020603050405020304" pitchFamily="18" charset="0"/>
              </a:rPr>
              <a:t>Росреестре</a:t>
            </a:r>
            <a:r>
              <a:rPr lang="ru-RU" sz="1600" dirty="0">
                <a:latin typeface="Times New Roman" panose="02020603050405020304" pitchFamily="18" charset="0"/>
                <a:cs typeface="Times New Roman" panose="02020603050405020304" pitchFamily="18" charset="0"/>
              </a:rPr>
              <a:t> - 443.</a:t>
            </a:r>
          </a:p>
          <a:p>
            <a:pPr algn="just"/>
            <a:r>
              <a:rPr lang="ru-RU" sz="1600" dirty="0" smtClean="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выдано договоров аренды на 11 месяцев – 95; долгосрочной аренды – 275.</a:t>
            </a:r>
          </a:p>
          <a:p>
            <a:pPr algn="just"/>
            <a:r>
              <a:rPr lang="ru-RU" sz="1600" dirty="0" smtClean="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договор купли – продажи – 10.	</a:t>
            </a:r>
          </a:p>
          <a:p>
            <a:pPr algn="just"/>
            <a:endParaRPr lang="ru-RU" sz="1600" dirty="0" smtClean="0">
              <a:latin typeface="Times New Roman" panose="02020603050405020304" pitchFamily="18" charset="0"/>
              <a:cs typeface="Times New Roman" panose="02020603050405020304" pitchFamily="18" charset="0"/>
            </a:endParaRPr>
          </a:p>
          <a:p>
            <a:pPr algn="just"/>
            <a:r>
              <a:rPr lang="ru-RU" sz="1600" dirty="0" smtClean="0">
                <a:latin typeface="Times New Roman" panose="02020603050405020304" pitchFamily="18" charset="0"/>
                <a:cs typeface="Times New Roman" panose="02020603050405020304" pitchFamily="18" charset="0"/>
              </a:rPr>
              <a:t>Направлено </a:t>
            </a:r>
            <a:r>
              <a:rPr lang="ru-RU" sz="1600" dirty="0">
                <a:latin typeface="Times New Roman" panose="02020603050405020304" pitchFamily="18" charset="0"/>
                <a:cs typeface="Times New Roman" panose="02020603050405020304" pitchFamily="18" charset="0"/>
              </a:rPr>
              <a:t>7452 запроса в управление </a:t>
            </a:r>
            <a:r>
              <a:rPr lang="ru-RU" sz="1600" dirty="0" err="1">
                <a:latin typeface="Times New Roman" panose="02020603050405020304" pitchFamily="18" charset="0"/>
                <a:cs typeface="Times New Roman" panose="02020603050405020304" pitchFamily="18" charset="0"/>
              </a:rPr>
              <a:t>Росреестра</a:t>
            </a:r>
            <a:r>
              <a:rPr lang="ru-RU" sz="1600" dirty="0">
                <a:latin typeface="Times New Roman" panose="02020603050405020304" pitchFamily="18" charset="0"/>
                <a:cs typeface="Times New Roman" panose="02020603050405020304" pitchFamily="18" charset="0"/>
              </a:rPr>
              <a:t> для получения сведений из Единого государственного реестра недвижимости.</a:t>
            </a:r>
          </a:p>
        </p:txBody>
      </p:sp>
    </p:spTree>
    <p:extLst>
      <p:ext uri="{BB962C8B-B14F-4D97-AF65-F5344CB8AC3E}">
        <p14:creationId xmlns:p14="http://schemas.microsoft.com/office/powerpoint/2010/main" val="130582176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1278468" y="0"/>
            <a:ext cx="10515600" cy="1325563"/>
          </a:xfrm>
        </p:spPr>
        <p:txBody>
          <a:bodyPr/>
          <a:lstStyle/>
          <a:p>
            <a:pPr algn="ctr"/>
            <a:r>
              <a:rPr lang="ru-RU" sz="2800" i="1" dirty="0">
                <a:solidFill>
                  <a:schemeClr val="accent2"/>
                </a:solidFill>
                <a:latin typeface="Times New Roman" panose="02020603050405020304" pitchFamily="18" charset="0"/>
                <a:cs typeface="Times New Roman" panose="02020603050405020304" pitchFamily="18" charset="0"/>
              </a:rPr>
              <a:t>Архитектура и капитальное строительство</a:t>
            </a:r>
            <a:r>
              <a:rPr lang="ru-RU" sz="3200" i="1" dirty="0">
                <a:solidFill>
                  <a:schemeClr val="accent2"/>
                </a:solidFill>
                <a:latin typeface="Times New Roman" panose="02020603050405020304" pitchFamily="18" charset="0"/>
                <a:cs typeface="Times New Roman" panose="02020603050405020304" pitchFamily="18" charset="0"/>
              </a:rPr>
              <a:t/>
            </a:r>
            <a:br>
              <a:rPr lang="ru-RU" sz="3200" i="1" dirty="0">
                <a:solidFill>
                  <a:schemeClr val="accent2"/>
                </a:solidFill>
                <a:latin typeface="Times New Roman" panose="02020603050405020304" pitchFamily="18" charset="0"/>
                <a:cs typeface="Times New Roman" panose="02020603050405020304" pitchFamily="18" charset="0"/>
              </a:rPr>
            </a:br>
            <a:endParaRPr lang="ru-RU" sz="3200" i="1" dirty="0">
              <a:solidFill>
                <a:schemeClr val="accent2"/>
              </a:solidFill>
              <a:latin typeface="Times New Roman" panose="02020603050405020304" pitchFamily="18" charset="0"/>
              <a:cs typeface="Times New Roman" panose="02020603050405020304" pitchFamily="18" charset="0"/>
            </a:endParaRPr>
          </a:p>
        </p:txBody>
      </p:sp>
      <p:sp>
        <p:nvSpPr>
          <p:cNvPr id="2" name="Прямоугольник 1"/>
          <p:cNvSpPr/>
          <p:nvPr/>
        </p:nvSpPr>
        <p:spPr>
          <a:xfrm>
            <a:off x="262466" y="662781"/>
            <a:ext cx="11853333" cy="5447645"/>
          </a:xfrm>
          <a:prstGeom prst="rect">
            <a:avLst/>
          </a:prstGeom>
        </p:spPr>
        <p:txBody>
          <a:bodyPr wrap="square">
            <a:spAutoFit/>
          </a:bodyPr>
          <a:lstStyle/>
          <a:p>
            <a:pPr algn="just"/>
            <a:endParaRPr lang="ru-RU" dirty="0">
              <a:latin typeface="Times New Roman" panose="02020603050405020304" pitchFamily="18" charset="0"/>
              <a:cs typeface="Times New Roman" panose="02020603050405020304" pitchFamily="18" charset="0"/>
            </a:endParaRPr>
          </a:p>
          <a:p>
            <a:pPr algn="ctr"/>
            <a:r>
              <a:rPr lang="ru-RU" sz="2000" i="1" u="sng" dirty="0" smtClean="0">
                <a:solidFill>
                  <a:schemeClr val="accent2"/>
                </a:solidFill>
                <a:latin typeface="Times New Roman" panose="02020603050405020304" pitchFamily="18" charset="0"/>
                <a:cs typeface="Times New Roman" panose="02020603050405020304" pitchFamily="18" charset="0"/>
              </a:rPr>
              <a:t>Внесение </a:t>
            </a:r>
            <a:r>
              <a:rPr lang="ru-RU" sz="2000" i="1" u="sng" dirty="0">
                <a:solidFill>
                  <a:schemeClr val="accent2"/>
                </a:solidFill>
                <a:latin typeface="Times New Roman" panose="02020603050405020304" pitchFamily="18" charset="0"/>
                <a:cs typeface="Times New Roman" panose="02020603050405020304" pitchFamily="18" charset="0"/>
              </a:rPr>
              <a:t>изменений в генеральный </a:t>
            </a:r>
            <a:r>
              <a:rPr lang="ru-RU" sz="2000" i="1" u="sng" dirty="0" smtClean="0">
                <a:solidFill>
                  <a:schemeClr val="accent2"/>
                </a:solidFill>
                <a:latin typeface="Times New Roman" panose="02020603050405020304" pitchFamily="18" charset="0"/>
                <a:cs typeface="Times New Roman" panose="02020603050405020304" pitchFamily="18" charset="0"/>
              </a:rPr>
              <a:t>план</a:t>
            </a:r>
          </a:p>
          <a:p>
            <a:pPr algn="just"/>
            <a:endParaRPr lang="ru-RU" dirty="0">
              <a:solidFill>
                <a:schemeClr val="accent2"/>
              </a:solidFill>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Проведена </a:t>
            </a:r>
            <a:r>
              <a:rPr lang="ru-RU" dirty="0">
                <a:latin typeface="Times New Roman" panose="02020603050405020304" pitchFamily="18" charset="0"/>
                <a:cs typeface="Times New Roman" panose="02020603050405020304" pitchFamily="18" charset="0"/>
              </a:rPr>
              <a:t>работа по актуализации генерального плана. Решением Думы Байкальского городского поселения от 27 января 2023 года № 3-5гд внесены изменения в генеральный план Байкальского городского поселения </a:t>
            </a:r>
            <a:r>
              <a:rPr lang="ru-RU" dirty="0" err="1">
                <a:latin typeface="Times New Roman" panose="02020603050405020304" pitchFamily="18" charset="0"/>
                <a:cs typeface="Times New Roman" panose="02020603050405020304" pitchFamily="18" charset="0"/>
              </a:rPr>
              <a:t>Слюдянского</a:t>
            </a:r>
            <a:r>
              <a:rPr lang="ru-RU" dirty="0">
                <a:latin typeface="Times New Roman" panose="02020603050405020304" pitchFamily="18" charset="0"/>
                <a:cs typeface="Times New Roman" panose="02020603050405020304" pitchFamily="18" charset="0"/>
              </a:rPr>
              <a:t> района Иркутской области, утвержденный решением Думы Байкальского городского поселения от 28 ноября 2013 года № 82-3гд.</a:t>
            </a:r>
          </a:p>
          <a:p>
            <a:pPr algn="just"/>
            <a:endParaRPr lang="ru-RU" dirty="0" smtClean="0">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Осуществлена </a:t>
            </a:r>
            <a:r>
              <a:rPr lang="ru-RU" dirty="0">
                <a:latin typeface="Times New Roman" panose="02020603050405020304" pitchFamily="18" charset="0"/>
                <a:cs typeface="Times New Roman" panose="02020603050405020304" pitchFamily="18" charset="0"/>
              </a:rPr>
              <a:t>процедура поставки на кадастровый учет границ населенных пунктов:</a:t>
            </a:r>
          </a:p>
          <a:p>
            <a:pPr algn="just"/>
            <a:r>
              <a:rPr lang="ru-RU" dirty="0">
                <a:latin typeface="Times New Roman" panose="02020603050405020304" pitchFamily="18" charset="0"/>
                <a:cs typeface="Times New Roman" panose="02020603050405020304" pitchFamily="18" charset="0"/>
              </a:rPr>
              <a:t>г. Байкальск - 38:25-4.129.</a:t>
            </a:r>
          </a:p>
          <a:p>
            <a:pPr algn="just"/>
            <a:r>
              <a:rPr lang="ru-RU" dirty="0">
                <a:latin typeface="Times New Roman" panose="02020603050405020304" pitchFamily="18" charset="0"/>
                <a:cs typeface="Times New Roman" panose="02020603050405020304" pitchFamily="18" charset="0"/>
              </a:rPr>
              <a:t>п. </a:t>
            </a:r>
            <a:r>
              <a:rPr lang="ru-RU" dirty="0" err="1">
                <a:latin typeface="Times New Roman" panose="02020603050405020304" pitchFamily="18" charset="0"/>
                <a:cs typeface="Times New Roman" panose="02020603050405020304" pitchFamily="18" charset="0"/>
              </a:rPr>
              <a:t>Солзан</a:t>
            </a:r>
            <a:r>
              <a:rPr lang="ru-RU" dirty="0">
                <a:latin typeface="Times New Roman" panose="02020603050405020304" pitchFamily="18" charset="0"/>
                <a:cs typeface="Times New Roman" panose="02020603050405020304" pitchFamily="18" charset="0"/>
              </a:rPr>
              <a:t> - 38:25-4.128</a:t>
            </a:r>
            <a:r>
              <a:rPr lang="ru-RU" dirty="0" smtClean="0">
                <a:latin typeface="Times New Roman" panose="02020603050405020304" pitchFamily="18" charset="0"/>
                <a:cs typeface="Times New Roman" panose="02020603050405020304" pitchFamily="18" charset="0"/>
              </a:rPr>
              <a:t>.</a:t>
            </a:r>
          </a:p>
          <a:p>
            <a:pPr lvl="0" algn="ctr"/>
            <a:r>
              <a:rPr lang="ru-RU" sz="2000" i="1" u="sng" dirty="0">
                <a:solidFill>
                  <a:srgbClr val="F24C27"/>
                </a:solidFill>
                <a:latin typeface="Times New Roman" panose="02020603050405020304" pitchFamily="18" charset="0"/>
                <a:cs typeface="Times New Roman" panose="02020603050405020304" pitchFamily="18" charset="0"/>
              </a:rPr>
              <a:t>Внесение изменений в документы градостроительного зонирования </a:t>
            </a:r>
          </a:p>
          <a:p>
            <a:pPr lvl="0" algn="ctr"/>
            <a:r>
              <a:rPr lang="ru-RU" u="sng" dirty="0">
                <a:solidFill>
                  <a:srgbClr val="F24C27"/>
                </a:solidFill>
                <a:latin typeface="Times New Roman" panose="02020603050405020304" pitchFamily="18" charset="0"/>
                <a:cs typeface="Times New Roman" panose="02020603050405020304" pitchFamily="18" charset="0"/>
              </a:rPr>
              <a:t>(правила землепользования и застройки)</a:t>
            </a:r>
          </a:p>
          <a:p>
            <a:pPr lvl="0" algn="ctr"/>
            <a:endParaRPr lang="ru-RU" dirty="0">
              <a:solidFill>
                <a:srgbClr val="F24C27"/>
              </a:solidFill>
              <a:latin typeface="Times New Roman" panose="02020603050405020304" pitchFamily="18" charset="0"/>
              <a:cs typeface="Times New Roman" panose="02020603050405020304" pitchFamily="18" charset="0"/>
            </a:endParaRPr>
          </a:p>
          <a:p>
            <a:pPr lvl="0" algn="just"/>
            <a:r>
              <a:rPr lang="ru-RU" dirty="0">
                <a:latin typeface="Times New Roman" panose="02020603050405020304" pitchFamily="18" charset="0"/>
                <a:cs typeface="Times New Roman" panose="02020603050405020304" pitchFamily="18" charset="0"/>
              </a:rPr>
              <a:t>На основании внесенных изменений в генеральный план Байкальского городского поселения была начата процедура актуализации правил землепользования и застройки. Подготовлена заявка в Службу Архитектуры Иркутской области на участие в отборе на предоставление субсидии из областного бюджета на 2023 год Исх. №50/01 от 13.01.2023 года. Между Службой Архитектуры Иркутской области и Администрацией Байкальского городского поселения заключено соглашение о предоставлении в 2023 году из областного бюджета бюджету Байкальского муниципального образования субсидии на актуализацию документов градостроительного зонирования № 50 от 03.03.2023 года. </a:t>
            </a:r>
          </a:p>
          <a:p>
            <a:pPr lvl="0" algn="just"/>
            <a:r>
              <a:rPr lang="ru-RU" dirty="0">
                <a:latin typeface="Times New Roman" panose="02020603050405020304" pitchFamily="18" charset="0"/>
                <a:cs typeface="Times New Roman" panose="02020603050405020304" pitchFamily="18" charset="0"/>
              </a:rPr>
              <a:t>Заключен Контракт №006 от 18.04.2023 года на выполнение работ по актуализации документов градостроительного зонирования. </a:t>
            </a:r>
          </a:p>
          <a:p>
            <a:pPr lvl="0" algn="just"/>
            <a:r>
              <a:rPr lang="ru-RU" dirty="0">
                <a:latin typeface="Times New Roman" panose="02020603050405020304" pitchFamily="18" charset="0"/>
                <a:cs typeface="Times New Roman" panose="02020603050405020304" pitchFamily="18" charset="0"/>
              </a:rPr>
              <a:t>Решением Думы Байкальского городского поселения от 06 октября 2023 года № 39-5гд внесены изменения в Правила землепользования и застройки Байкальского муниципального образования (городского поселения), утвержденные решением Думы Байкальского городского поселения от 31.01.2014г. № 5-3гд.</a:t>
            </a:r>
          </a:p>
          <a:p>
            <a:pPr lvl="0" algn="just"/>
            <a:r>
              <a:rPr lang="ru-RU" dirty="0">
                <a:latin typeface="Times New Roman" panose="02020603050405020304" pitchFamily="18" charset="0"/>
                <a:cs typeface="Times New Roman" panose="02020603050405020304" pitchFamily="18" charset="0"/>
              </a:rPr>
              <a:t>Начата процедура поставки на кадастровый учет границ территориальных зон, по состоянию на 31.12.2023 года поставлено 12 территориальных зон. </a:t>
            </a:r>
          </a:p>
          <a:p>
            <a:pPr algn="just"/>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3768309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1126067" y="0"/>
            <a:ext cx="10515600" cy="1325563"/>
          </a:xfrm>
        </p:spPr>
        <p:txBody>
          <a:bodyPr/>
          <a:lstStyle/>
          <a:p>
            <a:pPr algn="ctr"/>
            <a:r>
              <a:rPr lang="ru-RU" sz="2800" i="1" dirty="0">
                <a:solidFill>
                  <a:schemeClr val="accent2"/>
                </a:solidFill>
                <a:latin typeface="Times New Roman" panose="02020603050405020304" pitchFamily="18" charset="0"/>
                <a:cs typeface="Times New Roman" panose="02020603050405020304" pitchFamily="18" charset="0"/>
              </a:rPr>
              <a:t>Архитектура и капитальное строительство</a:t>
            </a:r>
            <a:r>
              <a:rPr lang="ru-RU" sz="3200" i="1" dirty="0">
                <a:solidFill>
                  <a:schemeClr val="accent2"/>
                </a:solidFill>
                <a:latin typeface="Times New Roman" panose="02020603050405020304" pitchFamily="18" charset="0"/>
                <a:cs typeface="Times New Roman" panose="02020603050405020304" pitchFamily="18" charset="0"/>
              </a:rPr>
              <a:t/>
            </a:r>
            <a:br>
              <a:rPr lang="ru-RU" sz="3200" i="1" dirty="0">
                <a:solidFill>
                  <a:schemeClr val="accent2"/>
                </a:solidFill>
                <a:latin typeface="Times New Roman" panose="02020603050405020304" pitchFamily="18" charset="0"/>
                <a:cs typeface="Times New Roman" panose="02020603050405020304" pitchFamily="18" charset="0"/>
              </a:rPr>
            </a:br>
            <a:endParaRPr lang="ru-RU" sz="3200" i="1" dirty="0">
              <a:solidFill>
                <a:schemeClr val="accent2"/>
              </a:solidFill>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630767" y="834760"/>
            <a:ext cx="11506200" cy="2123658"/>
          </a:xfrm>
          <a:prstGeom prst="rect">
            <a:avLst/>
          </a:prstGeom>
        </p:spPr>
        <p:txBody>
          <a:bodyPr wrap="square">
            <a:spAutoFit/>
          </a:bodyPr>
          <a:lstStyle/>
          <a:p>
            <a:pPr algn="ctr"/>
            <a:r>
              <a:rPr lang="ru-RU" sz="2000" i="1" u="sng" dirty="0">
                <a:solidFill>
                  <a:schemeClr val="accent2"/>
                </a:solidFill>
                <a:latin typeface="Times New Roman" panose="02020603050405020304" pitchFamily="18" charset="0"/>
                <a:cs typeface="Times New Roman" panose="02020603050405020304" pitchFamily="18" charset="0"/>
              </a:rPr>
              <a:t>Многофункциональный культурный центр города </a:t>
            </a:r>
            <a:r>
              <a:rPr lang="ru-RU" sz="2000" i="1" u="sng" dirty="0" smtClean="0">
                <a:solidFill>
                  <a:schemeClr val="accent2"/>
                </a:solidFill>
                <a:latin typeface="Times New Roman" panose="02020603050405020304" pitchFamily="18" charset="0"/>
                <a:cs typeface="Times New Roman" panose="02020603050405020304" pitchFamily="18" charset="0"/>
              </a:rPr>
              <a:t>Байкальска</a:t>
            </a:r>
          </a:p>
          <a:p>
            <a:endParaRPr lang="ru-RU" dirty="0" smtClean="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по </a:t>
            </a:r>
            <a:r>
              <a:rPr lang="ru-RU" dirty="0">
                <a:latin typeface="Times New Roman" panose="02020603050405020304" pitchFamily="18" charset="0"/>
                <a:cs typeface="Times New Roman" panose="02020603050405020304" pitchFamily="18" charset="0"/>
              </a:rPr>
              <a:t>адресу: Иркутская область, </a:t>
            </a:r>
            <a:r>
              <a:rPr lang="ru-RU" dirty="0" err="1">
                <a:latin typeface="Times New Roman" panose="02020603050405020304" pitchFamily="18" charset="0"/>
                <a:cs typeface="Times New Roman" panose="02020603050405020304" pitchFamily="18" charset="0"/>
              </a:rPr>
              <a:t>Слюдянский</a:t>
            </a:r>
            <a:r>
              <a:rPr lang="ru-RU" dirty="0">
                <a:latin typeface="Times New Roman" panose="02020603050405020304" pitchFamily="18" charset="0"/>
                <a:cs typeface="Times New Roman" panose="02020603050405020304" pitchFamily="18" charset="0"/>
              </a:rPr>
              <a:t> район, г. Байкальск, микрорайон Строитель, ул. Железнодорожная, № 4 А</a:t>
            </a:r>
          </a:p>
          <a:p>
            <a:endParaRPr lang="ru-RU" dirty="0" smtClean="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Осуществлено </a:t>
            </a:r>
            <a:r>
              <a:rPr lang="ru-RU" dirty="0">
                <a:latin typeface="Times New Roman" panose="02020603050405020304" pitchFamily="18" charset="0"/>
                <a:cs typeface="Times New Roman" panose="02020603050405020304" pitchFamily="18" charset="0"/>
              </a:rPr>
              <a:t>строительство Многофункционального культурного центра города Байкальска по адресу: Иркутская область, </a:t>
            </a:r>
            <a:r>
              <a:rPr lang="ru-RU" dirty="0" err="1">
                <a:latin typeface="Times New Roman" panose="02020603050405020304" pitchFamily="18" charset="0"/>
                <a:cs typeface="Times New Roman" panose="02020603050405020304" pitchFamily="18" charset="0"/>
              </a:rPr>
              <a:t>Слюдянский</a:t>
            </a:r>
            <a:r>
              <a:rPr lang="ru-RU" dirty="0">
                <a:latin typeface="Times New Roman" panose="02020603050405020304" pitchFamily="18" charset="0"/>
                <a:cs typeface="Times New Roman" panose="02020603050405020304" pitchFamily="18" charset="0"/>
              </a:rPr>
              <a:t> район, г. Байкальск, </a:t>
            </a:r>
            <a:r>
              <a:rPr lang="ru-RU" dirty="0" err="1">
                <a:latin typeface="Times New Roman" panose="02020603050405020304" pitchFamily="18" charset="0"/>
                <a:cs typeface="Times New Roman" panose="02020603050405020304" pitchFamily="18" charset="0"/>
              </a:rPr>
              <a:t>мкр</a:t>
            </a:r>
            <a:r>
              <a:rPr lang="ru-RU" dirty="0">
                <a:latin typeface="Times New Roman" panose="02020603050405020304" pitchFamily="18" charset="0"/>
                <a:cs typeface="Times New Roman" panose="02020603050405020304" pitchFamily="18" charset="0"/>
              </a:rPr>
              <a:t>. Строитель, ул. Железнодорожная, № 4А на земельном участке с кадастровым номером 38:25:020101:2211.</a:t>
            </a:r>
          </a:p>
          <a:p>
            <a:endParaRPr lang="ru-RU" dirty="0" smtClean="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Объект </a:t>
            </a:r>
            <a:r>
              <a:rPr lang="ru-RU" dirty="0">
                <a:latin typeface="Times New Roman" panose="02020603050405020304" pitchFamily="18" charset="0"/>
                <a:cs typeface="Times New Roman" panose="02020603050405020304" pitchFamily="18" charset="0"/>
              </a:rPr>
              <a:t>введен в эксплуатацию на основании разрешения на ввод №38-25-1-2023 от 15.05.2023 года, зарегистрировано право собственности Байкальского муниципального образования №38:25:020101:3129-38/116/2023-1 от 01.06.2023 года. </a:t>
            </a:r>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650" y="3369734"/>
            <a:ext cx="5190627" cy="2921000"/>
          </a:xfrm>
          <a:prstGeom prst="rect">
            <a:avLst/>
          </a:prstGeom>
          <a:effectLst>
            <a:glow rad="228600">
              <a:schemeClr val="accent2">
                <a:satMod val="175000"/>
                <a:alpha val="40000"/>
              </a:schemeClr>
            </a:glow>
          </a:effectLst>
        </p:spPr>
      </p:pic>
      <p:pic>
        <p:nvPicPr>
          <p:cNvPr id="7" name="Рисунок 6"/>
          <p:cNvPicPr>
            <a:picLocks noChangeAspect="1"/>
          </p:cNvPicPr>
          <p:nvPr/>
        </p:nvPicPr>
        <p:blipFill>
          <a:blip r:embed="rId3"/>
          <a:stretch>
            <a:fillRect/>
          </a:stretch>
        </p:blipFill>
        <p:spPr>
          <a:xfrm>
            <a:off x="6946210" y="3369734"/>
            <a:ext cx="4765334" cy="2921000"/>
          </a:xfrm>
          <a:prstGeom prst="rect">
            <a:avLst/>
          </a:prstGeom>
          <a:effectLst>
            <a:glow rad="228600">
              <a:schemeClr val="accent2">
                <a:satMod val="175000"/>
                <a:alpha val="40000"/>
              </a:schemeClr>
            </a:glow>
          </a:effectLst>
        </p:spPr>
      </p:pic>
    </p:spTree>
    <p:extLst>
      <p:ext uri="{BB962C8B-B14F-4D97-AF65-F5344CB8AC3E}">
        <p14:creationId xmlns:p14="http://schemas.microsoft.com/office/powerpoint/2010/main" val="28199067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2" name="Текст 1"/>
          <p:cNvSpPr>
            <a:spLocks noGrp="1"/>
          </p:cNvSpPr>
          <p:nvPr>
            <p:ph type="body" idx="1"/>
          </p:nvPr>
        </p:nvSpPr>
        <p:spPr>
          <a:xfrm>
            <a:off x="123092" y="123092"/>
            <a:ext cx="12068908" cy="3323493"/>
          </a:xfrm>
        </p:spPr>
        <p:txBody>
          <a:bodyPr/>
          <a:lstStyle/>
          <a:p>
            <a:pPr marL="0" lvl="0" indent="450000" algn="just" fontAlgn="base">
              <a:lnSpc>
                <a:spcPct val="100000"/>
              </a:lnSpc>
              <a:spcBef>
                <a:spcPct val="0"/>
              </a:spcBef>
              <a:spcAft>
                <a:spcPct val="0"/>
              </a:spcAft>
              <a:buClrTx/>
              <a:buSzTx/>
              <a:defRPr/>
            </a:pPr>
            <a:r>
              <a:rPr lang="ru-RU" altLang="ru-RU" sz="1600" kern="1200" dirty="0">
                <a:solidFill>
                  <a:prstClr val="black"/>
                </a:solidFill>
                <a:latin typeface="Times New Roman" panose="02020603050405020304" pitchFamily="18" charset="0"/>
                <a:ea typeface="+mn-ea"/>
                <a:cs typeface="Times New Roman" panose="02020603050405020304" pitchFamily="18" charset="0"/>
              </a:rPr>
              <a:t>Реализация Программы позволит достигнуть в период с 2024 года по 2040 год следующих эффектов в рамках Байкальского муниципального образования:       </a:t>
            </a:r>
            <a:endParaRPr lang="ru-RU" altLang="ru-RU" sz="1600" kern="1200" dirty="0" smtClean="0">
              <a:solidFill>
                <a:prstClr val="black"/>
              </a:solidFill>
              <a:latin typeface="Times New Roman" panose="02020603050405020304" pitchFamily="18" charset="0"/>
              <a:ea typeface="+mn-ea"/>
              <a:cs typeface="Times New Roman" panose="02020603050405020304" pitchFamily="18" charset="0"/>
            </a:endParaRPr>
          </a:p>
          <a:p>
            <a:pPr marL="0" lvl="0" indent="450000" algn="just" fontAlgn="base">
              <a:lnSpc>
                <a:spcPct val="100000"/>
              </a:lnSpc>
              <a:spcBef>
                <a:spcPct val="0"/>
              </a:spcBef>
              <a:spcAft>
                <a:spcPct val="0"/>
              </a:spcAft>
              <a:buClrTx/>
              <a:buSzTx/>
              <a:defRPr/>
            </a:pPr>
            <a:endParaRPr lang="ru-RU" altLang="ru-RU" sz="1600" kern="1200" dirty="0" smtClean="0">
              <a:solidFill>
                <a:prstClr val="black"/>
              </a:solidFill>
              <a:latin typeface="Times New Roman" panose="02020603050405020304" pitchFamily="18" charset="0"/>
              <a:ea typeface="+mn-ea"/>
              <a:cs typeface="Times New Roman" panose="02020603050405020304" pitchFamily="18" charset="0"/>
            </a:endParaRPr>
          </a:p>
          <a:p>
            <a:pPr marL="285750" lvl="0" indent="-285750" algn="just" fontAlgn="base">
              <a:lnSpc>
                <a:spcPct val="100000"/>
              </a:lnSpc>
              <a:spcBef>
                <a:spcPct val="0"/>
              </a:spcBef>
              <a:spcAft>
                <a:spcPct val="0"/>
              </a:spcAft>
              <a:buClr>
                <a:schemeClr val="accent2"/>
              </a:buClr>
              <a:buSzTx/>
              <a:buFont typeface="Arial" panose="020B0604020202020204" pitchFamily="34" charset="0"/>
              <a:buChar char="•"/>
              <a:defRPr/>
            </a:pPr>
            <a:r>
              <a:rPr lang="ru-RU" altLang="ru-RU" sz="1600" kern="1200" dirty="0" smtClean="0">
                <a:solidFill>
                  <a:prstClr val="black"/>
                </a:solidFill>
                <a:latin typeface="Times New Roman" panose="02020603050405020304" pitchFamily="18" charset="0"/>
                <a:ea typeface="+mn-ea"/>
                <a:cs typeface="Times New Roman" panose="02020603050405020304" pitchFamily="18" charset="0"/>
              </a:rPr>
              <a:t>Увеличение </a:t>
            </a:r>
            <a:r>
              <a:rPr lang="ru-RU" altLang="ru-RU" sz="1600" kern="1200" dirty="0">
                <a:solidFill>
                  <a:prstClr val="black"/>
                </a:solidFill>
                <a:latin typeface="Times New Roman" panose="02020603050405020304" pitchFamily="18" charset="0"/>
                <a:ea typeface="+mn-ea"/>
                <a:cs typeface="Times New Roman" panose="02020603050405020304" pitchFamily="18" charset="0"/>
              </a:rPr>
              <a:t>численности населения до 20 </a:t>
            </a:r>
            <a:r>
              <a:rPr lang="ru-RU" altLang="ru-RU" sz="1600" kern="1200" dirty="0" err="1" smtClean="0">
                <a:solidFill>
                  <a:prstClr val="black"/>
                </a:solidFill>
                <a:latin typeface="Times New Roman" panose="02020603050405020304" pitchFamily="18" charset="0"/>
                <a:ea typeface="+mn-ea"/>
                <a:cs typeface="Times New Roman" panose="02020603050405020304" pitchFamily="18" charset="0"/>
              </a:rPr>
              <a:t>тыс.человек</a:t>
            </a:r>
            <a:r>
              <a:rPr lang="ru-RU" altLang="ru-RU" sz="1600" kern="1200" dirty="0" smtClean="0">
                <a:solidFill>
                  <a:prstClr val="black"/>
                </a:solidFill>
                <a:latin typeface="Times New Roman" panose="02020603050405020304" pitchFamily="18" charset="0"/>
                <a:ea typeface="+mn-ea"/>
                <a:cs typeface="Times New Roman" panose="02020603050405020304" pitchFamily="18" charset="0"/>
              </a:rPr>
              <a:t>.</a:t>
            </a:r>
          </a:p>
          <a:p>
            <a:pPr marL="285750" lvl="0" indent="-285750" algn="just" fontAlgn="base">
              <a:lnSpc>
                <a:spcPct val="100000"/>
              </a:lnSpc>
              <a:spcBef>
                <a:spcPct val="0"/>
              </a:spcBef>
              <a:spcAft>
                <a:spcPct val="0"/>
              </a:spcAft>
              <a:buClr>
                <a:schemeClr val="accent2"/>
              </a:buClr>
              <a:buSzTx/>
              <a:buFont typeface="Arial" panose="020B0604020202020204" pitchFamily="34" charset="0"/>
              <a:buChar char="•"/>
              <a:defRPr/>
            </a:pPr>
            <a:r>
              <a:rPr lang="ru-RU" altLang="ru-RU" sz="1600" kern="1200" dirty="0" smtClean="0">
                <a:solidFill>
                  <a:prstClr val="black"/>
                </a:solidFill>
                <a:latin typeface="Times New Roman" panose="02020603050405020304" pitchFamily="18" charset="0"/>
                <a:ea typeface="+mn-ea"/>
                <a:cs typeface="Times New Roman" panose="02020603050405020304" pitchFamily="18" charset="0"/>
              </a:rPr>
              <a:t>Создание </a:t>
            </a:r>
            <a:r>
              <a:rPr lang="ru-RU" altLang="ru-RU" sz="1600" kern="1200" dirty="0">
                <a:solidFill>
                  <a:prstClr val="black"/>
                </a:solidFill>
                <a:latin typeface="Times New Roman" panose="02020603050405020304" pitchFamily="18" charset="0"/>
                <a:ea typeface="+mn-ea"/>
                <a:cs typeface="Times New Roman" panose="02020603050405020304" pitchFamily="18" charset="0"/>
              </a:rPr>
              <a:t>новых рабочих </a:t>
            </a:r>
            <a:r>
              <a:rPr lang="ru-RU" altLang="ru-RU" sz="1600" kern="1200" dirty="0" smtClean="0">
                <a:solidFill>
                  <a:prstClr val="black"/>
                </a:solidFill>
                <a:latin typeface="Times New Roman" panose="02020603050405020304" pitchFamily="18" charset="0"/>
                <a:ea typeface="+mn-ea"/>
                <a:cs typeface="Times New Roman" panose="02020603050405020304" pitchFamily="18" charset="0"/>
              </a:rPr>
              <a:t>мест </a:t>
            </a:r>
            <a:r>
              <a:rPr lang="ru-RU" altLang="ru-RU" sz="1600" kern="1200" dirty="0">
                <a:solidFill>
                  <a:prstClr val="black"/>
                </a:solidFill>
                <a:latin typeface="Times New Roman" panose="02020603050405020304" pitchFamily="18" charset="0"/>
                <a:ea typeface="+mn-ea"/>
                <a:cs typeface="Times New Roman" panose="02020603050405020304" pitchFamily="18" charset="0"/>
              </a:rPr>
              <a:t>в количестве 5 500.</a:t>
            </a:r>
          </a:p>
          <a:p>
            <a:pPr marL="285750" lvl="0" indent="-285750" algn="just" fontAlgn="base">
              <a:lnSpc>
                <a:spcPct val="100000"/>
              </a:lnSpc>
              <a:spcBef>
                <a:spcPct val="0"/>
              </a:spcBef>
              <a:spcAft>
                <a:spcPct val="0"/>
              </a:spcAft>
              <a:buClr>
                <a:schemeClr val="accent2"/>
              </a:buClr>
              <a:buSzTx/>
              <a:buFont typeface="Arial" panose="020B0604020202020204" pitchFamily="34" charset="0"/>
              <a:buChar char="•"/>
              <a:defRPr/>
            </a:pPr>
            <a:r>
              <a:rPr lang="ru-RU" altLang="ru-RU" sz="1600" kern="1200" dirty="0" smtClean="0">
                <a:solidFill>
                  <a:prstClr val="black"/>
                </a:solidFill>
                <a:latin typeface="Times New Roman" panose="02020603050405020304" pitchFamily="18" charset="0"/>
                <a:ea typeface="+mn-ea"/>
                <a:cs typeface="Times New Roman" panose="02020603050405020304" pitchFamily="18" charset="0"/>
              </a:rPr>
              <a:t>Увеличение </a:t>
            </a:r>
            <a:r>
              <a:rPr lang="ru-RU" altLang="ru-RU" sz="1600" kern="1200" dirty="0">
                <a:solidFill>
                  <a:prstClr val="black"/>
                </a:solidFill>
                <a:latin typeface="Times New Roman" panose="02020603050405020304" pitchFamily="18" charset="0"/>
                <a:ea typeface="+mn-ea"/>
                <a:cs typeface="Times New Roman" panose="02020603050405020304" pitchFamily="18" charset="0"/>
              </a:rPr>
              <a:t>туристического потока в г. Байкальск до 590 тыс. человек в год.</a:t>
            </a:r>
          </a:p>
          <a:p>
            <a:pPr marL="285750" lvl="0" indent="-285750" algn="just" fontAlgn="base">
              <a:lnSpc>
                <a:spcPct val="100000"/>
              </a:lnSpc>
              <a:spcBef>
                <a:spcPct val="0"/>
              </a:spcBef>
              <a:spcAft>
                <a:spcPct val="0"/>
              </a:spcAft>
              <a:buClr>
                <a:schemeClr val="accent2"/>
              </a:buClr>
              <a:buSzTx/>
              <a:buFont typeface="Arial" panose="020B0604020202020204" pitchFamily="34" charset="0"/>
              <a:buChar char="•"/>
              <a:defRPr/>
            </a:pPr>
            <a:r>
              <a:rPr lang="ru-RU" altLang="ru-RU" sz="1600" kern="1200" dirty="0" smtClean="0">
                <a:solidFill>
                  <a:prstClr val="black"/>
                </a:solidFill>
                <a:latin typeface="Times New Roman" panose="02020603050405020304" pitchFamily="18" charset="0"/>
                <a:ea typeface="+mn-ea"/>
                <a:cs typeface="Times New Roman" panose="02020603050405020304" pitchFamily="18" charset="0"/>
              </a:rPr>
              <a:t>Увеличение </a:t>
            </a:r>
            <a:r>
              <a:rPr lang="ru-RU" altLang="ru-RU" sz="1600" kern="1200" dirty="0">
                <a:solidFill>
                  <a:prstClr val="black"/>
                </a:solidFill>
                <a:latin typeface="Times New Roman" panose="02020603050405020304" pitchFamily="18" charset="0"/>
                <a:ea typeface="+mn-ea"/>
                <a:cs typeface="Times New Roman" panose="02020603050405020304" pitchFamily="18" charset="0"/>
              </a:rPr>
              <a:t>размера   дополнительных   налоговых   поступлений в бюджеты разных уровней до 75 000 </a:t>
            </a:r>
            <a:r>
              <a:rPr lang="ru-RU" altLang="ru-RU" sz="1600" kern="1200" dirty="0" err="1" smtClean="0">
                <a:solidFill>
                  <a:prstClr val="black"/>
                </a:solidFill>
                <a:latin typeface="Times New Roman" panose="02020603050405020304" pitchFamily="18" charset="0"/>
                <a:ea typeface="+mn-ea"/>
                <a:cs typeface="Times New Roman" panose="02020603050405020304" pitchFamily="18" charset="0"/>
              </a:rPr>
              <a:t>млн.рублей</a:t>
            </a:r>
            <a:r>
              <a:rPr lang="ru-RU" altLang="ru-RU" sz="1600" kern="1200" dirty="0" smtClean="0">
                <a:solidFill>
                  <a:prstClr val="black"/>
                </a:solidFill>
                <a:latin typeface="Times New Roman" panose="02020603050405020304" pitchFamily="18" charset="0"/>
                <a:ea typeface="+mn-ea"/>
                <a:cs typeface="Times New Roman" panose="02020603050405020304" pitchFamily="18" charset="0"/>
              </a:rPr>
              <a:t>.</a:t>
            </a:r>
          </a:p>
          <a:p>
            <a:pPr marL="285750" lvl="0" indent="-285750" algn="just" fontAlgn="base">
              <a:lnSpc>
                <a:spcPct val="100000"/>
              </a:lnSpc>
              <a:spcBef>
                <a:spcPct val="0"/>
              </a:spcBef>
              <a:spcAft>
                <a:spcPct val="0"/>
              </a:spcAft>
              <a:buClr>
                <a:schemeClr val="accent2"/>
              </a:buClr>
              <a:buSzTx/>
              <a:buFont typeface="Arial" panose="020B0604020202020204" pitchFamily="34" charset="0"/>
              <a:buChar char="•"/>
              <a:defRPr/>
            </a:pPr>
            <a:r>
              <a:rPr lang="ru-RU" altLang="ru-RU" sz="1600" kern="1200" dirty="0" smtClean="0">
                <a:solidFill>
                  <a:prstClr val="black"/>
                </a:solidFill>
                <a:latin typeface="Times New Roman" panose="02020603050405020304" pitchFamily="18" charset="0"/>
                <a:ea typeface="+mn-ea"/>
                <a:cs typeface="Times New Roman" panose="02020603050405020304" pitchFamily="18" charset="0"/>
              </a:rPr>
              <a:t>Увеличение </a:t>
            </a:r>
            <a:r>
              <a:rPr lang="ru-RU" altLang="ru-RU" sz="1600" kern="1200" dirty="0">
                <a:solidFill>
                  <a:prstClr val="black"/>
                </a:solidFill>
                <a:latin typeface="Times New Roman" panose="02020603050405020304" pitchFamily="18" charset="0"/>
                <a:ea typeface="+mn-ea"/>
                <a:cs typeface="Times New Roman" panose="02020603050405020304" pitchFamily="18" charset="0"/>
              </a:rPr>
              <a:t>общей площади жилой застройки до  940 тыс. кв. </a:t>
            </a:r>
            <a:r>
              <a:rPr lang="ru-RU" altLang="ru-RU" sz="1600" kern="1200" dirty="0" smtClean="0">
                <a:solidFill>
                  <a:prstClr val="black"/>
                </a:solidFill>
                <a:latin typeface="Times New Roman" panose="02020603050405020304" pitchFamily="18" charset="0"/>
                <a:ea typeface="+mn-ea"/>
                <a:cs typeface="Times New Roman" panose="02020603050405020304" pitchFamily="18" charset="0"/>
              </a:rPr>
              <a:t>метров.</a:t>
            </a:r>
          </a:p>
          <a:p>
            <a:pPr marL="285750" lvl="0" indent="-285750" algn="just" fontAlgn="base">
              <a:lnSpc>
                <a:spcPct val="100000"/>
              </a:lnSpc>
              <a:spcBef>
                <a:spcPct val="0"/>
              </a:spcBef>
              <a:spcAft>
                <a:spcPct val="0"/>
              </a:spcAft>
              <a:buClr>
                <a:schemeClr val="accent2"/>
              </a:buClr>
              <a:buSzTx/>
              <a:buFont typeface="Arial" panose="020B0604020202020204" pitchFamily="34" charset="0"/>
              <a:buChar char="•"/>
              <a:defRPr/>
            </a:pPr>
            <a:r>
              <a:rPr lang="ru-RU" altLang="ru-RU" sz="1600" kern="1200" dirty="0" smtClean="0">
                <a:solidFill>
                  <a:prstClr val="black"/>
                </a:solidFill>
                <a:latin typeface="Times New Roman" panose="02020603050405020304" pitchFamily="18" charset="0"/>
                <a:ea typeface="+mn-ea"/>
                <a:cs typeface="Times New Roman" panose="02020603050405020304" pitchFamily="18" charset="0"/>
              </a:rPr>
              <a:t>Снижение </a:t>
            </a:r>
            <a:r>
              <a:rPr lang="ru-RU" altLang="ru-RU" sz="1600" kern="1200" dirty="0">
                <a:solidFill>
                  <a:prstClr val="black"/>
                </a:solidFill>
                <a:latin typeface="Times New Roman" panose="02020603050405020304" pitchFamily="18" charset="0"/>
                <a:ea typeface="+mn-ea"/>
                <a:cs typeface="Times New Roman" panose="02020603050405020304" pitchFamily="18" charset="0"/>
              </a:rPr>
              <a:t>доли аварийного жилья до 15 процентов к 2030 году и до 10 процентов к 2040 году.</a:t>
            </a:r>
          </a:p>
          <a:p>
            <a:pPr marL="285750" lvl="0" indent="-285750" algn="just" fontAlgn="base">
              <a:lnSpc>
                <a:spcPct val="100000"/>
              </a:lnSpc>
              <a:spcBef>
                <a:spcPct val="0"/>
              </a:spcBef>
              <a:spcAft>
                <a:spcPct val="0"/>
              </a:spcAft>
              <a:buClrTx/>
              <a:buSzTx/>
              <a:buFontTx/>
              <a:buChar char="-"/>
              <a:defRPr/>
            </a:pPr>
            <a:endParaRPr lang="ru-RU" altLang="ru-RU" sz="1600" kern="1200" dirty="0">
              <a:solidFill>
                <a:prstClr val="black"/>
              </a:solidFill>
              <a:latin typeface="Times New Roman" panose="02020603050405020304" pitchFamily="18" charset="0"/>
              <a:ea typeface="+mn-ea"/>
              <a:cs typeface="Times New Roman" panose="02020603050405020304" pitchFamily="18" charset="0"/>
            </a:endParaRPr>
          </a:p>
          <a:p>
            <a:pPr marL="0" lvl="0" indent="450000" algn="just" fontAlgn="base">
              <a:lnSpc>
                <a:spcPct val="100000"/>
              </a:lnSpc>
              <a:spcBef>
                <a:spcPct val="0"/>
              </a:spcBef>
              <a:spcAft>
                <a:spcPct val="0"/>
              </a:spcAft>
              <a:buClrTx/>
              <a:buSzTx/>
              <a:defRPr/>
            </a:pPr>
            <a:r>
              <a:rPr lang="ru-RU" altLang="ru-RU" sz="1600" kern="1200" dirty="0" smtClean="0">
                <a:solidFill>
                  <a:prstClr val="black"/>
                </a:solidFill>
                <a:latin typeface="Times New Roman" panose="02020603050405020304" pitchFamily="18" charset="0"/>
                <a:ea typeface="+mn-ea"/>
                <a:cs typeface="Times New Roman" panose="02020603050405020304" pitchFamily="18" charset="0"/>
              </a:rPr>
              <a:t>Практическое </a:t>
            </a:r>
            <a:r>
              <a:rPr lang="ru-RU" altLang="ru-RU" sz="1600" kern="1200" dirty="0">
                <a:solidFill>
                  <a:prstClr val="black"/>
                </a:solidFill>
                <a:latin typeface="Times New Roman" panose="02020603050405020304" pitchFamily="18" charset="0"/>
                <a:ea typeface="+mn-ea"/>
                <a:cs typeface="Times New Roman" panose="02020603050405020304" pitchFamily="18" charset="0"/>
              </a:rPr>
              <a:t>исполнение мероприятий Программы осуществляет администрация Байкальского городского поселения. Проводятся работы по разработке проектов, формированию заявок на финансирование, курированию, реализации и контролю исполнения Программы.</a:t>
            </a:r>
          </a:p>
          <a:p>
            <a:endParaRPr lang="ru-RU" dirty="0"/>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948" y="4038389"/>
            <a:ext cx="3331174" cy="2249705"/>
          </a:xfrm>
          <a:prstGeom prst="rect">
            <a:avLst/>
          </a:prstGeom>
          <a:effectLst>
            <a:glow rad="228600">
              <a:schemeClr val="bg1">
                <a:alpha val="40000"/>
              </a:schemeClr>
            </a:glow>
          </a:effectLst>
        </p:spPr>
      </p:pic>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3254" y="4038390"/>
            <a:ext cx="3764136" cy="2249705"/>
          </a:xfrm>
          <a:prstGeom prst="rect">
            <a:avLst/>
          </a:prstGeom>
          <a:effectLst>
            <a:glow rad="228600">
              <a:schemeClr val="bg1">
                <a:alpha val="40000"/>
              </a:schemeClr>
            </a:glow>
          </a:effectLst>
        </p:spPr>
      </p:pic>
      <p:pic>
        <p:nvPicPr>
          <p:cNvPr id="12" name="Рисунок 11"/>
          <p:cNvPicPr>
            <a:picLocks noChangeAspect="1"/>
          </p:cNvPicPr>
          <p:nvPr/>
        </p:nvPicPr>
        <p:blipFill rotWithShape="1">
          <a:blip r:embed="rId5">
            <a:extLst>
              <a:ext uri="{28A0092B-C50C-407E-A947-70E740481C1C}">
                <a14:useLocalDpi xmlns:a14="http://schemas.microsoft.com/office/drawing/2010/main" val="0"/>
              </a:ext>
            </a:extLst>
          </a:blip>
          <a:srcRect l="1141" r="1357"/>
          <a:stretch/>
        </p:blipFill>
        <p:spPr>
          <a:xfrm>
            <a:off x="8317522" y="4038390"/>
            <a:ext cx="3648384" cy="2249705"/>
          </a:xfrm>
          <a:prstGeom prst="rect">
            <a:avLst/>
          </a:prstGeom>
          <a:effectLst>
            <a:glow rad="228600">
              <a:schemeClr val="bg1">
                <a:alpha val="40000"/>
              </a:schemeClr>
            </a:glow>
          </a:effectLst>
        </p:spPr>
      </p:pic>
    </p:spTree>
    <p:extLst>
      <p:ext uri="{BB962C8B-B14F-4D97-AF65-F5344CB8AC3E}">
        <p14:creationId xmlns:p14="http://schemas.microsoft.com/office/powerpoint/2010/main" val="317830010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1126067" y="0"/>
            <a:ext cx="10515600" cy="1325563"/>
          </a:xfrm>
        </p:spPr>
        <p:txBody>
          <a:bodyPr/>
          <a:lstStyle/>
          <a:p>
            <a:pPr algn="ctr"/>
            <a:r>
              <a:rPr lang="ru-RU" sz="2800" i="1" dirty="0">
                <a:solidFill>
                  <a:schemeClr val="accent2"/>
                </a:solidFill>
                <a:latin typeface="Times New Roman" panose="02020603050405020304" pitchFamily="18" charset="0"/>
                <a:cs typeface="Times New Roman" panose="02020603050405020304" pitchFamily="18" charset="0"/>
              </a:rPr>
              <a:t>Архитектура и капитальное строительство</a:t>
            </a:r>
            <a:br>
              <a:rPr lang="ru-RU" sz="2800" i="1" dirty="0">
                <a:solidFill>
                  <a:schemeClr val="accent2"/>
                </a:solidFill>
                <a:latin typeface="Times New Roman" panose="02020603050405020304" pitchFamily="18" charset="0"/>
                <a:cs typeface="Times New Roman" panose="02020603050405020304" pitchFamily="18" charset="0"/>
              </a:rPr>
            </a:br>
            <a:endParaRPr lang="ru-RU" sz="2800" i="1" dirty="0">
              <a:solidFill>
                <a:schemeClr val="accent2"/>
              </a:solidFill>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325968" y="3117640"/>
            <a:ext cx="11705165" cy="2000548"/>
          </a:xfrm>
          <a:prstGeom prst="rect">
            <a:avLst/>
          </a:prstGeom>
        </p:spPr>
        <p:txBody>
          <a:bodyPr wrap="square">
            <a:spAutoFit/>
          </a:bodyPr>
          <a:lstStyle/>
          <a:p>
            <a:pPr algn="just"/>
            <a:endParaRPr lang="ru-RU" dirty="0" smtClean="0">
              <a:latin typeface="Times New Roman" panose="02020603050405020304" pitchFamily="18" charset="0"/>
              <a:cs typeface="Times New Roman" panose="02020603050405020304" pitchFamily="18" charset="0"/>
            </a:endParaRPr>
          </a:p>
          <a:p>
            <a:pPr marL="171450" indent="-171450" algn="just">
              <a:buClr>
                <a:schemeClr val="accent2"/>
              </a:buClr>
              <a:buFont typeface="Arial" panose="020B0604020202020204" pitchFamily="34" charset="0"/>
              <a:buChar char="•"/>
            </a:pPr>
            <a:r>
              <a:rPr lang="ru-RU" sz="1200" dirty="0" smtClean="0">
                <a:latin typeface="Times New Roman" panose="02020603050405020304" pitchFamily="18" charset="0"/>
                <a:cs typeface="Times New Roman" panose="02020603050405020304" pitchFamily="18" charset="0"/>
              </a:rPr>
              <a:t>В </a:t>
            </a:r>
            <a:r>
              <a:rPr lang="ru-RU" sz="1200" dirty="0">
                <a:latin typeface="Times New Roman" panose="02020603050405020304" pitchFamily="18" charset="0"/>
                <a:cs typeface="Times New Roman" panose="02020603050405020304" pitchFamily="18" charset="0"/>
              </a:rPr>
              <a:t>рамках исполнения муниципального контракта с ООО «НИИПРИИ «</a:t>
            </a:r>
            <a:r>
              <a:rPr lang="ru-RU" sz="1200" dirty="0" err="1">
                <a:latin typeface="Times New Roman" panose="02020603050405020304" pitchFamily="18" charset="0"/>
                <a:cs typeface="Times New Roman" panose="02020603050405020304" pitchFamily="18" charset="0"/>
              </a:rPr>
              <a:t>Севзапинжтехнология</a:t>
            </a:r>
            <a:r>
              <a:rPr lang="ru-RU" sz="1200" dirty="0">
                <a:latin typeface="Times New Roman" panose="02020603050405020304" pitchFamily="18" charset="0"/>
                <a:cs typeface="Times New Roman" panose="02020603050405020304" pitchFamily="18" charset="0"/>
              </a:rPr>
              <a:t>» №006 от 20.04.2021 года, работа продолжается</a:t>
            </a:r>
            <a:r>
              <a:rPr lang="ru-RU" sz="1200" dirty="0" smtClean="0">
                <a:latin typeface="Times New Roman" panose="02020603050405020304" pitchFamily="18" charset="0"/>
                <a:cs typeface="Times New Roman" panose="02020603050405020304" pitchFamily="18" charset="0"/>
              </a:rPr>
              <a:t>.</a:t>
            </a:r>
          </a:p>
          <a:p>
            <a:pPr marL="171450" indent="-171450" algn="just">
              <a:buClr>
                <a:schemeClr val="accent2"/>
              </a:buClr>
              <a:buFont typeface="Arial" panose="020B0604020202020204" pitchFamily="34" charset="0"/>
              <a:buChar char="•"/>
            </a:pPr>
            <a:endParaRPr lang="ru-RU" sz="1200" dirty="0" smtClean="0">
              <a:latin typeface="Times New Roman" panose="02020603050405020304" pitchFamily="18" charset="0"/>
              <a:cs typeface="Times New Roman" panose="02020603050405020304" pitchFamily="18" charset="0"/>
            </a:endParaRPr>
          </a:p>
          <a:p>
            <a:pPr marL="171450" indent="-171450" algn="just">
              <a:buClr>
                <a:schemeClr val="accent2"/>
              </a:buClr>
              <a:buFont typeface="Arial" panose="020B0604020202020204" pitchFamily="34" charset="0"/>
              <a:buChar char="•"/>
            </a:pPr>
            <a:r>
              <a:rPr lang="ru-RU" sz="1200" dirty="0" smtClean="0">
                <a:latin typeface="Times New Roman" panose="02020603050405020304" pitchFamily="18" charset="0"/>
                <a:cs typeface="Times New Roman" panose="02020603050405020304" pitchFamily="18" charset="0"/>
              </a:rPr>
              <a:t>30.01.2023 </a:t>
            </a:r>
            <a:r>
              <a:rPr lang="ru-RU" sz="1200" dirty="0">
                <a:latin typeface="Times New Roman" panose="02020603050405020304" pitchFamily="18" charset="0"/>
                <a:cs typeface="Times New Roman" panose="02020603050405020304" pitchFamily="18" charset="0"/>
              </a:rPr>
              <a:t>года проектная документация была направлена в Межрегиональное управление </a:t>
            </a:r>
            <a:r>
              <a:rPr lang="ru-RU" sz="1200" dirty="0" err="1">
                <a:latin typeface="Times New Roman" panose="02020603050405020304" pitchFamily="18" charset="0"/>
                <a:cs typeface="Times New Roman" panose="02020603050405020304" pitchFamily="18" charset="0"/>
              </a:rPr>
              <a:t>Росприроднадзора</a:t>
            </a:r>
            <a:r>
              <a:rPr lang="ru-RU" sz="1200" dirty="0">
                <a:latin typeface="Times New Roman" panose="02020603050405020304" pitchFamily="18" charset="0"/>
                <a:cs typeface="Times New Roman" panose="02020603050405020304" pitchFamily="18" charset="0"/>
              </a:rPr>
              <a:t> по Иркутской области и Байкальской природной территории с целью проведения государственной экологической экспертизы</a:t>
            </a:r>
            <a:r>
              <a:rPr lang="ru-RU" sz="1200" dirty="0" smtClean="0">
                <a:latin typeface="Times New Roman" panose="02020603050405020304" pitchFamily="18" charset="0"/>
                <a:cs typeface="Times New Roman" panose="02020603050405020304" pitchFamily="18" charset="0"/>
              </a:rPr>
              <a:t>.</a:t>
            </a:r>
          </a:p>
          <a:p>
            <a:pPr marL="171450" indent="-171450" algn="just">
              <a:buClr>
                <a:schemeClr val="accent2"/>
              </a:buClr>
              <a:buFont typeface="Arial" panose="020B0604020202020204" pitchFamily="34" charset="0"/>
              <a:buChar char="•"/>
            </a:pPr>
            <a:endParaRPr lang="ru-RU" sz="1200" dirty="0" smtClean="0">
              <a:latin typeface="Times New Roman" panose="02020603050405020304" pitchFamily="18" charset="0"/>
              <a:cs typeface="Times New Roman" panose="02020603050405020304" pitchFamily="18" charset="0"/>
            </a:endParaRPr>
          </a:p>
          <a:p>
            <a:pPr marL="171450" indent="-171450" algn="just">
              <a:buClr>
                <a:schemeClr val="accent2"/>
              </a:buClr>
              <a:buFont typeface="Arial" panose="020B0604020202020204" pitchFamily="34" charset="0"/>
              <a:buChar char="•"/>
            </a:pPr>
            <a:r>
              <a:rPr lang="ru-RU" sz="1200" dirty="0" smtClean="0">
                <a:latin typeface="Times New Roman" panose="02020603050405020304" pitchFamily="18" charset="0"/>
                <a:cs typeface="Times New Roman" panose="02020603050405020304" pitchFamily="18" charset="0"/>
              </a:rPr>
              <a:t>Проектная </a:t>
            </a:r>
            <a:r>
              <a:rPr lang="ru-RU" sz="1200" dirty="0">
                <a:latin typeface="Times New Roman" panose="02020603050405020304" pitchFamily="18" charset="0"/>
                <a:cs typeface="Times New Roman" panose="02020603050405020304" pitchFamily="18" charset="0"/>
              </a:rPr>
              <a:t>документация на сегодняшний день находится в стадии прохождения Государственной экспертизы проектной документации на основании договора присоединения на оказание услуг по проведению государственной экспертизы №7603Д-23/ГГЭ-38936/27-ДП/БС от 02.11.2023 года. Отделом совместно с проектировщиками осуществляется устранение замечаний выданные экспертизой.</a:t>
            </a:r>
          </a:p>
          <a:p>
            <a:endParaRPr lang="ru-RU" dirty="0"/>
          </a:p>
        </p:txBody>
      </p:sp>
      <p:sp>
        <p:nvSpPr>
          <p:cNvPr id="6" name="Прямоугольник 5"/>
          <p:cNvSpPr/>
          <p:nvPr/>
        </p:nvSpPr>
        <p:spPr>
          <a:xfrm>
            <a:off x="2904067" y="2619690"/>
            <a:ext cx="9651999" cy="707886"/>
          </a:xfrm>
          <a:prstGeom prst="rect">
            <a:avLst/>
          </a:prstGeom>
        </p:spPr>
        <p:txBody>
          <a:bodyPr wrap="square">
            <a:spAutoFit/>
          </a:bodyPr>
          <a:lstStyle/>
          <a:p>
            <a:pPr lvl="0"/>
            <a:endParaRPr lang="ru-RU" sz="2000" i="1" u="sng" dirty="0" smtClean="0">
              <a:solidFill>
                <a:srgbClr val="F24C27"/>
              </a:solidFill>
              <a:latin typeface="Times New Roman" panose="02020603050405020304" pitchFamily="18" charset="0"/>
              <a:cs typeface="Times New Roman" panose="02020603050405020304" pitchFamily="18" charset="0"/>
            </a:endParaRPr>
          </a:p>
          <a:p>
            <a:pPr lvl="0"/>
            <a:r>
              <a:rPr lang="ru-RU" sz="2000" i="1" u="sng" dirty="0" smtClean="0">
                <a:solidFill>
                  <a:srgbClr val="F24C27"/>
                </a:solidFill>
                <a:latin typeface="Times New Roman" panose="02020603050405020304" pitchFamily="18" charset="0"/>
                <a:cs typeface="Times New Roman" panose="02020603050405020304" pitchFamily="18" charset="0"/>
              </a:rPr>
              <a:t>Реконструкция </a:t>
            </a:r>
            <a:r>
              <a:rPr lang="ru-RU" sz="2000" i="1" u="sng" dirty="0">
                <a:solidFill>
                  <a:srgbClr val="F24C27"/>
                </a:solidFill>
                <a:latin typeface="Times New Roman" panose="02020603050405020304" pitchFamily="18" charset="0"/>
                <a:cs typeface="Times New Roman" panose="02020603050405020304" pitchFamily="18" charset="0"/>
              </a:rPr>
              <a:t>канализационных-очистных сооружений</a:t>
            </a:r>
          </a:p>
        </p:txBody>
      </p:sp>
      <p:pic>
        <p:nvPicPr>
          <p:cNvPr id="7" name="Рисунок 6"/>
          <p:cNvPicPr>
            <a:picLocks noChangeAspect="1"/>
          </p:cNvPicPr>
          <p:nvPr/>
        </p:nvPicPr>
        <p:blipFill>
          <a:blip r:embed="rId2"/>
          <a:stretch>
            <a:fillRect/>
          </a:stretch>
        </p:blipFill>
        <p:spPr>
          <a:xfrm>
            <a:off x="5410199" y="4897237"/>
            <a:ext cx="2751667" cy="1832858"/>
          </a:xfrm>
          <a:prstGeom prst="rect">
            <a:avLst/>
          </a:prstGeom>
          <a:effectLst>
            <a:glow rad="63500">
              <a:schemeClr val="accent2">
                <a:satMod val="175000"/>
                <a:alpha val="40000"/>
              </a:schemeClr>
            </a:glow>
          </a:effectLst>
        </p:spPr>
      </p:pic>
      <p:pic>
        <p:nvPicPr>
          <p:cNvPr id="8" name="Рисунок 7"/>
          <p:cNvPicPr>
            <a:picLocks noChangeAspect="1"/>
          </p:cNvPicPr>
          <p:nvPr/>
        </p:nvPicPr>
        <p:blipFill>
          <a:blip r:embed="rId3"/>
          <a:stretch>
            <a:fillRect/>
          </a:stretch>
        </p:blipFill>
        <p:spPr>
          <a:xfrm>
            <a:off x="9093201" y="4897237"/>
            <a:ext cx="2751666" cy="1832858"/>
          </a:xfrm>
          <a:prstGeom prst="rect">
            <a:avLst/>
          </a:prstGeom>
          <a:effectLst>
            <a:glow rad="63500">
              <a:schemeClr val="accent2">
                <a:satMod val="175000"/>
                <a:alpha val="40000"/>
              </a:schemeClr>
            </a:glow>
          </a:effectLst>
        </p:spPr>
      </p:pic>
      <p:sp>
        <p:nvSpPr>
          <p:cNvPr id="9" name="Прямоугольник 8"/>
          <p:cNvSpPr/>
          <p:nvPr/>
        </p:nvSpPr>
        <p:spPr>
          <a:xfrm>
            <a:off x="325968" y="716129"/>
            <a:ext cx="11705165" cy="2277547"/>
          </a:xfrm>
          <a:prstGeom prst="rect">
            <a:avLst/>
          </a:prstGeom>
        </p:spPr>
        <p:txBody>
          <a:bodyPr wrap="square">
            <a:spAutoFit/>
          </a:bodyPr>
          <a:lstStyle/>
          <a:p>
            <a:pPr lvl="0" algn="ctr"/>
            <a:r>
              <a:rPr lang="ru-RU" sz="2000" i="1" u="sng" dirty="0">
                <a:solidFill>
                  <a:srgbClr val="F24C27"/>
                </a:solidFill>
                <a:latin typeface="Times New Roman" panose="02020603050405020304" pitchFamily="18" charset="0"/>
                <a:cs typeface="Times New Roman" panose="02020603050405020304" pitchFamily="18" charset="0"/>
              </a:rPr>
              <a:t>Модернизации системы водоснабжения и водоотведения:</a:t>
            </a:r>
          </a:p>
          <a:p>
            <a:pPr lvl="0" algn="just"/>
            <a:endParaRPr lang="ru-RU" dirty="0">
              <a:latin typeface="Times New Roman" panose="02020603050405020304" pitchFamily="18" charset="0"/>
              <a:cs typeface="Times New Roman" panose="02020603050405020304" pitchFamily="18" charset="0"/>
            </a:endParaRPr>
          </a:p>
          <a:p>
            <a:pPr marL="171450" lvl="0" indent="-171450" algn="just">
              <a:buClr>
                <a:schemeClr val="accent2"/>
              </a:buClr>
              <a:buFont typeface="Arial" panose="020B0604020202020204" pitchFamily="34" charset="0"/>
              <a:buChar char="•"/>
            </a:pPr>
            <a:r>
              <a:rPr lang="ru-RU" sz="1200" dirty="0">
                <a:latin typeface="Times New Roman" panose="02020603050405020304" pitchFamily="18" charset="0"/>
                <a:cs typeface="Times New Roman" panose="02020603050405020304" pitchFamily="18" charset="0"/>
              </a:rPr>
              <a:t>Между администрацией Байкальского городского поселения и ООО «СИБЭНЕРГОСБЕРЕЖЕНИЕ» заключен муниципальный контракт от 6 июля 2023 года № 06-07-2023 «Оказание услуг по актуализации схем водоснабжения и водоотведения Байкальского городского поселения на период 2023-2033 годы» на сумму 0,500 млн рублей из местного бюджета. </a:t>
            </a:r>
          </a:p>
          <a:p>
            <a:pPr marL="171450" lvl="0" indent="-171450" algn="just">
              <a:buClr>
                <a:schemeClr val="accent2"/>
              </a:buClr>
              <a:buFont typeface="Arial" panose="020B0604020202020204" pitchFamily="34" charset="0"/>
              <a:buChar char="•"/>
            </a:pPr>
            <a:endParaRPr lang="ru-RU" sz="1200" dirty="0">
              <a:latin typeface="Times New Roman" panose="02020603050405020304" pitchFamily="18" charset="0"/>
              <a:cs typeface="Times New Roman" panose="02020603050405020304" pitchFamily="18" charset="0"/>
            </a:endParaRPr>
          </a:p>
          <a:p>
            <a:pPr marL="171450" lvl="0" indent="-171450" algn="just">
              <a:buClr>
                <a:schemeClr val="accent2"/>
              </a:buClr>
              <a:buFont typeface="Arial" panose="020B0604020202020204" pitchFamily="34" charset="0"/>
              <a:buChar char="•"/>
            </a:pPr>
            <a:r>
              <a:rPr lang="ru-RU" sz="1200" dirty="0">
                <a:latin typeface="Times New Roman" panose="02020603050405020304" pitchFamily="18" charset="0"/>
                <a:cs typeface="Times New Roman" panose="02020603050405020304" pitchFamily="18" charset="0"/>
              </a:rPr>
              <a:t>Схема водоснабжения и водоотведения утверждена постановлением №244-п от 20.03.2023 г. "Об утверждении схемы водоснабжения и водоотведения на период 2023-2033 гг." </a:t>
            </a:r>
          </a:p>
          <a:p>
            <a:pPr marL="171450" lvl="0" indent="-171450" algn="just">
              <a:buClr>
                <a:schemeClr val="accent2"/>
              </a:buClr>
              <a:buFont typeface="Arial" panose="020B0604020202020204" pitchFamily="34" charset="0"/>
              <a:buChar char="•"/>
            </a:pPr>
            <a:endParaRPr lang="ru-RU" sz="1200" dirty="0">
              <a:latin typeface="Times New Roman" panose="02020603050405020304" pitchFamily="18" charset="0"/>
              <a:cs typeface="Times New Roman" panose="02020603050405020304" pitchFamily="18" charset="0"/>
            </a:endParaRPr>
          </a:p>
          <a:p>
            <a:pPr marL="171450" lvl="0" indent="-171450" algn="just">
              <a:buClr>
                <a:schemeClr val="accent2"/>
              </a:buClr>
              <a:buFont typeface="Arial" panose="020B0604020202020204" pitchFamily="34" charset="0"/>
              <a:buChar char="•"/>
            </a:pPr>
            <a:r>
              <a:rPr lang="ru-RU" sz="1200" dirty="0">
                <a:latin typeface="Times New Roman" panose="02020603050405020304" pitchFamily="18" charset="0"/>
                <a:cs typeface="Times New Roman" panose="02020603050405020304" pitchFamily="18" charset="0"/>
              </a:rPr>
              <a:t>В настоящее время утверждено техническое задание на разработку схемы водоснабжения и водоотведения Байкальского муниципального образования с привязкой к схеме теплоснабжения  и ведется актуализация (разработка) схем водоснабжения и водоотведения. </a:t>
            </a:r>
          </a:p>
        </p:txBody>
      </p:sp>
    </p:spTree>
    <p:extLst>
      <p:ext uri="{BB962C8B-B14F-4D97-AF65-F5344CB8AC3E}">
        <p14:creationId xmlns:p14="http://schemas.microsoft.com/office/powerpoint/2010/main" val="388018832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1126067" y="0"/>
            <a:ext cx="10515600" cy="1325563"/>
          </a:xfrm>
        </p:spPr>
        <p:txBody>
          <a:bodyPr/>
          <a:lstStyle/>
          <a:p>
            <a:pPr algn="ctr"/>
            <a:r>
              <a:rPr lang="ru-RU" sz="2800" i="1" dirty="0">
                <a:solidFill>
                  <a:schemeClr val="accent2"/>
                </a:solidFill>
                <a:latin typeface="Times New Roman" panose="02020603050405020304" pitchFamily="18" charset="0"/>
                <a:cs typeface="Times New Roman" panose="02020603050405020304" pitchFamily="18" charset="0"/>
              </a:rPr>
              <a:t>Архитектура и капитальное строительство</a:t>
            </a:r>
            <a:br>
              <a:rPr lang="ru-RU" sz="2800" i="1" dirty="0">
                <a:solidFill>
                  <a:schemeClr val="accent2"/>
                </a:solidFill>
                <a:latin typeface="Times New Roman" panose="02020603050405020304" pitchFamily="18" charset="0"/>
                <a:cs typeface="Times New Roman" panose="02020603050405020304" pitchFamily="18" charset="0"/>
              </a:rPr>
            </a:br>
            <a:endParaRPr lang="ru-RU" sz="2800" i="1" dirty="0">
              <a:solidFill>
                <a:schemeClr val="accent2"/>
              </a:solidFill>
              <a:latin typeface="Times New Roman" panose="02020603050405020304" pitchFamily="18" charset="0"/>
              <a:cs typeface="Times New Roman" panose="02020603050405020304" pitchFamily="18" charset="0"/>
            </a:endParaRPr>
          </a:p>
        </p:txBody>
      </p:sp>
      <p:sp>
        <p:nvSpPr>
          <p:cNvPr id="2" name="Прямоугольник 1"/>
          <p:cNvSpPr/>
          <p:nvPr/>
        </p:nvSpPr>
        <p:spPr>
          <a:xfrm>
            <a:off x="279400" y="756609"/>
            <a:ext cx="11768666" cy="3508653"/>
          </a:xfrm>
          <a:prstGeom prst="rect">
            <a:avLst/>
          </a:prstGeom>
        </p:spPr>
        <p:txBody>
          <a:bodyPr wrap="square">
            <a:spAutoFit/>
          </a:bodyPr>
          <a:lstStyle/>
          <a:p>
            <a:pPr algn="ctr"/>
            <a:r>
              <a:rPr lang="ru-RU" sz="1800" i="1" u="sng" dirty="0">
                <a:solidFill>
                  <a:schemeClr val="accent2"/>
                </a:solidFill>
                <a:latin typeface="Times New Roman" panose="02020603050405020304" pitchFamily="18" charset="0"/>
                <a:cs typeface="Times New Roman" panose="02020603050405020304" pitchFamily="18" charset="0"/>
              </a:rPr>
              <a:t>Электроснабжение садоводческих некоммерческих товариществ, расположенных на территории Байкальского муниципального образования СНТ "Бабха-1", СНТ "Бабха-2", СНТ "</a:t>
            </a:r>
            <a:r>
              <a:rPr lang="ru-RU" sz="1800" i="1" u="sng" dirty="0" err="1">
                <a:solidFill>
                  <a:schemeClr val="accent2"/>
                </a:solidFill>
                <a:latin typeface="Times New Roman" panose="02020603050405020304" pitchFamily="18" charset="0"/>
                <a:cs typeface="Times New Roman" panose="02020603050405020304" pitchFamily="18" charset="0"/>
              </a:rPr>
              <a:t>Солзан</a:t>
            </a:r>
            <a:r>
              <a:rPr lang="ru-RU" sz="1800" i="1" u="sng" dirty="0">
                <a:solidFill>
                  <a:schemeClr val="accent2"/>
                </a:solidFill>
                <a:latin typeface="Times New Roman" panose="02020603050405020304" pitchFamily="18" charset="0"/>
                <a:cs typeface="Times New Roman" panose="02020603050405020304" pitchFamily="18" charset="0"/>
              </a:rPr>
              <a:t>", СНТ "Южный", СНТ "Горный-Байкал" и СНТ "Строитель</a:t>
            </a:r>
            <a:r>
              <a:rPr lang="ru-RU" sz="1800" i="1" u="sng" dirty="0" smtClean="0">
                <a:solidFill>
                  <a:schemeClr val="accent2"/>
                </a:solidFill>
                <a:latin typeface="Times New Roman" panose="02020603050405020304" pitchFamily="18" charset="0"/>
                <a:cs typeface="Times New Roman" panose="02020603050405020304" pitchFamily="18" charset="0"/>
              </a:rPr>
              <a:t>"</a:t>
            </a:r>
            <a:endParaRPr lang="ru-RU" u="sng" dirty="0" smtClean="0">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30 </a:t>
            </a:r>
            <a:r>
              <a:rPr lang="ru-RU" dirty="0">
                <a:latin typeface="Times New Roman" panose="02020603050405020304" pitchFamily="18" charset="0"/>
                <a:cs typeface="Times New Roman" panose="02020603050405020304" pitchFamily="18" charset="0"/>
              </a:rPr>
              <a:t>мая 2023 года между Администрацией Байкальского городского поселения и Министерством жилищной политики, энергетики и транспорта Иркутской области заключено соглашение № 05-58-243/23-58 о предоставлении субсидии из областного бюджета в сумме 359 949 490,0 руб., с разбивкой по годам:</a:t>
            </a:r>
          </a:p>
          <a:p>
            <a:pPr algn="just"/>
            <a:r>
              <a:rPr lang="ru-RU" dirty="0">
                <a:solidFill>
                  <a:schemeClr val="accent2"/>
                </a:solidFill>
                <a:latin typeface="Times New Roman" panose="02020603050405020304" pitchFamily="18" charset="0"/>
                <a:cs typeface="Times New Roman" panose="02020603050405020304" pitchFamily="18" charset="0"/>
              </a:rPr>
              <a:t>2023 год – 48 895 560,0 руб.</a:t>
            </a:r>
          </a:p>
          <a:p>
            <a:pPr algn="just"/>
            <a:r>
              <a:rPr lang="ru-RU" dirty="0">
                <a:solidFill>
                  <a:schemeClr val="accent2"/>
                </a:solidFill>
                <a:latin typeface="Times New Roman" panose="02020603050405020304" pitchFamily="18" charset="0"/>
                <a:cs typeface="Times New Roman" panose="02020603050405020304" pitchFamily="18" charset="0"/>
              </a:rPr>
              <a:t>2024 год – 221 772 500,0 руб.</a:t>
            </a:r>
          </a:p>
          <a:p>
            <a:pPr algn="just"/>
            <a:r>
              <a:rPr lang="ru-RU" dirty="0">
                <a:solidFill>
                  <a:schemeClr val="accent2"/>
                </a:solidFill>
                <a:latin typeface="Times New Roman" panose="02020603050405020304" pitchFamily="18" charset="0"/>
                <a:cs typeface="Times New Roman" panose="02020603050405020304" pitchFamily="18" charset="0"/>
              </a:rPr>
              <a:t>2025 год – 89 281 430,0 руб.</a:t>
            </a:r>
          </a:p>
          <a:p>
            <a:pPr algn="just"/>
            <a:endParaRPr lang="ru-RU" dirty="0" smtClean="0">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Проведены </a:t>
            </a:r>
            <a:r>
              <a:rPr lang="ru-RU" dirty="0">
                <a:latin typeface="Times New Roman" panose="02020603050405020304" pitchFamily="18" charset="0"/>
                <a:cs typeface="Times New Roman" panose="02020603050405020304" pitchFamily="18" charset="0"/>
              </a:rPr>
              <a:t>конкурсные процедуры по подбору подрядной организации, победителем признана организация ООО «</a:t>
            </a:r>
            <a:r>
              <a:rPr lang="ru-RU" dirty="0" err="1">
                <a:latin typeface="Times New Roman" panose="02020603050405020304" pitchFamily="18" charset="0"/>
                <a:cs typeface="Times New Roman" panose="02020603050405020304" pitchFamily="18" charset="0"/>
              </a:rPr>
              <a:t>Энергомонтажный</a:t>
            </a:r>
            <a:r>
              <a:rPr lang="ru-RU" dirty="0">
                <a:latin typeface="Times New Roman" panose="02020603050405020304" pitchFamily="18" charset="0"/>
                <a:cs typeface="Times New Roman" panose="02020603050405020304" pitchFamily="18" charset="0"/>
              </a:rPr>
              <a:t> поезд №764», заключен муниципальный контракт № 028 от 17.08.2023 года. </a:t>
            </a:r>
          </a:p>
          <a:p>
            <a:pPr algn="just"/>
            <a:r>
              <a:rPr lang="ru-RU" dirty="0">
                <a:latin typeface="Times New Roman" panose="02020603050405020304" pitchFamily="18" charset="0"/>
                <a:cs typeface="Times New Roman" panose="02020603050405020304" pitchFamily="18" charset="0"/>
              </a:rPr>
              <a:t>Муниципальный контракт находится в стадии реализации, на сегодняшний день завершена работа по установке опор, монтажу траверсов и изоляторов, осуществляется раскатка и натяжка СИП в СНТ «</a:t>
            </a:r>
            <a:r>
              <a:rPr lang="ru-RU" dirty="0" err="1">
                <a:latin typeface="Times New Roman" panose="02020603050405020304" pitchFamily="18" charset="0"/>
                <a:cs typeface="Times New Roman" panose="02020603050405020304" pitchFamily="18" charset="0"/>
              </a:rPr>
              <a:t>Солзан</a:t>
            </a:r>
            <a:r>
              <a:rPr lang="ru-RU" dirty="0">
                <a:latin typeface="Times New Roman" panose="02020603050405020304" pitchFamily="18" charset="0"/>
                <a:cs typeface="Times New Roman" panose="02020603050405020304" pitchFamily="18" charset="0"/>
              </a:rPr>
              <a:t>», также начата работа по установке опор в СНТ «</a:t>
            </a:r>
            <a:r>
              <a:rPr lang="ru-RU" dirty="0" err="1">
                <a:latin typeface="Times New Roman" panose="02020603050405020304" pitchFamily="18" charset="0"/>
                <a:cs typeface="Times New Roman" panose="02020603050405020304" pitchFamily="18" charset="0"/>
              </a:rPr>
              <a:t>Бабха</a:t>
            </a:r>
            <a:r>
              <a:rPr lang="ru-RU" dirty="0">
                <a:latin typeface="Times New Roman" panose="02020603050405020304" pitchFamily="18" charset="0"/>
                <a:cs typeface="Times New Roman" panose="02020603050405020304" pitchFamily="18" charset="0"/>
              </a:rPr>
              <a:t> 1». Срок исполнения по контракту до 01.07.2025 г.</a:t>
            </a:r>
          </a:p>
        </p:txBody>
      </p:sp>
      <p:pic>
        <p:nvPicPr>
          <p:cNvPr id="9" name="Рисунок 8"/>
          <p:cNvPicPr>
            <a:picLocks noChangeAspect="1"/>
          </p:cNvPicPr>
          <p:nvPr/>
        </p:nvPicPr>
        <p:blipFill rotWithShape="1">
          <a:blip r:embed="rId2">
            <a:extLst>
              <a:ext uri="{28A0092B-C50C-407E-A947-70E740481C1C}">
                <a14:useLocalDpi xmlns:a14="http://schemas.microsoft.com/office/drawing/2010/main" val="0"/>
              </a:ext>
            </a:extLst>
          </a:blip>
          <a:srcRect b="25692"/>
          <a:stretch/>
        </p:blipFill>
        <p:spPr>
          <a:xfrm>
            <a:off x="2142802" y="4265262"/>
            <a:ext cx="1828065" cy="2414938"/>
          </a:xfrm>
          <a:prstGeom prst="rect">
            <a:avLst/>
          </a:prstGeom>
          <a:effectLst>
            <a:glow rad="101600">
              <a:schemeClr val="accent2">
                <a:satMod val="175000"/>
                <a:alpha val="40000"/>
              </a:schemeClr>
            </a:glow>
          </a:effectLst>
        </p:spPr>
      </p:pic>
      <p:pic>
        <p:nvPicPr>
          <p:cNvPr id="10" name="Рисунок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2467" y="4269503"/>
            <a:ext cx="1808023" cy="2410697"/>
          </a:xfrm>
          <a:prstGeom prst="rect">
            <a:avLst/>
          </a:prstGeom>
          <a:effectLst>
            <a:glow rad="101600">
              <a:schemeClr val="accent2">
                <a:satMod val="175000"/>
                <a:alpha val="40000"/>
              </a:schemeClr>
            </a:glow>
          </a:effectLst>
        </p:spPr>
      </p:pic>
      <p:pic>
        <p:nvPicPr>
          <p:cNvPr id="12" name="Рисунок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22090" y="4260072"/>
            <a:ext cx="2420128" cy="2420128"/>
          </a:xfrm>
          <a:prstGeom prst="rect">
            <a:avLst/>
          </a:prstGeom>
          <a:effectLst>
            <a:glow rad="101600">
              <a:schemeClr val="accent2">
                <a:satMod val="175000"/>
                <a:alpha val="40000"/>
              </a:schemeClr>
            </a:glow>
          </a:effectLst>
        </p:spPr>
      </p:pic>
    </p:spTree>
    <p:extLst>
      <p:ext uri="{BB962C8B-B14F-4D97-AF65-F5344CB8AC3E}">
        <p14:creationId xmlns:p14="http://schemas.microsoft.com/office/powerpoint/2010/main" val="177874308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1126067" y="0"/>
            <a:ext cx="10515600" cy="1325563"/>
          </a:xfrm>
        </p:spPr>
        <p:txBody>
          <a:bodyPr/>
          <a:lstStyle/>
          <a:p>
            <a:pPr algn="ctr"/>
            <a:r>
              <a:rPr lang="ru-RU" sz="2800" i="1" dirty="0">
                <a:solidFill>
                  <a:schemeClr val="accent2"/>
                </a:solidFill>
                <a:latin typeface="Times New Roman" panose="02020603050405020304" pitchFamily="18" charset="0"/>
                <a:cs typeface="Times New Roman" panose="02020603050405020304" pitchFamily="18" charset="0"/>
              </a:rPr>
              <a:t>Архитектура и капитальное строительство</a:t>
            </a:r>
            <a:br>
              <a:rPr lang="ru-RU" sz="2800" i="1" dirty="0">
                <a:solidFill>
                  <a:schemeClr val="accent2"/>
                </a:solidFill>
                <a:latin typeface="Times New Roman" panose="02020603050405020304" pitchFamily="18" charset="0"/>
                <a:cs typeface="Times New Roman" panose="02020603050405020304" pitchFamily="18" charset="0"/>
              </a:rPr>
            </a:br>
            <a:endParaRPr lang="ru-RU" sz="2800" i="1" dirty="0">
              <a:solidFill>
                <a:schemeClr val="accent2"/>
              </a:solidFill>
              <a:latin typeface="Times New Roman" panose="02020603050405020304" pitchFamily="18" charset="0"/>
              <a:cs typeface="Times New Roman" panose="02020603050405020304" pitchFamily="18" charset="0"/>
            </a:endParaRPr>
          </a:p>
        </p:txBody>
      </p:sp>
      <p:sp>
        <p:nvSpPr>
          <p:cNvPr id="2" name="Прямоугольник 1"/>
          <p:cNvSpPr/>
          <p:nvPr/>
        </p:nvSpPr>
        <p:spPr>
          <a:xfrm>
            <a:off x="287866" y="855345"/>
            <a:ext cx="11582400" cy="3323987"/>
          </a:xfrm>
          <a:prstGeom prst="rect">
            <a:avLst/>
          </a:prstGeom>
        </p:spPr>
        <p:txBody>
          <a:bodyPr wrap="square">
            <a:spAutoFit/>
          </a:bodyPr>
          <a:lstStyle/>
          <a:p>
            <a:pPr algn="ctr"/>
            <a:r>
              <a:rPr lang="ru-RU" sz="2000" i="1" u="sng" dirty="0">
                <a:solidFill>
                  <a:schemeClr val="accent2"/>
                </a:solidFill>
                <a:latin typeface="Times New Roman" panose="02020603050405020304" pitchFamily="18" charset="0"/>
                <a:cs typeface="Times New Roman" panose="02020603050405020304" pitchFamily="18" charset="0"/>
              </a:rPr>
              <a:t>Капитальный ремонт </a:t>
            </a:r>
            <a:r>
              <a:rPr lang="ru-RU" sz="2000" i="1" u="sng" dirty="0" smtClean="0">
                <a:solidFill>
                  <a:schemeClr val="accent2"/>
                </a:solidFill>
                <a:latin typeface="Times New Roman" panose="02020603050405020304" pitchFamily="18" charset="0"/>
                <a:cs typeface="Times New Roman" panose="02020603050405020304" pitchFamily="18" charset="0"/>
              </a:rPr>
              <a:t>дорог</a:t>
            </a:r>
          </a:p>
          <a:p>
            <a:pPr algn="just"/>
            <a:endParaRPr lang="ru-RU" sz="1800" dirty="0">
              <a:solidFill>
                <a:schemeClr val="accent2"/>
              </a:solidFill>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17.03.2023 года заключено соглашение с Министерством транспорта и дорожного хозяйства Иркутской области о предоставлении Субсидии из областного бюджета местным бюджетам в целях </a:t>
            </a:r>
            <a:r>
              <a:rPr lang="ru-RU" dirty="0" err="1">
                <a:latin typeface="Times New Roman" panose="02020603050405020304" pitchFamily="18" charset="0"/>
                <a:cs typeface="Times New Roman" panose="02020603050405020304" pitchFamily="18" charset="0"/>
              </a:rPr>
              <a:t>софинансирования</a:t>
            </a:r>
            <a:r>
              <a:rPr lang="ru-RU" dirty="0">
                <a:latin typeface="Times New Roman" panose="02020603050405020304" pitchFamily="18" charset="0"/>
                <a:cs typeface="Times New Roman" panose="02020603050405020304" pitchFamily="18" charset="0"/>
              </a:rPr>
              <a:t> расходных обязательств муниципальных образований Иркутской области на осуществление дорожной деятельности в отношении автомобильных дорог общего пользования местного значения, входящих в транспортный каркас Иркутской области на 2023 финансовый год и плановый период 2024 - 2025 годов.</a:t>
            </a:r>
          </a:p>
          <a:p>
            <a:pPr algn="just"/>
            <a:r>
              <a:rPr lang="ru-RU" dirty="0">
                <a:latin typeface="Times New Roman" panose="02020603050405020304" pitchFamily="18" charset="0"/>
                <a:cs typeface="Times New Roman" panose="02020603050405020304" pitchFamily="18" charset="0"/>
              </a:rPr>
              <a:t>По результатам конкурсных процедур заключены следующие муниципальные контракты:</a:t>
            </a:r>
          </a:p>
          <a:p>
            <a:pPr algn="just"/>
            <a:r>
              <a:rPr lang="ru-RU" dirty="0" smtClean="0">
                <a:latin typeface="Times New Roman" panose="02020603050405020304" pitchFamily="18" charset="0"/>
                <a:cs typeface="Times New Roman" panose="02020603050405020304" pitchFamily="18" charset="0"/>
              </a:rPr>
              <a:t>1.Муниципальный </a:t>
            </a:r>
            <a:r>
              <a:rPr lang="ru-RU" dirty="0">
                <a:latin typeface="Times New Roman" panose="02020603050405020304" pitchFamily="18" charset="0"/>
                <a:cs typeface="Times New Roman" panose="02020603050405020304" pitchFamily="18" charset="0"/>
              </a:rPr>
              <a:t>контракт №014 от 10.07.2023 года на «Капитальный ремонт участка автомобильной дороги на БЦБК в г. </a:t>
            </a:r>
            <a:r>
              <a:rPr lang="ru-RU" dirty="0" smtClean="0">
                <a:latin typeface="Times New Roman" panose="02020603050405020304" pitchFamily="18" charset="0"/>
                <a:cs typeface="Times New Roman" panose="02020603050405020304" pitchFamily="18" charset="0"/>
              </a:rPr>
              <a:t>Байкальск, </a:t>
            </a:r>
            <a:r>
              <a:rPr lang="ru-RU" dirty="0" err="1">
                <a:latin typeface="Times New Roman" panose="02020603050405020304" pitchFamily="18" charset="0"/>
                <a:cs typeface="Times New Roman" panose="02020603050405020304" pitchFamily="18" charset="0"/>
              </a:rPr>
              <a:t>Слюдянского</a:t>
            </a:r>
            <a:r>
              <a:rPr lang="ru-RU" dirty="0">
                <a:latin typeface="Times New Roman" panose="02020603050405020304" pitchFamily="18" charset="0"/>
                <a:cs typeface="Times New Roman" panose="02020603050405020304" pitchFamily="18" charset="0"/>
              </a:rPr>
              <a:t> </a:t>
            </a:r>
            <a:r>
              <a:rPr lang="ru-RU" dirty="0" smtClean="0">
                <a:latin typeface="Times New Roman" panose="02020603050405020304" pitchFamily="18" charset="0"/>
                <a:cs typeface="Times New Roman" panose="02020603050405020304" pitchFamily="18" charset="0"/>
              </a:rPr>
              <a:t>района, </a:t>
            </a:r>
            <a:r>
              <a:rPr lang="ru-RU" dirty="0">
                <a:latin typeface="Times New Roman" panose="02020603050405020304" pitchFamily="18" charset="0"/>
                <a:cs typeface="Times New Roman" panose="02020603050405020304" pitchFamily="18" charset="0"/>
              </a:rPr>
              <a:t>Иркутской области», на сумму 88 473 644,0 руб. срок исполнения по контракту до 01.02.2025 года, работы будут начаты в весенний период 2024 года.</a:t>
            </a:r>
          </a:p>
          <a:p>
            <a:pPr algn="just"/>
            <a:r>
              <a:rPr lang="ru-RU" dirty="0" smtClean="0">
                <a:latin typeface="Times New Roman" panose="02020603050405020304" pitchFamily="18" charset="0"/>
                <a:cs typeface="Times New Roman" panose="02020603050405020304" pitchFamily="18" charset="0"/>
              </a:rPr>
              <a:t>2.Муниципальный </a:t>
            </a:r>
            <a:r>
              <a:rPr lang="ru-RU" dirty="0">
                <a:latin typeface="Times New Roman" panose="02020603050405020304" pitchFamily="18" charset="0"/>
                <a:cs typeface="Times New Roman" panose="02020603050405020304" pitchFamily="18" charset="0"/>
              </a:rPr>
              <a:t>контракт №015 от 10.07.2023 года на «Капитальный ремонт дорог в г. </a:t>
            </a:r>
            <a:r>
              <a:rPr lang="ru-RU" dirty="0" smtClean="0">
                <a:latin typeface="Times New Roman" panose="02020603050405020304" pitchFamily="18" charset="0"/>
                <a:cs typeface="Times New Roman" panose="02020603050405020304" pitchFamily="18" charset="0"/>
              </a:rPr>
              <a:t>Байкальск, </a:t>
            </a:r>
            <a:r>
              <a:rPr lang="ru-RU" dirty="0" err="1">
                <a:latin typeface="Times New Roman" panose="02020603050405020304" pitchFamily="18" charset="0"/>
                <a:cs typeface="Times New Roman" panose="02020603050405020304" pitchFamily="18" charset="0"/>
              </a:rPr>
              <a:t>Слюдянского</a:t>
            </a:r>
            <a:r>
              <a:rPr lang="ru-RU" dirty="0">
                <a:latin typeface="Times New Roman" panose="02020603050405020304" pitchFamily="18" charset="0"/>
                <a:cs typeface="Times New Roman" panose="02020603050405020304" pitchFamily="18" charset="0"/>
              </a:rPr>
              <a:t> </a:t>
            </a:r>
            <a:r>
              <a:rPr lang="ru-RU" dirty="0" smtClean="0">
                <a:latin typeface="Times New Roman" panose="02020603050405020304" pitchFamily="18" charset="0"/>
                <a:cs typeface="Times New Roman" panose="02020603050405020304" pitchFamily="18" charset="0"/>
              </a:rPr>
              <a:t>района, </a:t>
            </a:r>
            <a:r>
              <a:rPr lang="ru-RU" dirty="0">
                <a:latin typeface="Times New Roman" panose="02020603050405020304" pitchFamily="18" charset="0"/>
                <a:cs typeface="Times New Roman" panose="02020603050405020304" pitchFamily="18" charset="0"/>
              </a:rPr>
              <a:t>Иркутской области», срок исполнения до 01.08.2025 года на сумму 180 455 430,0 руб. На сегодняшний день работы выполнены в полном объеме.</a:t>
            </a:r>
          </a:p>
          <a:p>
            <a:pPr algn="just"/>
            <a:r>
              <a:rPr lang="ru-RU" dirty="0" smtClean="0">
                <a:latin typeface="Times New Roman" panose="02020603050405020304" pitchFamily="18" charset="0"/>
                <a:cs typeface="Times New Roman" panose="02020603050405020304" pitchFamily="18" charset="0"/>
              </a:rPr>
              <a:t>3.Муниципальный </a:t>
            </a:r>
            <a:r>
              <a:rPr lang="ru-RU" dirty="0">
                <a:latin typeface="Times New Roman" panose="02020603050405020304" pitchFamily="18" charset="0"/>
                <a:cs typeface="Times New Roman" panose="02020603050405020304" pitchFamily="18" charset="0"/>
              </a:rPr>
              <a:t>контракт №016 от 10.07.2023 года на «Ремонт автомобильной дороги, проходящей от Федеральной трассы Р-258 "Байкал" Иркутск -Улан-Удэ - Чита до медико-санитарной части г. Байкальска». На сегодняшний день работы выполнены в полном объеме.</a:t>
            </a:r>
          </a:p>
        </p:txBody>
      </p:sp>
      <p:pic>
        <p:nvPicPr>
          <p:cNvPr id="9" name="Рисунок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266" y="4179330"/>
            <a:ext cx="3045324" cy="2283993"/>
          </a:xfrm>
          <a:prstGeom prst="rect">
            <a:avLst/>
          </a:prstGeom>
          <a:effectLst>
            <a:glow rad="63500">
              <a:schemeClr val="accent2">
                <a:satMod val="175000"/>
                <a:alpha val="40000"/>
              </a:schemeClr>
            </a:glow>
          </a:effectLst>
        </p:spPr>
      </p:pic>
      <p:pic>
        <p:nvPicPr>
          <p:cNvPr id="10" name="Рисунок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1720" y="4179331"/>
            <a:ext cx="3042788" cy="2283993"/>
          </a:xfrm>
          <a:prstGeom prst="rect">
            <a:avLst/>
          </a:prstGeom>
          <a:effectLst>
            <a:glow rad="63500">
              <a:schemeClr val="accent2">
                <a:satMod val="175000"/>
                <a:alpha val="40000"/>
              </a:schemeClr>
            </a:glow>
          </a:effectLst>
        </p:spPr>
      </p:pic>
      <p:pic>
        <p:nvPicPr>
          <p:cNvPr id="11" name="Рисунок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8346" y="4179330"/>
            <a:ext cx="3041816" cy="2283993"/>
          </a:xfrm>
          <a:prstGeom prst="rect">
            <a:avLst/>
          </a:prstGeom>
          <a:effectLst>
            <a:glow rad="63500">
              <a:schemeClr val="accent2">
                <a:satMod val="175000"/>
                <a:alpha val="40000"/>
              </a:schemeClr>
            </a:glow>
          </a:effectLst>
        </p:spPr>
      </p:pic>
      <p:pic>
        <p:nvPicPr>
          <p:cNvPr id="12" name="Рисунок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flipV="1">
            <a:off x="9730567" y="4464829"/>
            <a:ext cx="2283993" cy="1712995"/>
          </a:xfrm>
          <a:prstGeom prst="rect">
            <a:avLst/>
          </a:prstGeom>
          <a:effectLst>
            <a:glow rad="63500">
              <a:schemeClr val="accent2">
                <a:satMod val="175000"/>
                <a:alpha val="40000"/>
              </a:schemeClr>
            </a:glow>
          </a:effectLst>
        </p:spPr>
      </p:pic>
    </p:spTree>
    <p:extLst>
      <p:ext uri="{BB962C8B-B14F-4D97-AF65-F5344CB8AC3E}">
        <p14:creationId xmlns:p14="http://schemas.microsoft.com/office/powerpoint/2010/main" val="126903642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1126067" y="0"/>
            <a:ext cx="10515600" cy="1325563"/>
          </a:xfrm>
        </p:spPr>
        <p:txBody>
          <a:bodyPr/>
          <a:lstStyle/>
          <a:p>
            <a:pPr algn="ctr"/>
            <a:r>
              <a:rPr lang="ru-RU" sz="2800" i="1" dirty="0">
                <a:solidFill>
                  <a:schemeClr val="accent2"/>
                </a:solidFill>
                <a:latin typeface="Times New Roman" panose="02020603050405020304" pitchFamily="18" charset="0"/>
                <a:cs typeface="Times New Roman" panose="02020603050405020304" pitchFamily="18" charset="0"/>
              </a:rPr>
              <a:t>Архитектура и капитальное строительство</a:t>
            </a:r>
            <a:br>
              <a:rPr lang="ru-RU" sz="2800" i="1" dirty="0">
                <a:solidFill>
                  <a:schemeClr val="accent2"/>
                </a:solidFill>
                <a:latin typeface="Times New Roman" panose="02020603050405020304" pitchFamily="18" charset="0"/>
                <a:cs typeface="Times New Roman" panose="02020603050405020304" pitchFamily="18" charset="0"/>
              </a:rPr>
            </a:br>
            <a:endParaRPr lang="ru-RU" sz="2800" i="1" dirty="0">
              <a:solidFill>
                <a:schemeClr val="accent2"/>
              </a:solidFill>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211666" y="912392"/>
            <a:ext cx="11768667" cy="1477328"/>
          </a:xfrm>
          <a:prstGeom prst="rect">
            <a:avLst/>
          </a:prstGeom>
        </p:spPr>
        <p:txBody>
          <a:bodyPr wrap="square">
            <a:spAutoFit/>
          </a:bodyPr>
          <a:lstStyle/>
          <a:p>
            <a:pPr algn="ctr"/>
            <a:r>
              <a:rPr lang="ru-RU" sz="2000" i="1" u="sng" dirty="0">
                <a:solidFill>
                  <a:schemeClr val="accent2"/>
                </a:solidFill>
                <a:latin typeface="Times New Roman" panose="02020603050405020304" pitchFamily="18" charset="0"/>
                <a:cs typeface="Times New Roman" panose="02020603050405020304" pitchFamily="18" charset="0"/>
              </a:rPr>
              <a:t>Мост через </a:t>
            </a:r>
            <a:r>
              <a:rPr lang="ru-RU" sz="2000" i="1" u="sng" dirty="0" err="1">
                <a:solidFill>
                  <a:schemeClr val="accent2"/>
                </a:solidFill>
                <a:latin typeface="Times New Roman" panose="02020603050405020304" pitchFamily="18" charset="0"/>
                <a:cs typeface="Times New Roman" panose="02020603050405020304" pitchFamily="18" charset="0"/>
              </a:rPr>
              <a:t>р.Харлахта</a:t>
            </a:r>
            <a:endParaRPr lang="ru-RU" sz="2000" i="1" u="sng" dirty="0">
              <a:solidFill>
                <a:schemeClr val="accent2"/>
              </a:solidFill>
              <a:latin typeface="Times New Roman" panose="02020603050405020304" pitchFamily="18" charset="0"/>
              <a:cs typeface="Times New Roman" panose="02020603050405020304" pitchFamily="18" charset="0"/>
            </a:endParaRPr>
          </a:p>
          <a:p>
            <a:pPr algn="just"/>
            <a:endParaRPr lang="ru-RU" dirty="0">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10.07.2023 года с ООО «Проект-Т» заключен Муниципальный контракт № 024 на Аварийно-восстановительные работы по ремонту моста через реку </a:t>
            </a:r>
            <a:r>
              <a:rPr lang="ru-RU" dirty="0" err="1">
                <a:latin typeface="Times New Roman" panose="02020603050405020304" pitchFamily="18" charset="0"/>
                <a:cs typeface="Times New Roman" panose="02020603050405020304" pitchFamily="18" charset="0"/>
              </a:rPr>
              <a:t>Харлахта</a:t>
            </a:r>
            <a:r>
              <a:rPr lang="ru-RU" dirty="0">
                <a:latin typeface="Times New Roman" panose="02020603050405020304" pitchFamily="18" charset="0"/>
                <a:cs typeface="Times New Roman" panose="02020603050405020304" pitchFamily="18" charset="0"/>
              </a:rPr>
              <a:t>, расположенного по адресу: Российская Федерация, Иркутская область, </a:t>
            </a:r>
            <a:r>
              <a:rPr lang="ru-RU" dirty="0" err="1">
                <a:latin typeface="Times New Roman" panose="02020603050405020304" pitchFamily="18" charset="0"/>
                <a:cs typeface="Times New Roman" panose="02020603050405020304" pitchFamily="18" charset="0"/>
              </a:rPr>
              <a:t>Слюдянский</a:t>
            </a:r>
            <a:r>
              <a:rPr lang="ru-RU" dirty="0">
                <a:latin typeface="Times New Roman" panose="02020603050405020304" pitchFamily="18" charset="0"/>
                <a:cs typeface="Times New Roman" panose="02020603050405020304" pitchFamily="18" charset="0"/>
              </a:rPr>
              <a:t> район, г. Байкальск. </a:t>
            </a:r>
            <a:endParaRPr lang="ru-RU" dirty="0" smtClean="0">
              <a:latin typeface="Times New Roman" panose="02020603050405020304" pitchFamily="18" charset="0"/>
              <a:cs typeface="Times New Roman" panose="02020603050405020304" pitchFamily="18" charset="0"/>
            </a:endParaRPr>
          </a:p>
          <a:p>
            <a:pPr algn="just"/>
            <a:endParaRPr lang="ru-RU" dirty="0">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Работы </a:t>
            </a:r>
            <a:r>
              <a:rPr lang="ru-RU" dirty="0">
                <a:latin typeface="Times New Roman" panose="02020603050405020304" pitchFamily="18" charset="0"/>
                <a:cs typeface="Times New Roman" panose="02020603050405020304" pitchFamily="18" charset="0"/>
              </a:rPr>
              <a:t>по ремонту моста выполнены в полном объеме, мост введен в эксплуатацию. </a:t>
            </a:r>
          </a:p>
        </p:txBody>
      </p:sp>
      <p:pic>
        <p:nvPicPr>
          <p:cNvPr id="4" name="Рисунок 3"/>
          <p:cNvPicPr>
            <a:picLocks noChangeAspect="1"/>
          </p:cNvPicPr>
          <p:nvPr/>
        </p:nvPicPr>
        <p:blipFill rotWithShape="1">
          <a:blip r:embed="rId2">
            <a:extLst>
              <a:ext uri="{28A0092B-C50C-407E-A947-70E740481C1C}">
                <a14:useLocalDpi xmlns:a14="http://schemas.microsoft.com/office/drawing/2010/main" val="0"/>
              </a:ext>
            </a:extLst>
          </a:blip>
          <a:srcRect l="1837" t="2126" r="2041" b="3986"/>
          <a:stretch/>
        </p:blipFill>
        <p:spPr>
          <a:xfrm>
            <a:off x="1032934" y="4296181"/>
            <a:ext cx="3352800" cy="2461198"/>
          </a:xfrm>
          <a:prstGeom prst="rect">
            <a:avLst/>
          </a:prstGeom>
          <a:effectLst>
            <a:glow rad="63500">
              <a:schemeClr val="accent2">
                <a:satMod val="175000"/>
                <a:alpha val="40000"/>
              </a:schemeClr>
            </a:glow>
          </a:effectLst>
        </p:spPr>
      </p:pic>
      <p:pic>
        <p:nvPicPr>
          <p:cNvPr id="6" name="Рисунок 5"/>
          <p:cNvPicPr>
            <a:picLocks noChangeAspect="1"/>
          </p:cNvPicPr>
          <p:nvPr/>
        </p:nvPicPr>
        <p:blipFill rotWithShape="1">
          <a:blip r:embed="rId3">
            <a:extLst>
              <a:ext uri="{28A0092B-C50C-407E-A947-70E740481C1C}">
                <a14:useLocalDpi xmlns:a14="http://schemas.microsoft.com/office/drawing/2010/main" val="0"/>
              </a:ext>
            </a:extLst>
          </a:blip>
          <a:srcRect b="15877"/>
          <a:stretch/>
        </p:blipFill>
        <p:spPr>
          <a:xfrm>
            <a:off x="3513667" y="2458549"/>
            <a:ext cx="4862406" cy="1704332"/>
          </a:xfrm>
          <a:prstGeom prst="rect">
            <a:avLst/>
          </a:prstGeom>
          <a:effectLst>
            <a:glow rad="63500">
              <a:schemeClr val="accent2">
                <a:satMod val="175000"/>
                <a:alpha val="40000"/>
              </a:schemeClr>
            </a:glow>
          </a:effectLst>
        </p:spPr>
      </p:pic>
      <p:pic>
        <p:nvPicPr>
          <p:cNvPr id="7" name="Рисунок 6"/>
          <p:cNvPicPr>
            <a:picLocks noChangeAspect="1"/>
          </p:cNvPicPr>
          <p:nvPr/>
        </p:nvPicPr>
        <p:blipFill rotWithShape="1">
          <a:blip r:embed="rId4">
            <a:extLst>
              <a:ext uri="{28A0092B-C50C-407E-A947-70E740481C1C}">
                <a14:useLocalDpi xmlns:a14="http://schemas.microsoft.com/office/drawing/2010/main" val="0"/>
              </a:ext>
            </a:extLst>
          </a:blip>
          <a:srcRect l="2519" r="1494"/>
          <a:stretch/>
        </p:blipFill>
        <p:spPr>
          <a:xfrm>
            <a:off x="7323666" y="4296181"/>
            <a:ext cx="3589866" cy="2491588"/>
          </a:xfrm>
          <a:prstGeom prst="rect">
            <a:avLst/>
          </a:prstGeom>
          <a:effectLst>
            <a:glow rad="63500">
              <a:schemeClr val="accent2">
                <a:satMod val="175000"/>
                <a:alpha val="40000"/>
              </a:schemeClr>
            </a:glow>
          </a:effectLst>
        </p:spPr>
      </p:pic>
    </p:spTree>
    <p:extLst>
      <p:ext uri="{BB962C8B-B14F-4D97-AF65-F5344CB8AC3E}">
        <p14:creationId xmlns:p14="http://schemas.microsoft.com/office/powerpoint/2010/main" val="117868767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1126067" y="0"/>
            <a:ext cx="10515600" cy="1325563"/>
          </a:xfrm>
        </p:spPr>
        <p:txBody>
          <a:bodyPr/>
          <a:lstStyle/>
          <a:p>
            <a:pPr algn="ctr"/>
            <a:r>
              <a:rPr lang="ru-RU" sz="2800" i="1" dirty="0">
                <a:solidFill>
                  <a:schemeClr val="accent2"/>
                </a:solidFill>
                <a:latin typeface="Times New Roman" panose="02020603050405020304" pitchFamily="18" charset="0"/>
                <a:cs typeface="Times New Roman" panose="02020603050405020304" pitchFamily="18" charset="0"/>
              </a:rPr>
              <a:t>Архитектура и капитальное строительство</a:t>
            </a:r>
            <a:br>
              <a:rPr lang="ru-RU" sz="2800" i="1" dirty="0">
                <a:solidFill>
                  <a:schemeClr val="accent2"/>
                </a:solidFill>
                <a:latin typeface="Times New Roman" panose="02020603050405020304" pitchFamily="18" charset="0"/>
                <a:cs typeface="Times New Roman" panose="02020603050405020304" pitchFamily="18" charset="0"/>
              </a:rPr>
            </a:br>
            <a:endParaRPr lang="ru-RU" sz="2800" i="1" dirty="0">
              <a:solidFill>
                <a:schemeClr val="accent2"/>
              </a:solidFill>
              <a:latin typeface="Times New Roman" panose="02020603050405020304" pitchFamily="18" charset="0"/>
              <a:cs typeface="Times New Roman" panose="02020603050405020304" pitchFamily="18" charset="0"/>
            </a:endParaRPr>
          </a:p>
        </p:txBody>
      </p:sp>
      <p:sp>
        <p:nvSpPr>
          <p:cNvPr id="2" name="Прямоугольник 1"/>
          <p:cNvSpPr/>
          <p:nvPr/>
        </p:nvSpPr>
        <p:spPr>
          <a:xfrm>
            <a:off x="355600" y="762730"/>
            <a:ext cx="11624734" cy="2985433"/>
          </a:xfrm>
          <a:prstGeom prst="rect">
            <a:avLst/>
          </a:prstGeom>
        </p:spPr>
        <p:txBody>
          <a:bodyPr wrap="square">
            <a:spAutoFit/>
          </a:bodyPr>
          <a:lstStyle/>
          <a:p>
            <a:pPr algn="ctr"/>
            <a:r>
              <a:rPr lang="ru-RU" sz="2000" i="1" u="sng" dirty="0" err="1">
                <a:solidFill>
                  <a:schemeClr val="accent2"/>
                </a:solidFill>
                <a:latin typeface="Times New Roman" panose="02020603050405020304" pitchFamily="18" charset="0"/>
                <a:cs typeface="Times New Roman" panose="02020603050405020304" pitchFamily="18" charset="0"/>
              </a:rPr>
              <a:t>Берегоукрепление</a:t>
            </a:r>
            <a:r>
              <a:rPr lang="ru-RU" sz="2000" i="1" u="sng" dirty="0">
                <a:solidFill>
                  <a:schemeClr val="accent2"/>
                </a:solidFill>
                <a:latin typeface="Times New Roman" panose="02020603050405020304" pitchFamily="18" charset="0"/>
                <a:cs typeface="Times New Roman" panose="02020603050405020304" pitchFamily="18" charset="0"/>
              </a:rPr>
              <a:t> озера Байкал</a:t>
            </a:r>
          </a:p>
          <a:p>
            <a:pPr algn="just"/>
            <a:endParaRPr lang="ru-RU" dirty="0">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Подготовлена </a:t>
            </a:r>
            <a:r>
              <a:rPr lang="ru-RU" dirty="0">
                <a:latin typeface="Times New Roman" panose="02020603050405020304" pitchFamily="18" charset="0"/>
                <a:cs typeface="Times New Roman" panose="02020603050405020304" pitchFamily="18" charset="0"/>
              </a:rPr>
              <a:t>заявка в Министерство природных ресурсов и экологии Иркутской области на получение субсидии. </a:t>
            </a:r>
            <a:endParaRPr lang="ru-RU" dirty="0" smtClean="0">
              <a:latin typeface="Times New Roman" panose="02020603050405020304" pitchFamily="18" charset="0"/>
              <a:cs typeface="Times New Roman" panose="02020603050405020304" pitchFamily="18" charset="0"/>
            </a:endParaRPr>
          </a:p>
          <a:p>
            <a:pPr algn="just"/>
            <a:endParaRPr lang="ru-RU" dirty="0" smtClean="0">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Между </a:t>
            </a:r>
            <a:r>
              <a:rPr lang="ru-RU" dirty="0">
                <a:latin typeface="Times New Roman" panose="02020603050405020304" pitchFamily="18" charset="0"/>
                <a:cs typeface="Times New Roman" panose="02020603050405020304" pitchFamily="18" charset="0"/>
              </a:rPr>
              <a:t>администрацией Байкальского городского поселения и </a:t>
            </a:r>
            <a:r>
              <a:rPr lang="ru-RU" dirty="0" smtClean="0">
                <a:latin typeface="Times New Roman" panose="02020603050405020304" pitchFamily="18" charset="0"/>
                <a:cs typeface="Times New Roman" panose="02020603050405020304" pitchFamily="18" charset="0"/>
              </a:rPr>
              <a:t>Министерством </a:t>
            </a:r>
            <a:r>
              <a:rPr lang="ru-RU" dirty="0">
                <a:latin typeface="Times New Roman" panose="02020603050405020304" pitchFamily="18" charset="0"/>
                <a:cs typeface="Times New Roman" panose="02020603050405020304" pitchFamily="18" charset="0"/>
              </a:rPr>
              <a:t>природных ресурсов и экологии Иркутской области заключено соглашение о предоставлении субсидии местному бюджету Байкальского муниципального образования из областного бюджета на защиту от негативного воздействия вод населения и объектов экономики № 05-66-57-072/2023 от 14 февраля 2023 года. </a:t>
            </a:r>
          </a:p>
          <a:p>
            <a:pPr algn="just"/>
            <a:endParaRPr lang="ru-RU" dirty="0" smtClean="0">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Проведены </a:t>
            </a:r>
            <a:r>
              <a:rPr lang="ru-RU" dirty="0">
                <a:latin typeface="Times New Roman" panose="02020603050405020304" pitchFamily="18" charset="0"/>
                <a:cs typeface="Times New Roman" panose="02020603050405020304" pitchFamily="18" charset="0"/>
              </a:rPr>
              <a:t>конкурсные процедуры, заключен Муниципальный контракт № 009 от 04.07.2023 года на разработку проектно-сметной документации по объекту «</a:t>
            </a:r>
            <a:r>
              <a:rPr lang="ru-RU" dirty="0" err="1">
                <a:latin typeface="Times New Roman" panose="02020603050405020304" pitchFamily="18" charset="0"/>
                <a:cs typeface="Times New Roman" panose="02020603050405020304" pitchFamily="18" charset="0"/>
              </a:rPr>
              <a:t>Берегоукрепление</a:t>
            </a:r>
            <a:r>
              <a:rPr lang="ru-RU" dirty="0">
                <a:latin typeface="Times New Roman" panose="02020603050405020304" pitchFamily="18" charset="0"/>
                <a:cs typeface="Times New Roman" panose="02020603050405020304" pitchFamily="18" charset="0"/>
              </a:rPr>
              <a:t> озера Байкал в г. Байкальске», на сумму 139 440 000,00 руб., срок исполнения до 01.09.2024 года. </a:t>
            </a:r>
          </a:p>
          <a:p>
            <a:pPr algn="just"/>
            <a:endParaRPr lang="ru-RU" dirty="0" smtClean="0">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В </a:t>
            </a:r>
            <a:r>
              <a:rPr lang="ru-RU" dirty="0">
                <a:latin typeface="Times New Roman" panose="02020603050405020304" pitchFamily="18" charset="0"/>
                <a:cs typeface="Times New Roman" panose="02020603050405020304" pitchFamily="18" charset="0"/>
              </a:rPr>
              <a:t>2023 году выполнено два этапа, которые включали в себя выполнение инженерных изысканий и проектные работы, по состоянию на конец 2023 года начата процедура организации общественных слушаний в целях прохождения государственной экологической экспертизы.</a:t>
            </a:r>
          </a:p>
        </p:txBody>
      </p:sp>
      <p:pic>
        <p:nvPicPr>
          <p:cNvPr id="9" name="Рисунок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9300" y="3961609"/>
            <a:ext cx="4076700" cy="2717800"/>
          </a:xfrm>
          <a:prstGeom prst="rect">
            <a:avLst/>
          </a:prstGeom>
          <a:effectLst>
            <a:glow rad="101600">
              <a:schemeClr val="accent2">
                <a:satMod val="175000"/>
                <a:alpha val="40000"/>
              </a:schemeClr>
            </a:glow>
          </a:effectLst>
        </p:spPr>
      </p:pic>
      <p:pic>
        <p:nvPicPr>
          <p:cNvPr id="11" name="Рисунок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8032" y="3961609"/>
            <a:ext cx="4085167" cy="2723444"/>
          </a:xfrm>
          <a:prstGeom prst="rect">
            <a:avLst/>
          </a:prstGeom>
          <a:effectLst>
            <a:glow rad="101600">
              <a:schemeClr val="accent2">
                <a:satMod val="175000"/>
                <a:alpha val="40000"/>
              </a:schemeClr>
            </a:glow>
          </a:effectLst>
        </p:spPr>
      </p:pic>
    </p:spTree>
    <p:extLst>
      <p:ext uri="{BB962C8B-B14F-4D97-AF65-F5344CB8AC3E}">
        <p14:creationId xmlns:p14="http://schemas.microsoft.com/office/powerpoint/2010/main" val="304937744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1075267" y="-101032"/>
            <a:ext cx="10515600" cy="1325563"/>
          </a:xfrm>
        </p:spPr>
        <p:txBody>
          <a:bodyPr/>
          <a:lstStyle/>
          <a:p>
            <a:pPr algn="ctr"/>
            <a:r>
              <a:rPr lang="ru-RU" sz="2800" i="1" dirty="0">
                <a:solidFill>
                  <a:schemeClr val="accent2"/>
                </a:solidFill>
                <a:latin typeface="Times New Roman" panose="02020603050405020304" pitchFamily="18" charset="0"/>
                <a:cs typeface="Times New Roman" panose="02020603050405020304" pitchFamily="18" charset="0"/>
              </a:rPr>
              <a:t>Архитектура и капитальное строительство</a:t>
            </a:r>
            <a:br>
              <a:rPr lang="ru-RU" sz="2800" i="1" dirty="0">
                <a:solidFill>
                  <a:schemeClr val="accent2"/>
                </a:solidFill>
                <a:latin typeface="Times New Roman" panose="02020603050405020304" pitchFamily="18" charset="0"/>
                <a:cs typeface="Times New Roman" panose="02020603050405020304" pitchFamily="18" charset="0"/>
              </a:rPr>
            </a:br>
            <a:endParaRPr lang="ru-RU" sz="2800" i="1" dirty="0">
              <a:solidFill>
                <a:schemeClr val="accent2"/>
              </a:solidFill>
              <a:latin typeface="Times New Roman" panose="02020603050405020304" pitchFamily="18" charset="0"/>
              <a:cs typeface="Times New Roman" panose="02020603050405020304" pitchFamily="18" charset="0"/>
            </a:endParaRPr>
          </a:p>
        </p:txBody>
      </p:sp>
      <p:sp>
        <p:nvSpPr>
          <p:cNvPr id="2" name="Прямоугольник 1"/>
          <p:cNvSpPr/>
          <p:nvPr/>
        </p:nvSpPr>
        <p:spPr>
          <a:xfrm>
            <a:off x="110068" y="561750"/>
            <a:ext cx="11819466" cy="4278094"/>
          </a:xfrm>
          <a:prstGeom prst="rect">
            <a:avLst/>
          </a:prstGeom>
        </p:spPr>
        <p:txBody>
          <a:bodyPr wrap="square">
            <a:spAutoFit/>
          </a:bodyPr>
          <a:lstStyle/>
          <a:p>
            <a:pPr algn="ctr"/>
            <a:r>
              <a:rPr lang="ru-RU" sz="2000" i="1" u="sng" dirty="0" err="1">
                <a:solidFill>
                  <a:schemeClr val="accent2"/>
                </a:solidFill>
                <a:latin typeface="Times New Roman" panose="02020603050405020304" pitchFamily="18" charset="0"/>
                <a:cs typeface="Times New Roman" panose="02020603050405020304" pitchFamily="18" charset="0"/>
              </a:rPr>
              <a:t>Лыжероллерная</a:t>
            </a:r>
            <a:r>
              <a:rPr lang="ru-RU" sz="2000" i="1" u="sng" dirty="0">
                <a:solidFill>
                  <a:schemeClr val="accent2"/>
                </a:solidFill>
                <a:latin typeface="Times New Roman" panose="02020603050405020304" pitchFamily="18" charset="0"/>
                <a:cs typeface="Times New Roman" panose="02020603050405020304" pitchFamily="18" charset="0"/>
              </a:rPr>
              <a:t> трасса</a:t>
            </a:r>
          </a:p>
          <a:p>
            <a:pPr algn="just"/>
            <a:endParaRPr lang="ru-RU" dirty="0">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Проведена работа по переоформлению земельных участков с кадастровыми номерами 38:25:000000:819; 38:25:000000:969 из собственности </a:t>
            </a:r>
            <a:r>
              <a:rPr lang="ru-RU" dirty="0" err="1">
                <a:latin typeface="Times New Roman" panose="02020603050405020304" pitchFamily="18" charset="0"/>
                <a:cs typeface="Times New Roman" panose="02020603050405020304" pitchFamily="18" charset="0"/>
              </a:rPr>
              <a:t>Слюдянского</a:t>
            </a:r>
            <a:r>
              <a:rPr lang="ru-RU" dirty="0">
                <a:latin typeface="Times New Roman" panose="02020603050405020304" pitchFamily="18" charset="0"/>
                <a:cs typeface="Times New Roman" panose="02020603050405020304" pitchFamily="18" charset="0"/>
              </a:rPr>
              <a:t> района в собственность Байкальского муниципального образования. В отношении земельного участка 38:25:020107:182 зарегистрировано право собственности за Байкальским муниципальным образованием.  Сформирован и поставлен на кадастровый учет новый земельный участок с кадастровым номером 38:25:000000:1727 из прилегающих земель и земельного участка с кадастровым номером 38:25:020107:13/2, границы которого были сняты.</a:t>
            </a:r>
          </a:p>
          <a:p>
            <a:pPr algn="just"/>
            <a:r>
              <a:rPr lang="ru-RU" dirty="0">
                <a:latin typeface="Times New Roman" panose="02020603050405020304" pitchFamily="18" charset="0"/>
                <a:cs typeface="Times New Roman" panose="02020603050405020304" pitchFamily="18" charset="0"/>
              </a:rPr>
              <a:t>Сформирован новый земельный участок с кадастровым номером 38:25:000000:1733 площадью 148384 </a:t>
            </a:r>
            <a:r>
              <a:rPr lang="ru-RU" dirty="0" err="1">
                <a:latin typeface="Times New Roman" panose="02020603050405020304" pitchFamily="18" charset="0"/>
                <a:cs typeface="Times New Roman" panose="02020603050405020304" pitchFamily="18" charset="0"/>
              </a:rPr>
              <a:t>кв.м</a:t>
            </a:r>
            <a:r>
              <a:rPr lang="ru-RU" dirty="0">
                <a:latin typeface="Times New Roman" panose="02020603050405020304" pitchFamily="18" charset="0"/>
                <a:cs typeface="Times New Roman" panose="02020603050405020304" pitchFamily="18" charset="0"/>
              </a:rPr>
              <a:t> путем объединения всех земельных участков (38:25:000000:819; 38:25:000000:969, 38:25:020107:182, 38:25:000000:1727) из земель населенных пунктов в целях реализации проекта.</a:t>
            </a:r>
          </a:p>
          <a:p>
            <a:pPr algn="just"/>
            <a:r>
              <a:rPr lang="ru-RU" dirty="0">
                <a:latin typeface="Times New Roman" panose="02020603050405020304" pitchFamily="18" charset="0"/>
                <a:cs typeface="Times New Roman" panose="02020603050405020304" pitchFamily="18" charset="0"/>
              </a:rPr>
              <a:t>Проведен электронный аукцион № 21000015990000000008 на право заключения договора аренды земельного участка с кадастровым номером 38:25:000000:1733, разрешенное использование: для рекреационной деятельности, цель использования – разработка проектно-сметной документации по мероприятию «Строительство </a:t>
            </a:r>
            <a:r>
              <a:rPr lang="ru-RU" dirty="0" err="1">
                <a:latin typeface="Times New Roman" panose="02020603050405020304" pitchFamily="18" charset="0"/>
                <a:cs typeface="Times New Roman" panose="02020603050405020304" pitchFamily="18" charset="0"/>
              </a:rPr>
              <a:t>лыжероллерной</a:t>
            </a:r>
            <a:r>
              <a:rPr lang="ru-RU" dirty="0">
                <a:latin typeface="Times New Roman" panose="02020603050405020304" pitchFamily="18" charset="0"/>
                <a:cs typeface="Times New Roman" panose="02020603050405020304" pitchFamily="18" charset="0"/>
              </a:rPr>
              <a:t> трассы в предгорье горы Черная».</a:t>
            </a:r>
          </a:p>
          <a:p>
            <a:pPr algn="just"/>
            <a:r>
              <a:rPr lang="ru-RU" dirty="0">
                <a:latin typeface="Times New Roman" panose="02020603050405020304" pitchFamily="18" charset="0"/>
                <a:cs typeface="Times New Roman" panose="02020603050405020304" pitchFamily="18" charset="0"/>
              </a:rPr>
              <a:t>По результатам электронного аукциона 14.07.2023 года заключен договор аренды с ООО "БАЙКАЛ.ЦЕНТР".   </a:t>
            </a:r>
          </a:p>
          <a:p>
            <a:pPr algn="just"/>
            <a:r>
              <a:rPr lang="ru-RU" dirty="0">
                <a:latin typeface="Times New Roman" panose="02020603050405020304" pitchFamily="18" charset="0"/>
                <a:cs typeface="Times New Roman" panose="02020603050405020304" pitchFamily="18" charset="0"/>
              </a:rPr>
              <a:t>В отношении земель </a:t>
            </a:r>
            <a:r>
              <a:rPr lang="ru-RU" dirty="0" err="1">
                <a:latin typeface="Times New Roman" panose="02020603050405020304" pitchFamily="18" charset="0"/>
                <a:cs typeface="Times New Roman" panose="02020603050405020304" pitchFamily="18" charset="0"/>
              </a:rPr>
              <a:t>гослесфонда</a:t>
            </a:r>
            <a:r>
              <a:rPr lang="ru-RU" dirty="0">
                <a:latin typeface="Times New Roman" panose="02020603050405020304" pitchFamily="18" charset="0"/>
                <a:cs typeface="Times New Roman" panose="02020603050405020304" pitchFamily="18" charset="0"/>
              </a:rPr>
              <a:t> в целях реализации проекта Распоряжением Министерства лесного комплекса Иркутской области № 91-843-мр от 17.04.2023 года предоставлены лесные участки в постоянное (бессрочное) пользование. Начата работа по разработке проекта освоения лесов.</a:t>
            </a:r>
          </a:p>
          <a:p>
            <a:pPr algn="just"/>
            <a:r>
              <a:rPr lang="ru-RU" dirty="0">
                <a:latin typeface="Times New Roman" panose="02020603050405020304" pitchFamily="18" charset="0"/>
                <a:cs typeface="Times New Roman" panose="02020603050405020304" pitchFamily="18" charset="0"/>
              </a:rPr>
              <a:t>Техническое задание на разработку концепции утверждено, заключен договор на Разработку концепции и технико-экономическое обоснование по организации всесезонного спортивного комплекса и строительство </a:t>
            </a:r>
            <a:r>
              <a:rPr lang="ru-RU" dirty="0" err="1">
                <a:latin typeface="Times New Roman" panose="02020603050405020304" pitchFamily="18" charset="0"/>
                <a:cs typeface="Times New Roman" panose="02020603050405020304" pitchFamily="18" charset="0"/>
              </a:rPr>
              <a:t>лыжероллерной</a:t>
            </a:r>
            <a:r>
              <a:rPr lang="ru-RU" dirty="0">
                <a:latin typeface="Times New Roman" panose="02020603050405020304" pitchFamily="18" charset="0"/>
                <a:cs typeface="Times New Roman" panose="02020603050405020304" pitchFamily="18" charset="0"/>
              </a:rPr>
              <a:t> трассы с велосипедной дорожкой в предгорье горы Черная, между ООО "БАЙКАЛ.ЦЕНТР" и ООО «Проект-Б».</a:t>
            </a:r>
          </a:p>
          <a:p>
            <a:pPr algn="just"/>
            <a:r>
              <a:rPr lang="ru-RU" dirty="0">
                <a:latin typeface="Times New Roman" panose="02020603050405020304" pitchFamily="18" charset="0"/>
                <a:cs typeface="Times New Roman" panose="02020603050405020304" pitchFamily="18" charset="0"/>
              </a:rPr>
              <a:t>Подрядной организацией ООО «Проект-Б» осуществлена сдача концепции и Технического задания на разработку проектно-сметной документации.</a:t>
            </a:r>
          </a:p>
        </p:txBody>
      </p:sp>
      <p:pic>
        <p:nvPicPr>
          <p:cNvPr id="4" name="Рисунок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51864" y="4839843"/>
            <a:ext cx="3478986" cy="1954435"/>
          </a:xfrm>
          <a:prstGeom prst="rect">
            <a:avLst/>
          </a:prstGeom>
          <a:noFill/>
          <a:ln>
            <a:noFill/>
          </a:ln>
          <a:effectLst>
            <a:glow rad="63500">
              <a:schemeClr val="accent2">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Рисунок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58038" y="4764660"/>
            <a:ext cx="3622675" cy="2038350"/>
          </a:xfrm>
          <a:prstGeom prst="rect">
            <a:avLst/>
          </a:prstGeom>
          <a:noFill/>
          <a:ln>
            <a:noFill/>
          </a:ln>
          <a:effectLst>
            <a:glow rad="63500">
              <a:schemeClr val="accent2">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985735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1126067" y="0"/>
            <a:ext cx="10515600" cy="1325563"/>
          </a:xfrm>
        </p:spPr>
        <p:txBody>
          <a:bodyPr/>
          <a:lstStyle/>
          <a:p>
            <a:pPr algn="ctr"/>
            <a:r>
              <a:rPr lang="ru-RU" sz="2800" i="1" dirty="0">
                <a:solidFill>
                  <a:schemeClr val="accent2"/>
                </a:solidFill>
                <a:latin typeface="Times New Roman" panose="02020603050405020304" pitchFamily="18" charset="0"/>
                <a:cs typeface="Times New Roman" panose="02020603050405020304" pitchFamily="18" charset="0"/>
              </a:rPr>
              <a:t>Архитектура и капитальное строительство</a:t>
            </a:r>
            <a:br>
              <a:rPr lang="ru-RU" sz="2800" i="1" dirty="0">
                <a:solidFill>
                  <a:schemeClr val="accent2"/>
                </a:solidFill>
                <a:latin typeface="Times New Roman" panose="02020603050405020304" pitchFamily="18" charset="0"/>
                <a:cs typeface="Times New Roman" panose="02020603050405020304" pitchFamily="18" charset="0"/>
              </a:rPr>
            </a:br>
            <a:endParaRPr lang="ru-RU" sz="2800" i="1" dirty="0">
              <a:solidFill>
                <a:schemeClr val="accent2"/>
              </a:solidFill>
              <a:latin typeface="Times New Roman" panose="02020603050405020304" pitchFamily="18" charset="0"/>
              <a:cs typeface="Times New Roman" panose="02020603050405020304" pitchFamily="18" charset="0"/>
            </a:endParaRPr>
          </a:p>
        </p:txBody>
      </p:sp>
      <p:sp>
        <p:nvSpPr>
          <p:cNvPr id="2" name="Прямоугольник 1"/>
          <p:cNvSpPr/>
          <p:nvPr/>
        </p:nvSpPr>
        <p:spPr>
          <a:xfrm>
            <a:off x="389467" y="1193800"/>
            <a:ext cx="11641666" cy="1477328"/>
          </a:xfrm>
          <a:prstGeom prst="rect">
            <a:avLst/>
          </a:prstGeom>
        </p:spPr>
        <p:txBody>
          <a:bodyPr wrap="square">
            <a:spAutoFit/>
          </a:bodyPr>
          <a:lstStyle/>
          <a:p>
            <a:pPr algn="ctr"/>
            <a:r>
              <a:rPr lang="ru-RU" sz="2000" i="1" u="sng" dirty="0" smtClean="0">
                <a:solidFill>
                  <a:schemeClr val="accent2"/>
                </a:solidFill>
                <a:latin typeface="Times New Roman" panose="02020603050405020304" pitchFamily="18" charset="0"/>
                <a:cs typeface="Times New Roman" panose="02020603050405020304" pitchFamily="18" charset="0"/>
              </a:rPr>
              <a:t>Инициативный проект на 2024 год</a:t>
            </a:r>
            <a:endParaRPr lang="ru-RU" sz="2000" i="1" u="sng" dirty="0">
              <a:solidFill>
                <a:schemeClr val="accent2"/>
              </a:solidFill>
              <a:latin typeface="Times New Roman" panose="02020603050405020304" pitchFamily="18" charset="0"/>
              <a:cs typeface="Times New Roman" panose="02020603050405020304" pitchFamily="18" charset="0"/>
            </a:endParaRPr>
          </a:p>
          <a:p>
            <a:pPr algn="just"/>
            <a:endParaRPr lang="ru-RU" dirty="0">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П</a:t>
            </a:r>
            <a:r>
              <a:rPr lang="ru-RU" dirty="0" smtClean="0">
                <a:latin typeface="Times New Roman" panose="02020603050405020304" pitchFamily="18" charset="0"/>
                <a:cs typeface="Times New Roman" panose="02020603050405020304" pitchFamily="18" charset="0"/>
              </a:rPr>
              <a:t>одготовлена </a:t>
            </a:r>
            <a:r>
              <a:rPr lang="ru-RU" dirty="0">
                <a:latin typeface="Times New Roman" panose="02020603050405020304" pitchFamily="18" charset="0"/>
                <a:cs typeface="Times New Roman" panose="02020603050405020304" pitchFamily="18" charset="0"/>
              </a:rPr>
              <a:t>заявка на предоставление субсидии бюджету Байкальского муниципального </a:t>
            </a:r>
            <a:r>
              <a:rPr lang="ru-RU" dirty="0" smtClean="0">
                <a:latin typeface="Times New Roman" panose="02020603050405020304" pitchFamily="18" charset="0"/>
                <a:cs typeface="Times New Roman" panose="02020603050405020304" pitchFamily="18" charset="0"/>
              </a:rPr>
              <a:t>образования </a:t>
            </a:r>
            <a:r>
              <a:rPr lang="ru-RU" dirty="0">
                <a:latin typeface="Times New Roman" panose="02020603050405020304" pitchFamily="18" charset="0"/>
                <a:cs typeface="Times New Roman" panose="02020603050405020304" pitchFamily="18" charset="0"/>
              </a:rPr>
              <a:t>за счет межбюджетных трансфертов из бюджета Иркутской </a:t>
            </a:r>
            <a:r>
              <a:rPr lang="ru-RU" dirty="0" smtClean="0">
                <a:latin typeface="Times New Roman" panose="02020603050405020304" pitchFamily="18" charset="0"/>
                <a:cs typeface="Times New Roman" panose="02020603050405020304" pitchFamily="18" charset="0"/>
              </a:rPr>
              <a:t>области </a:t>
            </a:r>
            <a:r>
              <a:rPr lang="ru-RU" dirty="0">
                <a:latin typeface="Times New Roman" panose="02020603050405020304" pitchFamily="18" charset="0"/>
                <a:cs typeface="Times New Roman" panose="02020603050405020304" pitchFamily="18" charset="0"/>
              </a:rPr>
              <a:t>на реализацию инициативного проекта </a:t>
            </a:r>
            <a:r>
              <a:rPr lang="ru-RU" dirty="0" smtClean="0">
                <a:latin typeface="Times New Roman" panose="02020603050405020304" pitchFamily="18" charset="0"/>
                <a:cs typeface="Times New Roman" panose="02020603050405020304" pitchFamily="18" charset="0"/>
              </a:rPr>
              <a:t>- парка </a:t>
            </a:r>
            <a:r>
              <a:rPr lang="ru-RU" dirty="0">
                <a:latin typeface="Times New Roman" panose="02020603050405020304" pitchFamily="18" charset="0"/>
                <a:cs typeface="Times New Roman" panose="02020603050405020304" pitchFamily="18" charset="0"/>
              </a:rPr>
              <a:t>«Ягодная ярморочная площадь» по адресу: Иркутская область, </a:t>
            </a:r>
            <a:r>
              <a:rPr lang="ru-RU" dirty="0" err="1">
                <a:latin typeface="Times New Roman" panose="02020603050405020304" pitchFamily="18" charset="0"/>
                <a:cs typeface="Times New Roman" panose="02020603050405020304" pitchFamily="18" charset="0"/>
              </a:rPr>
              <a:t>Слюдянский</a:t>
            </a:r>
            <a:r>
              <a:rPr lang="ru-RU" dirty="0">
                <a:latin typeface="Times New Roman" panose="02020603050405020304" pitchFamily="18" charset="0"/>
                <a:cs typeface="Times New Roman" panose="02020603050405020304" pitchFamily="18" charset="0"/>
              </a:rPr>
              <a:t> район, г. Байкальск, СНТ "Строитель" г. Байкальска в 2024 году на территории Байкальского муниципального образования, получено положительное решение, сумма субсидии составляет 1 190 000,00 руб. </a:t>
            </a:r>
          </a:p>
        </p:txBody>
      </p:sp>
      <p:sp>
        <p:nvSpPr>
          <p:cNvPr id="3" name="Прямоугольник 2"/>
          <p:cNvSpPr/>
          <p:nvPr/>
        </p:nvSpPr>
        <p:spPr>
          <a:xfrm>
            <a:off x="321734" y="2922769"/>
            <a:ext cx="11785600" cy="1015663"/>
          </a:xfrm>
          <a:prstGeom prst="rect">
            <a:avLst/>
          </a:prstGeom>
        </p:spPr>
        <p:txBody>
          <a:bodyPr wrap="square">
            <a:spAutoFit/>
          </a:bodyPr>
          <a:lstStyle/>
          <a:p>
            <a:pPr algn="ctr"/>
            <a:r>
              <a:rPr lang="ru-RU" sz="1800" i="1" u="sng" dirty="0" smtClean="0">
                <a:solidFill>
                  <a:schemeClr val="accent2"/>
                </a:solidFill>
                <a:latin typeface="Times New Roman" panose="02020603050405020304" pitchFamily="18" charset="0"/>
                <a:cs typeface="Times New Roman" panose="02020603050405020304" pitchFamily="18" charset="0"/>
              </a:rPr>
              <a:t>Комплексное развитие территории </a:t>
            </a:r>
            <a:r>
              <a:rPr lang="ru-RU" sz="1800" i="1" u="sng" dirty="0" err="1">
                <a:solidFill>
                  <a:schemeClr val="accent2"/>
                </a:solidFill>
                <a:latin typeface="Times New Roman" panose="02020603050405020304" pitchFamily="18" charset="0"/>
                <a:cs typeface="Times New Roman" panose="02020603050405020304" pitchFamily="18" charset="0"/>
              </a:rPr>
              <a:t>мкр</a:t>
            </a:r>
            <a:r>
              <a:rPr lang="ru-RU" sz="1800" i="1" u="sng" dirty="0">
                <a:solidFill>
                  <a:schemeClr val="accent2"/>
                </a:solidFill>
                <a:latin typeface="Times New Roman" panose="02020603050405020304" pitchFamily="18" charset="0"/>
                <a:cs typeface="Times New Roman" panose="02020603050405020304" pitchFamily="18" charset="0"/>
              </a:rPr>
              <a:t>. Южный</a:t>
            </a:r>
          </a:p>
          <a:p>
            <a:pPr algn="just"/>
            <a:endParaRPr lang="ru-RU" dirty="0">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Отделом проведена работа с Министерством строительства Иркутской области по подготовке проекта </a:t>
            </a:r>
            <a:r>
              <a:rPr lang="ru-RU" dirty="0" smtClean="0">
                <a:latin typeface="Times New Roman" panose="02020603050405020304" pitchFamily="18" charset="0"/>
                <a:cs typeface="Times New Roman" panose="02020603050405020304" pitchFamily="18" charset="0"/>
              </a:rPr>
              <a:t>Комплексного развития </a:t>
            </a:r>
            <a:r>
              <a:rPr lang="ru-RU" dirty="0">
                <a:latin typeface="Times New Roman" panose="02020603050405020304" pitchFamily="18" charset="0"/>
                <a:cs typeface="Times New Roman" panose="02020603050405020304" pitchFamily="18" charset="0"/>
              </a:rPr>
              <a:t>территории  федерального уровня на территории Иркутской области, расположенного по адресу: г. Байкальск, </a:t>
            </a:r>
            <a:r>
              <a:rPr lang="ru-RU" dirty="0" err="1">
                <a:latin typeface="Times New Roman" panose="02020603050405020304" pitchFamily="18" charset="0"/>
                <a:cs typeface="Times New Roman" panose="02020603050405020304" pitchFamily="18" charset="0"/>
              </a:rPr>
              <a:t>мкр</a:t>
            </a:r>
            <a:r>
              <a:rPr lang="ru-RU" dirty="0">
                <a:latin typeface="Times New Roman" panose="02020603050405020304" pitchFamily="18" charset="0"/>
                <a:cs typeface="Times New Roman" panose="02020603050405020304" pitchFamily="18" charset="0"/>
              </a:rPr>
              <a:t>. Южный.</a:t>
            </a:r>
          </a:p>
        </p:txBody>
      </p:sp>
      <p:sp>
        <p:nvSpPr>
          <p:cNvPr id="4" name="Прямоугольник 3"/>
          <p:cNvSpPr/>
          <p:nvPr/>
        </p:nvSpPr>
        <p:spPr>
          <a:xfrm>
            <a:off x="321733" y="4410208"/>
            <a:ext cx="11785601" cy="1569660"/>
          </a:xfrm>
          <a:prstGeom prst="rect">
            <a:avLst/>
          </a:prstGeom>
        </p:spPr>
        <p:txBody>
          <a:bodyPr wrap="square">
            <a:spAutoFit/>
          </a:bodyPr>
          <a:lstStyle/>
          <a:p>
            <a:pPr algn="ctr"/>
            <a:r>
              <a:rPr lang="ru-RU" sz="2000" i="1" u="sng" dirty="0">
                <a:solidFill>
                  <a:schemeClr val="accent2"/>
                </a:solidFill>
                <a:latin typeface="Times New Roman" panose="02020603050405020304" pitchFamily="18" charset="0"/>
                <a:cs typeface="Times New Roman" panose="02020603050405020304" pitchFamily="18" charset="0"/>
              </a:rPr>
              <a:t>Инфраструктура индустриального парка «Байкальский чистый продукт», Иркутская область, г. Байкальск»</a:t>
            </a:r>
          </a:p>
          <a:p>
            <a:pPr algn="ctr"/>
            <a:endParaRPr lang="ru-RU" dirty="0">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Разработана проектно-сметная документация по объекту «Инфраструктура индустриального парка «Байкальский чистый продукт». Иркутская область, г. Байкальск», получено положительное заключение государственной экспертизы достоверности сметной стоимости № 38-1-1-2-015889-2023 от 31.03.2023 года.  </a:t>
            </a:r>
          </a:p>
        </p:txBody>
      </p:sp>
    </p:spTree>
    <p:extLst>
      <p:ext uri="{BB962C8B-B14F-4D97-AF65-F5344CB8AC3E}">
        <p14:creationId xmlns:p14="http://schemas.microsoft.com/office/powerpoint/2010/main" val="302959763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1126067" y="0"/>
            <a:ext cx="10515600" cy="1325563"/>
          </a:xfrm>
        </p:spPr>
        <p:txBody>
          <a:bodyPr/>
          <a:lstStyle/>
          <a:p>
            <a:pPr algn="ctr"/>
            <a:r>
              <a:rPr lang="ru-RU" sz="2800" i="1" dirty="0">
                <a:solidFill>
                  <a:schemeClr val="accent2"/>
                </a:solidFill>
                <a:latin typeface="Times New Roman" panose="02020603050405020304" pitchFamily="18" charset="0"/>
                <a:cs typeface="Times New Roman" panose="02020603050405020304" pitchFamily="18" charset="0"/>
              </a:rPr>
              <a:t>Архитектура и капитальное строительство</a:t>
            </a:r>
            <a:r>
              <a:rPr lang="ru-RU" sz="3200" i="1" dirty="0">
                <a:solidFill>
                  <a:schemeClr val="accent2"/>
                </a:solidFill>
                <a:latin typeface="Times New Roman" panose="02020603050405020304" pitchFamily="18" charset="0"/>
                <a:cs typeface="Times New Roman" panose="02020603050405020304" pitchFamily="18" charset="0"/>
              </a:rPr>
              <a:t/>
            </a:r>
            <a:br>
              <a:rPr lang="ru-RU" sz="3200" i="1" dirty="0">
                <a:solidFill>
                  <a:schemeClr val="accent2"/>
                </a:solidFill>
                <a:latin typeface="Times New Roman" panose="02020603050405020304" pitchFamily="18" charset="0"/>
                <a:cs typeface="Times New Roman" panose="02020603050405020304" pitchFamily="18" charset="0"/>
              </a:rPr>
            </a:br>
            <a:endParaRPr lang="ru-RU" sz="3200" i="1" dirty="0">
              <a:solidFill>
                <a:schemeClr val="accent2"/>
              </a:solidFill>
              <a:latin typeface="Times New Roman" panose="02020603050405020304" pitchFamily="18" charset="0"/>
              <a:cs typeface="Times New Roman" panose="02020603050405020304" pitchFamily="18" charset="0"/>
            </a:endParaRPr>
          </a:p>
        </p:txBody>
      </p:sp>
      <p:sp>
        <p:nvSpPr>
          <p:cNvPr id="2" name="Прямоугольник 1"/>
          <p:cNvSpPr/>
          <p:nvPr/>
        </p:nvSpPr>
        <p:spPr>
          <a:xfrm>
            <a:off x="152401" y="739944"/>
            <a:ext cx="11954933" cy="6063198"/>
          </a:xfrm>
          <a:prstGeom prst="rect">
            <a:avLst/>
          </a:prstGeom>
        </p:spPr>
        <p:txBody>
          <a:bodyPr wrap="square">
            <a:spAutoFit/>
          </a:bodyPr>
          <a:lstStyle/>
          <a:p>
            <a:pPr algn="ctr"/>
            <a:r>
              <a:rPr lang="ru-RU" sz="2000" i="1" u="sng" dirty="0">
                <a:solidFill>
                  <a:schemeClr val="accent2"/>
                </a:solidFill>
                <a:latin typeface="Times New Roman" panose="02020603050405020304" pitchFamily="18" charset="0"/>
                <a:cs typeface="Times New Roman" panose="02020603050405020304" pitchFamily="18" charset="0"/>
              </a:rPr>
              <a:t>Инклюзивные </a:t>
            </a:r>
            <a:r>
              <a:rPr lang="ru-RU" sz="2000" i="1" u="sng" dirty="0" smtClean="0">
                <a:solidFill>
                  <a:schemeClr val="accent2"/>
                </a:solidFill>
                <a:latin typeface="Times New Roman" panose="02020603050405020304" pitchFamily="18" charset="0"/>
                <a:cs typeface="Times New Roman" panose="02020603050405020304" pitchFamily="18" charset="0"/>
              </a:rPr>
              <a:t>площадки</a:t>
            </a:r>
          </a:p>
          <a:p>
            <a:pPr algn="ctr"/>
            <a:endParaRPr lang="ru-RU" sz="2000" i="1" u="sng" dirty="0">
              <a:solidFill>
                <a:schemeClr val="accent2"/>
              </a:solidFill>
              <a:latin typeface="Times New Roman" panose="02020603050405020304" pitchFamily="18" charset="0"/>
              <a:cs typeface="Times New Roman" panose="02020603050405020304" pitchFamily="18" charset="0"/>
            </a:endParaRPr>
          </a:p>
          <a:p>
            <a:pPr algn="just"/>
            <a:r>
              <a:rPr lang="ru-RU" sz="1200" dirty="0">
                <a:latin typeface="Times New Roman" panose="02020603050405020304" pitchFamily="18" charset="0"/>
                <a:cs typeface="Times New Roman" panose="02020603050405020304" pitchFamily="18" charset="0"/>
              </a:rPr>
              <a:t>П</a:t>
            </a:r>
            <a:r>
              <a:rPr lang="ru-RU" sz="1200" dirty="0" smtClean="0">
                <a:latin typeface="Times New Roman" panose="02020603050405020304" pitchFamily="18" charset="0"/>
                <a:cs typeface="Times New Roman" panose="02020603050405020304" pitchFamily="18" charset="0"/>
              </a:rPr>
              <a:t>одготовлены </a:t>
            </a:r>
            <a:r>
              <a:rPr lang="ru-RU" sz="1200" dirty="0">
                <a:latin typeface="Times New Roman" panose="02020603050405020304" pitchFamily="18" charset="0"/>
                <a:cs typeface="Times New Roman" panose="02020603050405020304" pitchFamily="18" charset="0"/>
              </a:rPr>
              <a:t>дизайн-проекты на детские и взрослые спортивные инклюзивные площадки, а именно: </a:t>
            </a:r>
          </a:p>
          <a:p>
            <a:pPr algn="just"/>
            <a:r>
              <a:rPr lang="ru-RU" sz="1200" dirty="0">
                <a:latin typeface="Times New Roman" panose="02020603050405020304" pitchFamily="18" charset="0"/>
                <a:cs typeface="Times New Roman" panose="02020603050405020304" pitchFamily="18" charset="0"/>
              </a:rPr>
              <a:t>- </a:t>
            </a:r>
            <a:r>
              <a:rPr lang="ru-RU" sz="1200" b="1" dirty="0">
                <a:solidFill>
                  <a:schemeClr val="accent2"/>
                </a:solidFill>
                <a:latin typeface="Times New Roman" panose="02020603050405020304" pitchFamily="18" charset="0"/>
                <a:cs typeface="Times New Roman" panose="02020603050405020304" pitchFamily="18" charset="0"/>
              </a:rPr>
              <a:t>Детская и взрослая спортивная инклюзивная площадка </a:t>
            </a:r>
            <a:r>
              <a:rPr lang="ru-RU" sz="1200" b="1" dirty="0" err="1">
                <a:solidFill>
                  <a:schemeClr val="accent2"/>
                </a:solidFill>
                <a:latin typeface="Times New Roman" panose="02020603050405020304" pitchFamily="18" charset="0"/>
                <a:cs typeface="Times New Roman" panose="02020603050405020304" pitchFamily="18" charset="0"/>
              </a:rPr>
              <a:t>п.Солзан</a:t>
            </a:r>
            <a:r>
              <a:rPr lang="ru-RU" sz="1200" b="1" dirty="0">
                <a:solidFill>
                  <a:schemeClr val="accent2"/>
                </a:solidFill>
                <a:latin typeface="Times New Roman" panose="02020603050405020304" pitchFamily="18" charset="0"/>
                <a:cs typeface="Times New Roman" panose="02020603050405020304" pitchFamily="18" charset="0"/>
              </a:rPr>
              <a:t>, ул. Терешковой в районе </a:t>
            </a:r>
            <a:r>
              <a:rPr lang="ru-RU" sz="1200" b="1" dirty="0" err="1">
                <a:solidFill>
                  <a:schemeClr val="accent2"/>
                </a:solidFill>
                <a:latin typeface="Times New Roman" panose="02020603050405020304" pitchFamily="18" charset="0"/>
                <a:cs typeface="Times New Roman" panose="02020603050405020304" pitchFamily="18" charset="0"/>
              </a:rPr>
              <a:t>з.у</a:t>
            </a:r>
            <a:r>
              <a:rPr lang="ru-RU" sz="1200" b="1" dirty="0">
                <a:solidFill>
                  <a:schemeClr val="accent2"/>
                </a:solidFill>
                <a:latin typeface="Times New Roman" panose="02020603050405020304" pitchFamily="18" charset="0"/>
                <a:cs typeface="Times New Roman" panose="02020603050405020304" pitchFamily="18" charset="0"/>
              </a:rPr>
              <a:t>. № 13А</a:t>
            </a:r>
            <a:r>
              <a:rPr lang="ru-RU" sz="1200" dirty="0">
                <a:latin typeface="Times New Roman" panose="02020603050405020304" pitchFamily="18" charset="0"/>
                <a:cs typeface="Times New Roman" panose="02020603050405020304" pitchFamily="18" charset="0"/>
              </a:rPr>
              <a:t>, кадастровый номер 38:25:020104:1282 площадь участка 4387 м2, необходимо разместить хоккейный корт (многофункциональный, предусмотреть оборудование для летних игр, футбол – ворота, волейбол, баскетбол) с раздевалкой и с местом хранения инвентаря, тренажеры, комплекс – </a:t>
            </a:r>
            <a:r>
              <a:rPr lang="ru-RU" sz="1200" dirty="0" err="1">
                <a:latin typeface="Times New Roman" panose="02020603050405020304" pitchFamily="18" charset="0"/>
                <a:cs typeface="Times New Roman" panose="02020603050405020304" pitchFamily="18" charset="0"/>
              </a:rPr>
              <a:t>воркаут</a:t>
            </a:r>
            <a:r>
              <a:rPr lang="ru-RU" sz="1200" dirty="0">
                <a:latin typeface="Times New Roman" panose="02020603050405020304" pitchFamily="18" charset="0"/>
                <a:cs typeface="Times New Roman" panose="02020603050405020304" pitchFamily="18" charset="0"/>
              </a:rPr>
              <a:t>, игровые комплексы и т.д., чтобы была многофункциональность, для всех возрастов и увлечений, лавочки, урны, ограждение, видеонаблюдение, освещение.</a:t>
            </a:r>
          </a:p>
          <a:p>
            <a:pPr algn="just"/>
            <a:r>
              <a:rPr lang="ru-RU" sz="1200" dirty="0">
                <a:latin typeface="Times New Roman" panose="02020603050405020304" pitchFamily="18" charset="0"/>
                <a:cs typeface="Times New Roman" panose="02020603050405020304" pitchFamily="18" charset="0"/>
              </a:rPr>
              <a:t>В шаговой доступности располагается:</a:t>
            </a:r>
          </a:p>
          <a:p>
            <a:pPr algn="just"/>
            <a:r>
              <a:rPr lang="ru-RU" sz="1200" dirty="0">
                <a:latin typeface="Times New Roman" panose="02020603050405020304" pitchFamily="18" charset="0"/>
                <a:cs typeface="Times New Roman" panose="02020603050405020304" pitchFamily="18" charset="0"/>
              </a:rPr>
              <a:t>* «Начальная школа – детский сад» № 17, (примерно 60 обучающихся детей, остальные обучаются в Байкальске);</a:t>
            </a:r>
          </a:p>
          <a:p>
            <a:pPr algn="just"/>
            <a:r>
              <a:rPr lang="ru-RU" sz="1200" dirty="0">
                <a:latin typeface="Times New Roman" panose="02020603050405020304" pitchFamily="18" charset="0"/>
                <a:cs typeface="Times New Roman" panose="02020603050405020304" pitchFamily="18" charset="0"/>
              </a:rPr>
              <a:t>*ДК Юность;</a:t>
            </a:r>
          </a:p>
          <a:p>
            <a:pPr algn="just"/>
            <a:r>
              <a:rPr lang="ru-RU" sz="1200" dirty="0">
                <a:latin typeface="Times New Roman" panose="02020603050405020304" pitchFamily="18" charset="0"/>
                <a:cs typeface="Times New Roman" panose="02020603050405020304" pitchFamily="18" charset="0"/>
              </a:rPr>
              <a:t>*  жилой фонд (проживает примерно 600 чел.)</a:t>
            </a:r>
          </a:p>
          <a:p>
            <a:pPr algn="just"/>
            <a:r>
              <a:rPr lang="ru-RU" sz="1200" dirty="0">
                <a:latin typeface="Times New Roman" panose="02020603050405020304" pitchFamily="18" charset="0"/>
                <a:cs typeface="Times New Roman" panose="02020603050405020304" pitchFamily="18" charset="0"/>
              </a:rPr>
              <a:t>- </a:t>
            </a:r>
            <a:r>
              <a:rPr lang="ru-RU" sz="1200" b="1" dirty="0">
                <a:solidFill>
                  <a:schemeClr val="accent2"/>
                </a:solidFill>
                <a:latin typeface="Times New Roman" panose="02020603050405020304" pitchFamily="18" charset="0"/>
                <a:cs typeface="Times New Roman" panose="02020603050405020304" pitchFamily="18" charset="0"/>
              </a:rPr>
              <a:t>Детская и взрослая спортивная инклюзивная площадка г. Байкальск </a:t>
            </a:r>
            <a:r>
              <a:rPr lang="ru-RU" sz="1200" b="1" dirty="0" err="1">
                <a:solidFill>
                  <a:schemeClr val="accent2"/>
                </a:solidFill>
                <a:latin typeface="Times New Roman" panose="02020603050405020304" pitchFamily="18" charset="0"/>
                <a:cs typeface="Times New Roman" panose="02020603050405020304" pitchFamily="18" charset="0"/>
              </a:rPr>
              <a:t>мкр</a:t>
            </a:r>
            <a:r>
              <a:rPr lang="ru-RU" sz="1200" b="1" dirty="0">
                <a:solidFill>
                  <a:schemeClr val="accent2"/>
                </a:solidFill>
                <a:latin typeface="Times New Roman" panose="02020603050405020304" pitchFamily="18" charset="0"/>
                <a:cs typeface="Times New Roman" panose="02020603050405020304" pitchFamily="18" charset="0"/>
              </a:rPr>
              <a:t>. Строитель, ул. Речная, №7</a:t>
            </a:r>
            <a:r>
              <a:rPr lang="ru-RU" sz="1200" dirty="0">
                <a:latin typeface="Times New Roman" panose="02020603050405020304" pitchFamily="18" charset="0"/>
                <a:cs typeface="Times New Roman" panose="02020603050405020304" pitchFamily="18" charset="0"/>
              </a:rPr>
              <a:t>, кадастровый номер 38:25:020101:2216, площадь 20000 </a:t>
            </a:r>
            <a:r>
              <a:rPr lang="ru-RU" sz="1200" dirty="0" err="1">
                <a:latin typeface="Times New Roman" panose="02020603050405020304" pitchFamily="18" charset="0"/>
                <a:cs typeface="Times New Roman" panose="02020603050405020304" pitchFamily="18" charset="0"/>
              </a:rPr>
              <a:t>кв.м</a:t>
            </a:r>
            <a:r>
              <a:rPr lang="ru-RU" sz="1200" dirty="0">
                <a:latin typeface="Times New Roman" panose="02020603050405020304" pitchFamily="18" charset="0"/>
                <a:cs typeface="Times New Roman" panose="02020603050405020304" pitchFamily="18" charset="0"/>
              </a:rPr>
              <a:t>., предусмотреть многофункциональную территория, беговые дорожки, тренажеры, комплекс – </a:t>
            </a:r>
            <a:r>
              <a:rPr lang="ru-RU" sz="1200" dirty="0" err="1">
                <a:latin typeface="Times New Roman" panose="02020603050405020304" pitchFamily="18" charset="0"/>
                <a:cs typeface="Times New Roman" panose="02020603050405020304" pitchFamily="18" charset="0"/>
              </a:rPr>
              <a:t>воркаут</a:t>
            </a:r>
            <a:r>
              <a:rPr lang="ru-RU" sz="1200" dirty="0">
                <a:latin typeface="Times New Roman" panose="02020603050405020304" pitchFamily="18" charset="0"/>
                <a:cs typeface="Times New Roman" panose="02020603050405020304" pitchFamily="18" charset="0"/>
              </a:rPr>
              <a:t>, игровые комплексы и т.д., для всех возрастов и увлечений, лавочки, урны, ограждение, видеонаблюдение, освещение.</a:t>
            </a:r>
          </a:p>
          <a:p>
            <a:pPr algn="just"/>
            <a:r>
              <a:rPr lang="ru-RU" sz="1200" dirty="0">
                <a:latin typeface="Times New Roman" panose="02020603050405020304" pitchFamily="18" charset="0"/>
                <a:cs typeface="Times New Roman" panose="02020603050405020304" pitchFamily="18" charset="0"/>
              </a:rPr>
              <a:t>В шаговой доступности располагается:</a:t>
            </a:r>
          </a:p>
          <a:p>
            <a:pPr algn="just"/>
            <a:r>
              <a:rPr lang="ru-RU" sz="1200" dirty="0">
                <a:latin typeface="Times New Roman" panose="02020603050405020304" pitchFamily="18" charset="0"/>
                <a:cs typeface="Times New Roman" panose="02020603050405020304" pitchFamily="18" charset="0"/>
              </a:rPr>
              <a:t>* Средняя общеобразовательная школа № 10, (примерно 280 обучающихся детей);</a:t>
            </a:r>
          </a:p>
          <a:p>
            <a:pPr algn="just"/>
            <a:r>
              <a:rPr lang="ru-RU" sz="1200" dirty="0">
                <a:latin typeface="Times New Roman" panose="02020603050405020304" pitchFamily="18" charset="0"/>
                <a:cs typeface="Times New Roman" panose="02020603050405020304" pitchFamily="18" charset="0"/>
              </a:rPr>
              <a:t>* Начальная школа – детский сад № 16, (примерно 220 обучающихся детей);</a:t>
            </a:r>
          </a:p>
          <a:p>
            <a:pPr algn="just"/>
            <a:r>
              <a:rPr lang="ru-RU" sz="1200" dirty="0">
                <a:latin typeface="Times New Roman" panose="02020603050405020304" pitchFamily="18" charset="0"/>
                <a:cs typeface="Times New Roman" panose="02020603050405020304" pitchFamily="18" charset="0"/>
              </a:rPr>
              <a:t>*  жилой фонд (проживает примерно 5 200 чел.).</a:t>
            </a:r>
          </a:p>
          <a:p>
            <a:pPr algn="just"/>
            <a:r>
              <a:rPr lang="ru-RU" sz="1200" dirty="0">
                <a:latin typeface="Times New Roman" panose="02020603050405020304" pitchFamily="18" charset="0"/>
                <a:cs typeface="Times New Roman" panose="02020603050405020304" pitchFamily="18" charset="0"/>
              </a:rPr>
              <a:t>- </a:t>
            </a:r>
            <a:r>
              <a:rPr lang="ru-RU" sz="1200" b="1" dirty="0">
                <a:solidFill>
                  <a:schemeClr val="accent2"/>
                </a:solidFill>
                <a:latin typeface="Times New Roman" panose="02020603050405020304" pitchFamily="18" charset="0"/>
                <a:cs typeface="Times New Roman" panose="02020603050405020304" pitchFamily="18" charset="0"/>
              </a:rPr>
              <a:t>Детская и взрослая спортивная инклюзивная площадка г. Байкальск, </a:t>
            </a:r>
            <a:r>
              <a:rPr lang="ru-RU" sz="1200" b="1" dirty="0" err="1">
                <a:solidFill>
                  <a:schemeClr val="accent2"/>
                </a:solidFill>
                <a:latin typeface="Times New Roman" panose="02020603050405020304" pitchFamily="18" charset="0"/>
                <a:cs typeface="Times New Roman" panose="02020603050405020304" pitchFamily="18" charset="0"/>
              </a:rPr>
              <a:t>мкр</a:t>
            </a:r>
            <a:r>
              <a:rPr lang="ru-RU" sz="1200" b="1" dirty="0">
                <a:solidFill>
                  <a:schemeClr val="accent2"/>
                </a:solidFill>
                <a:latin typeface="Times New Roman" panose="02020603050405020304" pitchFamily="18" charset="0"/>
                <a:cs typeface="Times New Roman" panose="02020603050405020304" pitchFamily="18" charset="0"/>
              </a:rPr>
              <a:t>. Южный, 3 </a:t>
            </a:r>
            <a:r>
              <a:rPr lang="ru-RU" sz="1200" b="1" dirty="0" smtClean="0">
                <a:solidFill>
                  <a:schemeClr val="accent2"/>
                </a:solidFill>
                <a:latin typeface="Times New Roman" panose="02020603050405020304" pitchFamily="18" charset="0"/>
                <a:cs typeface="Times New Roman" panose="02020603050405020304" pitchFamily="18" charset="0"/>
              </a:rPr>
              <a:t>квартал</a:t>
            </a:r>
            <a:r>
              <a:rPr lang="ru-RU" sz="1200" dirty="0" smtClean="0">
                <a:latin typeface="Times New Roman" panose="02020603050405020304" pitchFamily="18" charset="0"/>
                <a:cs typeface="Times New Roman" panose="02020603050405020304" pitchFamily="18" charset="0"/>
              </a:rPr>
              <a:t>, кадастровый </a:t>
            </a:r>
            <a:r>
              <a:rPr lang="ru-RU" sz="1200" dirty="0">
                <a:latin typeface="Times New Roman" panose="02020603050405020304" pitchFamily="18" charset="0"/>
                <a:cs typeface="Times New Roman" panose="02020603050405020304" pitchFamily="18" charset="0"/>
              </a:rPr>
              <a:t>номер 38:25:020107:3913 площадь участка 7992 м2, необходимо разместить хоккейный корт (многофункциональный, предусмотреть оборудование для летних игр, футбол – ворота, волейбол, баскетбол) с раздевалкой и с местом хранения инвентаря, тренажеры, комплекс – </a:t>
            </a:r>
            <a:r>
              <a:rPr lang="ru-RU" sz="1200" dirty="0" err="1">
                <a:latin typeface="Times New Roman" panose="02020603050405020304" pitchFamily="18" charset="0"/>
                <a:cs typeface="Times New Roman" panose="02020603050405020304" pitchFamily="18" charset="0"/>
              </a:rPr>
              <a:t>воркаут</a:t>
            </a:r>
            <a:r>
              <a:rPr lang="ru-RU" sz="1200" dirty="0">
                <a:latin typeface="Times New Roman" panose="02020603050405020304" pitchFamily="18" charset="0"/>
                <a:cs typeface="Times New Roman" panose="02020603050405020304" pitchFamily="18" charset="0"/>
              </a:rPr>
              <a:t>, игровые комплексы и т.д., чтобы была многофункциональность, для всех возрастов и увлечений, лавочки, урны, ограждение, видеонаблюдение, освещение.</a:t>
            </a:r>
          </a:p>
          <a:p>
            <a:pPr algn="just"/>
            <a:r>
              <a:rPr lang="ru-RU" sz="1200" dirty="0">
                <a:latin typeface="Times New Roman" panose="02020603050405020304" pitchFamily="18" charset="0"/>
                <a:cs typeface="Times New Roman" panose="02020603050405020304" pitchFamily="18" charset="0"/>
              </a:rPr>
              <a:t>В шаговой доступности располагается:</a:t>
            </a:r>
          </a:p>
          <a:p>
            <a:pPr algn="just"/>
            <a:r>
              <a:rPr lang="ru-RU" sz="1200" dirty="0">
                <a:latin typeface="Times New Roman" panose="02020603050405020304" pitchFamily="18" charset="0"/>
                <a:cs typeface="Times New Roman" panose="02020603050405020304" pitchFamily="18" charset="0"/>
              </a:rPr>
              <a:t>* Средняя общеобразовательная школа № 11, (примерно 450 обучающихся детей);</a:t>
            </a:r>
          </a:p>
          <a:p>
            <a:pPr algn="just"/>
            <a:r>
              <a:rPr lang="ru-RU" sz="1200" dirty="0">
                <a:latin typeface="Times New Roman" panose="02020603050405020304" pitchFamily="18" charset="0"/>
                <a:cs typeface="Times New Roman" panose="02020603050405020304" pitchFamily="18" charset="0"/>
              </a:rPr>
              <a:t>* Начальная школа – детский сад № 14, (примерно 140 обучающихся детей);</a:t>
            </a:r>
          </a:p>
          <a:p>
            <a:pPr algn="just"/>
            <a:r>
              <a:rPr lang="ru-RU" sz="1200" dirty="0">
                <a:latin typeface="Times New Roman" panose="02020603050405020304" pitchFamily="18" charset="0"/>
                <a:cs typeface="Times New Roman" panose="02020603050405020304" pitchFamily="18" charset="0"/>
              </a:rPr>
              <a:t>* Детский сад № 3 (примерно 110 обучающихся);</a:t>
            </a:r>
          </a:p>
          <a:p>
            <a:pPr algn="just"/>
            <a:r>
              <a:rPr lang="ru-RU" sz="1200" dirty="0">
                <a:latin typeface="Times New Roman" panose="02020603050405020304" pitchFamily="18" charset="0"/>
                <a:cs typeface="Times New Roman" panose="02020603050405020304" pitchFamily="18" charset="0"/>
              </a:rPr>
              <a:t>* Детский сад № 2 (примерно 100 обучающихся);</a:t>
            </a:r>
          </a:p>
          <a:p>
            <a:pPr algn="just"/>
            <a:r>
              <a:rPr lang="ru-RU" sz="1200" dirty="0">
                <a:latin typeface="Times New Roman" panose="02020603050405020304" pitchFamily="18" charset="0"/>
                <a:cs typeface="Times New Roman" panose="02020603050405020304" pitchFamily="18" charset="0"/>
              </a:rPr>
              <a:t>* ДЮСШ (280 обучающихся);</a:t>
            </a:r>
          </a:p>
          <a:p>
            <a:pPr algn="just"/>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БТОТиС</a:t>
            </a:r>
            <a:r>
              <a:rPr lang="ru-RU" sz="1200" dirty="0">
                <a:latin typeface="Times New Roman" panose="02020603050405020304" pitchFamily="18" charset="0"/>
                <a:cs typeface="Times New Roman" panose="02020603050405020304" pitchFamily="18" charset="0"/>
              </a:rPr>
              <a:t> техникум (500 обучающихся);</a:t>
            </a:r>
          </a:p>
          <a:p>
            <a:pPr algn="just"/>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Коллежд</a:t>
            </a:r>
            <a:r>
              <a:rPr lang="ru-RU" sz="1200" dirty="0">
                <a:latin typeface="Times New Roman" panose="02020603050405020304" pitchFamily="18" charset="0"/>
                <a:cs typeface="Times New Roman" panose="02020603050405020304" pitchFamily="18" charset="0"/>
              </a:rPr>
              <a:t> (до 100 чел.);</a:t>
            </a:r>
          </a:p>
          <a:p>
            <a:pPr algn="just"/>
            <a:r>
              <a:rPr lang="ru-RU" sz="1200" dirty="0">
                <a:latin typeface="Times New Roman" panose="02020603050405020304" pitchFamily="18" charset="0"/>
                <a:cs typeface="Times New Roman" panose="02020603050405020304" pitchFamily="18" charset="0"/>
              </a:rPr>
              <a:t>*  Жилой фонд (проживает примерно 3 250 чел.).</a:t>
            </a:r>
          </a:p>
        </p:txBody>
      </p:sp>
    </p:spTree>
    <p:extLst>
      <p:ext uri="{BB962C8B-B14F-4D97-AF65-F5344CB8AC3E}">
        <p14:creationId xmlns:p14="http://schemas.microsoft.com/office/powerpoint/2010/main" val="239643115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1126067" y="0"/>
            <a:ext cx="10515600" cy="1325563"/>
          </a:xfrm>
        </p:spPr>
        <p:txBody>
          <a:bodyPr/>
          <a:lstStyle/>
          <a:p>
            <a:pPr algn="ctr"/>
            <a:r>
              <a:rPr lang="ru-RU" sz="2800" i="1" dirty="0">
                <a:solidFill>
                  <a:schemeClr val="accent2"/>
                </a:solidFill>
                <a:latin typeface="Times New Roman" panose="02020603050405020304" pitchFamily="18" charset="0"/>
                <a:cs typeface="Times New Roman" panose="02020603050405020304" pitchFamily="18" charset="0"/>
              </a:rPr>
              <a:t>Архитектура и капитальное строительство</a:t>
            </a:r>
            <a:br>
              <a:rPr lang="ru-RU" sz="2800" i="1" dirty="0">
                <a:solidFill>
                  <a:schemeClr val="accent2"/>
                </a:solidFill>
                <a:latin typeface="Times New Roman" panose="02020603050405020304" pitchFamily="18" charset="0"/>
                <a:cs typeface="Times New Roman" panose="02020603050405020304" pitchFamily="18" charset="0"/>
              </a:rPr>
            </a:br>
            <a:endParaRPr lang="ru-RU" sz="2800" i="1" dirty="0">
              <a:solidFill>
                <a:schemeClr val="accent2"/>
              </a:solidFill>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118533" y="876574"/>
            <a:ext cx="11887200" cy="2339102"/>
          </a:xfrm>
          <a:prstGeom prst="rect">
            <a:avLst/>
          </a:prstGeom>
        </p:spPr>
        <p:txBody>
          <a:bodyPr wrap="square">
            <a:spAutoFit/>
          </a:bodyPr>
          <a:lstStyle/>
          <a:p>
            <a:pPr algn="ctr"/>
            <a:r>
              <a:rPr lang="ru-RU" sz="2000" i="1" u="sng" dirty="0" smtClean="0">
                <a:solidFill>
                  <a:schemeClr val="accent2"/>
                </a:solidFill>
                <a:latin typeface="Times New Roman" panose="02020603050405020304" pitchFamily="18" charset="0"/>
                <a:cs typeface="Times New Roman" panose="02020603050405020304" pitchFamily="18" charset="0"/>
              </a:rPr>
              <a:t>Благоустройство верхней набережной</a:t>
            </a:r>
            <a:endParaRPr lang="ru-RU" sz="2000" i="1" u="sng" dirty="0">
              <a:solidFill>
                <a:schemeClr val="accent2"/>
              </a:solidFill>
              <a:latin typeface="Times New Roman" panose="02020603050405020304" pitchFamily="18" charset="0"/>
              <a:cs typeface="Times New Roman" panose="02020603050405020304" pitchFamily="18" charset="0"/>
            </a:endParaRPr>
          </a:p>
          <a:p>
            <a:pPr algn="just"/>
            <a:endParaRPr lang="ru-RU" dirty="0">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С целью комплексного благоустройства территории города Байкальска отделом разработан дизайн-проект «верхней набережной». </a:t>
            </a:r>
            <a:endParaRPr lang="ru-RU" dirty="0" smtClean="0">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Данный </a:t>
            </a:r>
            <a:r>
              <a:rPr lang="ru-RU" dirty="0">
                <a:latin typeface="Times New Roman" panose="02020603050405020304" pitchFamily="18" charset="0"/>
                <a:cs typeface="Times New Roman" panose="02020603050405020304" pitchFamily="18" charset="0"/>
              </a:rPr>
              <a:t>проект включает комплекс мероприятий, направленных на улучшение функционального, санитарного экологического и эстетического состояния общественных пространств с целью повышения качества уровня жизни местных жителей и привлекательности города для туристов, что как следствие увеличит темпы экономического развития.</a:t>
            </a:r>
          </a:p>
          <a:p>
            <a:pPr algn="just"/>
            <a:r>
              <a:rPr lang="ru-RU" dirty="0">
                <a:latin typeface="Times New Roman" panose="02020603050405020304" pitchFamily="18" charset="0"/>
                <a:cs typeface="Times New Roman" panose="02020603050405020304" pitchFamily="18" charset="0"/>
              </a:rPr>
              <a:t>Верхняя набережная планируется протяженностью 3 км на сооружении - эстакада, находящееся в собственности Байкальского муниципального образования с кадастровым номером 38:25:000000:296.</a:t>
            </a:r>
          </a:p>
          <a:p>
            <a:pPr algn="just"/>
            <a:r>
              <a:rPr lang="ru-RU" dirty="0">
                <a:latin typeface="Times New Roman" panose="02020603050405020304" pitchFamily="18" charset="0"/>
                <a:cs typeface="Times New Roman" panose="02020603050405020304" pitchFamily="18" charset="0"/>
              </a:rPr>
              <a:t>Объект будет включать пешеходную дорожку с велодорожкой с сопутствующей инфраструктурой (смотровые площадки, крытые беседки, кафетерии, детские игровые зоны, </a:t>
            </a:r>
            <a:r>
              <a:rPr lang="ru-RU" dirty="0" err="1">
                <a:latin typeface="Times New Roman" panose="02020603050405020304" pitchFamily="18" charset="0"/>
                <a:cs typeface="Times New Roman" panose="02020603050405020304" pitchFamily="18" charset="0"/>
              </a:rPr>
              <a:t>скалодромы</a:t>
            </a:r>
            <a:r>
              <a:rPr lang="ru-RU" dirty="0">
                <a:latin typeface="Times New Roman" panose="02020603050405020304" pitchFamily="18" charset="0"/>
                <a:cs typeface="Times New Roman" panose="02020603050405020304" pitchFamily="18" charset="0"/>
              </a:rPr>
              <a:t>, лавочки с навесами, качели, гамаки и </a:t>
            </a:r>
            <a:r>
              <a:rPr lang="ru-RU" dirty="0" err="1">
                <a:latin typeface="Times New Roman" panose="02020603050405020304" pitchFamily="18" charset="0"/>
                <a:cs typeface="Times New Roman" panose="02020603050405020304" pitchFamily="18" charset="0"/>
              </a:rPr>
              <a:t>т.д</a:t>
            </a:r>
            <a:r>
              <a:rPr lang="ru-RU" dirty="0">
                <a:latin typeface="Times New Roman" panose="02020603050405020304" pitchFamily="18" charset="0"/>
                <a:cs typeface="Times New Roman" panose="02020603050405020304" pitchFamily="18" charset="0"/>
              </a:rPr>
              <a:t>).</a:t>
            </a:r>
          </a:p>
        </p:txBody>
      </p:sp>
      <p:pic>
        <p:nvPicPr>
          <p:cNvPr id="7" name="Рисунок 6"/>
          <p:cNvPicPr>
            <a:picLocks noChangeAspect="1"/>
          </p:cNvPicPr>
          <p:nvPr/>
        </p:nvPicPr>
        <p:blipFill rotWithShape="1">
          <a:blip r:embed="rId2"/>
          <a:srcRect t="11241"/>
          <a:stretch/>
        </p:blipFill>
        <p:spPr>
          <a:xfrm>
            <a:off x="1126067" y="3606799"/>
            <a:ext cx="4521200" cy="2838327"/>
          </a:xfrm>
          <a:prstGeom prst="rect">
            <a:avLst/>
          </a:prstGeom>
          <a:effectLst>
            <a:glow rad="139700">
              <a:schemeClr val="accent2">
                <a:satMod val="175000"/>
                <a:alpha val="40000"/>
              </a:schemeClr>
            </a:glow>
          </a:effectLst>
        </p:spPr>
      </p:pic>
      <p:pic>
        <p:nvPicPr>
          <p:cNvPr id="8" name="Рисунок 7"/>
          <p:cNvPicPr>
            <a:picLocks noChangeAspect="1"/>
          </p:cNvPicPr>
          <p:nvPr/>
        </p:nvPicPr>
        <p:blipFill rotWithShape="1">
          <a:blip r:embed="rId3"/>
          <a:srcRect t="10655"/>
          <a:stretch/>
        </p:blipFill>
        <p:spPr>
          <a:xfrm>
            <a:off x="6585197" y="3606799"/>
            <a:ext cx="4481003" cy="2838327"/>
          </a:xfrm>
          <a:prstGeom prst="rect">
            <a:avLst/>
          </a:prstGeom>
          <a:effectLst>
            <a:glow rad="139700">
              <a:schemeClr val="accent2">
                <a:satMod val="175000"/>
                <a:alpha val="40000"/>
              </a:schemeClr>
            </a:glow>
          </a:effectLst>
        </p:spPr>
      </p:pic>
    </p:spTree>
    <p:extLst>
      <p:ext uri="{BB962C8B-B14F-4D97-AF65-F5344CB8AC3E}">
        <p14:creationId xmlns:p14="http://schemas.microsoft.com/office/powerpoint/2010/main" val="273031306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1126067" y="0"/>
            <a:ext cx="10515600" cy="1325563"/>
          </a:xfrm>
        </p:spPr>
        <p:txBody>
          <a:bodyPr/>
          <a:lstStyle/>
          <a:p>
            <a:pPr algn="ctr"/>
            <a:r>
              <a:rPr lang="ru-RU" sz="2800" i="1" dirty="0">
                <a:solidFill>
                  <a:schemeClr val="accent2"/>
                </a:solidFill>
                <a:latin typeface="Times New Roman" panose="02020603050405020304" pitchFamily="18" charset="0"/>
                <a:cs typeface="Times New Roman" panose="02020603050405020304" pitchFamily="18" charset="0"/>
              </a:rPr>
              <a:t>Архитектура и капитальное строительство</a:t>
            </a:r>
            <a:r>
              <a:rPr lang="ru-RU" sz="3200" i="1" dirty="0">
                <a:solidFill>
                  <a:schemeClr val="accent2"/>
                </a:solidFill>
                <a:latin typeface="Times New Roman" panose="02020603050405020304" pitchFamily="18" charset="0"/>
                <a:cs typeface="Times New Roman" panose="02020603050405020304" pitchFamily="18" charset="0"/>
              </a:rPr>
              <a:t/>
            </a:r>
            <a:br>
              <a:rPr lang="ru-RU" sz="3200" i="1" dirty="0">
                <a:solidFill>
                  <a:schemeClr val="accent2"/>
                </a:solidFill>
                <a:latin typeface="Times New Roman" panose="02020603050405020304" pitchFamily="18" charset="0"/>
                <a:cs typeface="Times New Roman" panose="02020603050405020304" pitchFamily="18" charset="0"/>
              </a:rPr>
            </a:br>
            <a:endParaRPr lang="ru-RU" sz="3200" i="1" dirty="0">
              <a:solidFill>
                <a:schemeClr val="accent2"/>
              </a:solidFill>
              <a:latin typeface="Times New Roman" panose="02020603050405020304" pitchFamily="18" charset="0"/>
              <a:cs typeface="Times New Roman" panose="02020603050405020304" pitchFamily="18" charset="0"/>
            </a:endParaRPr>
          </a:p>
        </p:txBody>
      </p:sp>
      <p:sp>
        <p:nvSpPr>
          <p:cNvPr id="2" name="Прямоугольник 1"/>
          <p:cNvSpPr/>
          <p:nvPr/>
        </p:nvSpPr>
        <p:spPr>
          <a:xfrm>
            <a:off x="211666" y="824343"/>
            <a:ext cx="11777133" cy="3447098"/>
          </a:xfrm>
          <a:prstGeom prst="rect">
            <a:avLst/>
          </a:prstGeom>
        </p:spPr>
        <p:txBody>
          <a:bodyPr wrap="square">
            <a:spAutoFit/>
          </a:bodyPr>
          <a:lstStyle/>
          <a:p>
            <a:pPr algn="ctr"/>
            <a:r>
              <a:rPr lang="ru-RU" sz="2000" i="1" u="sng" dirty="0">
                <a:solidFill>
                  <a:schemeClr val="accent2"/>
                </a:solidFill>
                <a:latin typeface="Times New Roman" panose="02020603050405020304" pitchFamily="18" charset="0"/>
                <a:cs typeface="Times New Roman" panose="02020603050405020304" pitchFamily="18" charset="0"/>
              </a:rPr>
              <a:t>Всероссийский </a:t>
            </a:r>
            <a:r>
              <a:rPr lang="ru-RU" sz="2000" i="1" u="sng" dirty="0" smtClean="0">
                <a:solidFill>
                  <a:schemeClr val="accent2"/>
                </a:solidFill>
                <a:latin typeface="Times New Roman" panose="02020603050405020304" pitchFamily="18" charset="0"/>
                <a:cs typeface="Times New Roman" panose="02020603050405020304" pitchFamily="18" charset="0"/>
              </a:rPr>
              <a:t>конкурс</a:t>
            </a:r>
          </a:p>
          <a:p>
            <a:pPr algn="ctr"/>
            <a:endParaRPr lang="ru-RU" sz="1800" i="1" dirty="0">
              <a:solidFill>
                <a:schemeClr val="accent2"/>
              </a:solidFill>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В 2023 году документация, разработанная совместно с проектной организацией, одержала победу во Всероссийском конкурсе лучших проектов создания комфортной городской среды с проектом </a:t>
            </a:r>
            <a:r>
              <a:rPr lang="ru-RU" dirty="0">
                <a:solidFill>
                  <a:schemeClr val="accent2"/>
                </a:solidFill>
                <a:latin typeface="Times New Roman" panose="02020603050405020304" pitchFamily="18" charset="0"/>
                <a:cs typeface="Times New Roman" panose="02020603050405020304" pitchFamily="18" charset="0"/>
              </a:rPr>
              <a:t>"Байкальский космос"</a:t>
            </a:r>
            <a:r>
              <a:rPr lang="ru-RU" dirty="0">
                <a:latin typeface="Times New Roman" panose="02020603050405020304" pitchFamily="18" charset="0"/>
                <a:cs typeface="Times New Roman" panose="02020603050405020304" pitchFamily="18" charset="0"/>
              </a:rPr>
              <a:t>. </a:t>
            </a:r>
            <a:endParaRPr lang="ru-RU" dirty="0" smtClean="0">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Концепция </a:t>
            </a:r>
            <a:r>
              <a:rPr lang="ru-RU" dirty="0">
                <a:latin typeface="Times New Roman" panose="02020603050405020304" pitchFamily="18" charset="0"/>
                <a:cs typeface="Times New Roman" panose="02020603050405020304" pitchFamily="18" charset="0"/>
              </a:rPr>
              <a:t>благоустройства прогулочного бульвара в микрорайоне Гагарина в г. Байкальске:</a:t>
            </a:r>
          </a:p>
          <a:p>
            <a:pPr algn="just"/>
            <a:r>
              <a:rPr lang="ru-RU" dirty="0">
                <a:latin typeface="Times New Roman" panose="02020603050405020304" pitchFamily="18" charset="0"/>
                <a:cs typeface="Times New Roman" panose="02020603050405020304" pitchFamily="18" charset="0"/>
              </a:rPr>
              <a:t>Стоимость проекта:</a:t>
            </a:r>
          </a:p>
          <a:p>
            <a:pPr algn="just"/>
            <a:r>
              <a:rPr lang="ru-RU" dirty="0">
                <a:latin typeface="Times New Roman" panose="02020603050405020304" pitchFamily="18" charset="0"/>
                <a:cs typeface="Times New Roman" panose="02020603050405020304" pitchFamily="18" charset="0"/>
              </a:rPr>
              <a:t>- федеральный бюджет – 72 384 000,0 руб.</a:t>
            </a:r>
          </a:p>
          <a:p>
            <a:pPr algn="just"/>
            <a:r>
              <a:rPr lang="ru-RU" dirty="0">
                <a:latin typeface="Times New Roman" panose="02020603050405020304" pitchFamily="18" charset="0"/>
                <a:cs typeface="Times New Roman" panose="02020603050405020304" pitchFamily="18" charset="0"/>
              </a:rPr>
              <a:t>- областной бюджет – 27 616 000,0 руб.</a:t>
            </a:r>
          </a:p>
          <a:p>
            <a:pPr algn="just"/>
            <a:r>
              <a:rPr lang="ru-RU" dirty="0">
                <a:latin typeface="Times New Roman" panose="02020603050405020304" pitchFamily="18" charset="0"/>
                <a:cs typeface="Times New Roman" panose="02020603050405020304" pitchFamily="18" charset="0"/>
              </a:rPr>
              <a:t>- местный бюджет - 7 000 000,0 руб.</a:t>
            </a:r>
          </a:p>
          <a:p>
            <a:pPr algn="just"/>
            <a:r>
              <a:rPr lang="ru-RU" dirty="0">
                <a:latin typeface="Times New Roman" panose="02020603050405020304" pitchFamily="18" charset="0"/>
                <a:cs typeface="Times New Roman" panose="02020603050405020304" pitchFamily="18" charset="0"/>
              </a:rPr>
              <a:t>По результатам конкурсных процедур 04.12.2023 года заключен Муниципальный контракт № 035 с ООО «Сибирская Промо Группа» на сумму 89 880 000,0 руб. на выполнение работ по благоустройству по проекту "Байкальский космос". Концепция благоустройства прогулочного бульвара в микрорайоне Гагарина в г. Байкальске, включающий в себя два этапа:</a:t>
            </a:r>
          </a:p>
          <a:p>
            <a:pPr algn="just"/>
            <a:r>
              <a:rPr lang="ru-RU" dirty="0">
                <a:latin typeface="Times New Roman" panose="02020603050405020304" pitchFamily="18" charset="0"/>
                <a:cs typeface="Times New Roman" panose="02020603050405020304" pitchFamily="18" charset="0"/>
              </a:rPr>
              <a:t>- 1 этап – разработка проектной документации - до 31 января 2024 года;       </a:t>
            </a:r>
          </a:p>
          <a:p>
            <a:pPr algn="just"/>
            <a:r>
              <a:rPr lang="ru-RU" dirty="0">
                <a:latin typeface="Times New Roman" panose="02020603050405020304" pitchFamily="18" charset="0"/>
                <a:cs typeface="Times New Roman" panose="02020603050405020304" pitchFamily="18" charset="0"/>
              </a:rPr>
              <a:t>- 2 этап - выполнение работ по благоустройству - до 01 октября 2024 года.</a:t>
            </a:r>
          </a:p>
          <a:p>
            <a:pPr algn="just"/>
            <a:endParaRPr lang="ru-RU" dirty="0">
              <a:latin typeface="Times New Roman" panose="02020603050405020304" pitchFamily="18" charset="0"/>
              <a:cs typeface="Times New Roman" panose="02020603050405020304" pitchFamily="18" charset="0"/>
            </a:endParaRPr>
          </a:p>
        </p:txBody>
      </p:sp>
      <p:pic>
        <p:nvPicPr>
          <p:cNvPr id="9" name="Рисунок 8"/>
          <p:cNvPicPr>
            <a:picLocks noChangeAspect="1"/>
          </p:cNvPicPr>
          <p:nvPr/>
        </p:nvPicPr>
        <p:blipFill>
          <a:blip r:embed="rId2"/>
          <a:stretch>
            <a:fillRect/>
          </a:stretch>
        </p:blipFill>
        <p:spPr>
          <a:xfrm>
            <a:off x="151939" y="4185852"/>
            <a:ext cx="4242821" cy="1994816"/>
          </a:xfrm>
          <a:prstGeom prst="rect">
            <a:avLst/>
          </a:prstGeom>
          <a:effectLst>
            <a:glow rad="101600">
              <a:schemeClr val="accent2">
                <a:satMod val="175000"/>
                <a:alpha val="40000"/>
              </a:schemeClr>
            </a:glow>
          </a:effectLst>
        </p:spPr>
      </p:pic>
      <p:pic>
        <p:nvPicPr>
          <p:cNvPr id="10" name="Рисунок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9190" y="5010032"/>
            <a:ext cx="3814235" cy="1678636"/>
          </a:xfrm>
          <a:prstGeom prst="rect">
            <a:avLst/>
          </a:prstGeom>
          <a:effectLst>
            <a:glow rad="101600">
              <a:schemeClr val="accent2">
                <a:satMod val="175000"/>
                <a:alpha val="40000"/>
              </a:schemeClr>
            </a:glow>
          </a:effectLst>
        </p:spPr>
      </p:pic>
      <p:pic>
        <p:nvPicPr>
          <p:cNvPr id="11" name="Рисунок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61244" y="4185852"/>
            <a:ext cx="3427555" cy="1994816"/>
          </a:xfrm>
          <a:prstGeom prst="rect">
            <a:avLst/>
          </a:prstGeom>
          <a:effectLst>
            <a:glow rad="101600">
              <a:schemeClr val="accent2">
                <a:satMod val="175000"/>
                <a:alpha val="40000"/>
              </a:schemeClr>
            </a:glow>
          </a:effectLst>
        </p:spPr>
      </p:pic>
    </p:spTree>
    <p:extLst>
      <p:ext uri="{BB962C8B-B14F-4D97-AF65-F5344CB8AC3E}">
        <p14:creationId xmlns:p14="http://schemas.microsoft.com/office/powerpoint/2010/main" val="40931737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6"/>
          <p:cNvSpPr txBox="1">
            <a:spLocks noGrp="1"/>
          </p:cNvSpPr>
          <p:nvPr>
            <p:ph type="title"/>
          </p:nvPr>
        </p:nvSpPr>
        <p:spPr>
          <a:xfrm>
            <a:off x="1741382" y="130800"/>
            <a:ext cx="8709235" cy="46895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3600"/>
              <a:buFont typeface="Calibri"/>
              <a:buNone/>
            </a:pPr>
            <a:r>
              <a:rPr lang="ru-RU" sz="2800" i="1" dirty="0" smtClean="0">
                <a:solidFill>
                  <a:schemeClr val="accent2"/>
                </a:solidFill>
                <a:latin typeface="Times New Roman" panose="02020603050405020304" pitchFamily="18" charset="0"/>
                <a:cs typeface="Times New Roman" panose="02020603050405020304" pitchFamily="18" charset="0"/>
              </a:rPr>
              <a:t>Муниципальное имущество</a:t>
            </a:r>
            <a:endParaRPr sz="2800" i="1" dirty="0">
              <a:solidFill>
                <a:schemeClr val="accent2"/>
              </a:solidFill>
              <a:latin typeface="Times New Roman" panose="02020603050405020304" pitchFamily="18" charset="0"/>
              <a:cs typeface="Times New Roman" panose="02020603050405020304" pitchFamily="18" charset="0"/>
            </a:endParaRPr>
          </a:p>
        </p:txBody>
      </p:sp>
      <p:sp>
        <p:nvSpPr>
          <p:cNvPr id="2" name="Прямоугольник 1"/>
          <p:cNvSpPr/>
          <p:nvPr/>
        </p:nvSpPr>
        <p:spPr>
          <a:xfrm>
            <a:off x="0" y="4132385"/>
            <a:ext cx="12192000" cy="272561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Прямоугольник 3"/>
          <p:cNvSpPr/>
          <p:nvPr/>
        </p:nvSpPr>
        <p:spPr>
          <a:xfrm>
            <a:off x="145072" y="596353"/>
            <a:ext cx="12046928" cy="3539430"/>
          </a:xfrm>
          <a:prstGeom prst="rect">
            <a:avLst/>
          </a:prstGeom>
        </p:spPr>
        <p:txBody>
          <a:bodyPr wrap="square">
            <a:spAutoFit/>
          </a:bodyPr>
          <a:lstStyle/>
          <a:p>
            <a:r>
              <a:rPr lang="ru-RU" dirty="0">
                <a:solidFill>
                  <a:schemeClr val="tx1"/>
                </a:solidFill>
              </a:rPr>
              <a:t>Стоимость имущества казны в 2023 году увеличилась на 154 718 739,17 руб. и составила на конец года 3 806 566 585,33 руб. </a:t>
            </a:r>
            <a:endParaRPr lang="ru-RU" dirty="0" smtClean="0">
              <a:solidFill>
                <a:schemeClr val="tx1"/>
              </a:solidFill>
            </a:endParaRPr>
          </a:p>
          <a:p>
            <a:endParaRPr lang="ru-RU" dirty="0">
              <a:solidFill>
                <a:schemeClr val="tx1"/>
              </a:solidFill>
            </a:endParaRPr>
          </a:p>
          <a:p>
            <a:r>
              <a:rPr lang="ru-RU" u="sng" dirty="0" smtClean="0">
                <a:solidFill>
                  <a:schemeClr val="accent2"/>
                </a:solidFill>
              </a:rPr>
              <a:t>В 2023 году в </a:t>
            </a:r>
            <a:r>
              <a:rPr lang="ru-RU" u="sng" dirty="0">
                <a:solidFill>
                  <a:schemeClr val="accent2"/>
                </a:solidFill>
              </a:rPr>
              <a:t>казну поставлено следующее имущество:</a:t>
            </a:r>
          </a:p>
          <a:p>
            <a:r>
              <a:rPr lang="ru-RU" dirty="0" smtClean="0">
                <a:solidFill>
                  <a:schemeClr val="tx1"/>
                </a:solidFill>
              </a:rPr>
              <a:t>1)Нежилое </a:t>
            </a:r>
            <a:r>
              <a:rPr lang="ru-RU" dirty="0">
                <a:solidFill>
                  <a:schemeClr val="tx1"/>
                </a:solidFill>
              </a:rPr>
              <a:t>здание - гараж № 188, расположенный по адресу: Российская Федерация, Иркутская область, </a:t>
            </a:r>
            <a:r>
              <a:rPr lang="ru-RU" dirty="0" err="1">
                <a:solidFill>
                  <a:schemeClr val="tx1"/>
                </a:solidFill>
              </a:rPr>
              <a:t>Слюдянский</a:t>
            </a:r>
            <a:r>
              <a:rPr lang="ru-RU" dirty="0">
                <a:solidFill>
                  <a:schemeClr val="tx1"/>
                </a:solidFill>
              </a:rPr>
              <a:t> муниципальный район, Байкальское муниципальное образование, г. Байкальск, ГСПК "Березка-2" з/у 188;</a:t>
            </a:r>
          </a:p>
          <a:p>
            <a:r>
              <a:rPr lang="ru-RU" dirty="0" smtClean="0">
                <a:solidFill>
                  <a:schemeClr val="tx1"/>
                </a:solidFill>
              </a:rPr>
              <a:t>2)Нежилое </a:t>
            </a:r>
            <a:r>
              <a:rPr lang="ru-RU" dirty="0">
                <a:solidFill>
                  <a:schemeClr val="tx1"/>
                </a:solidFill>
              </a:rPr>
              <a:t>здание Многофункционального культурного центра города Байкальска (МФКЦ), Иркутская область </a:t>
            </a:r>
            <a:r>
              <a:rPr lang="ru-RU" dirty="0" err="1">
                <a:solidFill>
                  <a:schemeClr val="tx1"/>
                </a:solidFill>
              </a:rPr>
              <a:t>Слюдянский</a:t>
            </a:r>
            <a:r>
              <a:rPr lang="ru-RU" dirty="0">
                <a:solidFill>
                  <a:schemeClr val="tx1"/>
                </a:solidFill>
              </a:rPr>
              <a:t> р-н г. Байкальск </a:t>
            </a:r>
            <a:r>
              <a:rPr lang="ru-RU" dirty="0" err="1">
                <a:solidFill>
                  <a:schemeClr val="tx1"/>
                </a:solidFill>
              </a:rPr>
              <a:t>мкр</a:t>
            </a:r>
            <a:r>
              <a:rPr lang="ru-RU" dirty="0">
                <a:solidFill>
                  <a:schemeClr val="tx1"/>
                </a:solidFill>
              </a:rPr>
              <a:t>. Строитель, ул. Железнодорожная, </a:t>
            </a:r>
            <a:r>
              <a:rPr lang="ru-RU" dirty="0" err="1">
                <a:solidFill>
                  <a:schemeClr val="tx1"/>
                </a:solidFill>
              </a:rPr>
              <a:t>зд</a:t>
            </a:r>
            <a:r>
              <a:rPr lang="ru-RU" dirty="0">
                <a:solidFill>
                  <a:schemeClr val="tx1"/>
                </a:solidFill>
              </a:rPr>
              <a:t>. 4А;</a:t>
            </a:r>
          </a:p>
          <a:p>
            <a:r>
              <a:rPr lang="ru-RU" dirty="0" smtClean="0">
                <a:solidFill>
                  <a:schemeClr val="tx1"/>
                </a:solidFill>
              </a:rPr>
              <a:t>3)Парк </a:t>
            </a:r>
            <a:r>
              <a:rPr lang="ru-RU" dirty="0">
                <a:solidFill>
                  <a:schemeClr val="tx1"/>
                </a:solidFill>
              </a:rPr>
              <a:t>воинской славы, расположенный по адресу: Иркутская обл., </a:t>
            </a:r>
            <a:r>
              <a:rPr lang="ru-RU" dirty="0" err="1">
                <a:solidFill>
                  <a:schemeClr val="tx1"/>
                </a:solidFill>
              </a:rPr>
              <a:t>Слюдянский</a:t>
            </a:r>
            <a:r>
              <a:rPr lang="ru-RU" dirty="0">
                <a:solidFill>
                  <a:schemeClr val="tx1"/>
                </a:solidFill>
              </a:rPr>
              <a:t> р-н, г. Байкальск, </a:t>
            </a:r>
            <a:r>
              <a:rPr lang="ru-RU" dirty="0" err="1">
                <a:solidFill>
                  <a:schemeClr val="tx1"/>
                </a:solidFill>
              </a:rPr>
              <a:t>мкр</a:t>
            </a:r>
            <a:r>
              <a:rPr lang="ru-RU" dirty="0">
                <a:solidFill>
                  <a:schemeClr val="tx1"/>
                </a:solidFill>
              </a:rPr>
              <a:t>. Южный, квартал 3, территория в районе храма Святой Троицы</a:t>
            </a:r>
          </a:p>
          <a:p>
            <a:r>
              <a:rPr lang="ru-RU" dirty="0" smtClean="0">
                <a:solidFill>
                  <a:schemeClr val="tx1"/>
                </a:solidFill>
              </a:rPr>
              <a:t>4)Сооружение </a:t>
            </a:r>
            <a:r>
              <a:rPr lang="ru-RU" dirty="0">
                <a:solidFill>
                  <a:schemeClr val="tx1"/>
                </a:solidFill>
              </a:rPr>
              <a:t>электроэнергетики, Российская Федерация, Иркутская область, г. Байкальск, </a:t>
            </a:r>
            <a:r>
              <a:rPr lang="ru-RU" dirty="0" err="1">
                <a:solidFill>
                  <a:schemeClr val="tx1"/>
                </a:solidFill>
              </a:rPr>
              <a:t>мк</a:t>
            </a:r>
            <a:r>
              <a:rPr lang="ru-RU" dirty="0">
                <a:solidFill>
                  <a:schemeClr val="tx1"/>
                </a:solidFill>
              </a:rPr>
              <a:t>-он Гагарина, центральная площадь;</a:t>
            </a:r>
          </a:p>
          <a:p>
            <a:r>
              <a:rPr lang="ru-RU" dirty="0" smtClean="0">
                <a:solidFill>
                  <a:schemeClr val="tx1"/>
                </a:solidFill>
              </a:rPr>
              <a:t>5)Парковка </a:t>
            </a:r>
            <a:r>
              <a:rPr lang="ru-RU" dirty="0">
                <a:solidFill>
                  <a:schemeClr val="tx1"/>
                </a:solidFill>
              </a:rPr>
              <a:t>в районе домов 201, 203, 204 </a:t>
            </a:r>
            <a:r>
              <a:rPr lang="ru-RU" dirty="0" err="1">
                <a:solidFill>
                  <a:schemeClr val="tx1"/>
                </a:solidFill>
              </a:rPr>
              <a:t>мкр</a:t>
            </a:r>
            <a:r>
              <a:rPr lang="ru-RU" dirty="0">
                <a:solidFill>
                  <a:schemeClr val="tx1"/>
                </a:solidFill>
              </a:rPr>
              <a:t>. Гагарина;</a:t>
            </a:r>
          </a:p>
          <a:p>
            <a:r>
              <a:rPr lang="ru-RU" dirty="0" smtClean="0">
                <a:solidFill>
                  <a:schemeClr val="tx1"/>
                </a:solidFill>
              </a:rPr>
              <a:t>6)Парковка </a:t>
            </a:r>
            <a:r>
              <a:rPr lang="ru-RU" dirty="0">
                <a:solidFill>
                  <a:schemeClr val="tx1"/>
                </a:solidFill>
              </a:rPr>
              <a:t>в районе дома 182 </a:t>
            </a:r>
            <a:r>
              <a:rPr lang="ru-RU" dirty="0" err="1">
                <a:solidFill>
                  <a:schemeClr val="tx1"/>
                </a:solidFill>
              </a:rPr>
              <a:t>мкр</a:t>
            </a:r>
            <a:r>
              <a:rPr lang="ru-RU" dirty="0">
                <a:solidFill>
                  <a:schemeClr val="tx1"/>
                </a:solidFill>
              </a:rPr>
              <a:t>. Гагарина;</a:t>
            </a:r>
          </a:p>
          <a:p>
            <a:r>
              <a:rPr lang="ru-RU" dirty="0" smtClean="0">
                <a:solidFill>
                  <a:schemeClr val="tx1"/>
                </a:solidFill>
              </a:rPr>
              <a:t>7)Парковка </a:t>
            </a:r>
            <a:r>
              <a:rPr lang="ru-RU" dirty="0">
                <a:solidFill>
                  <a:schemeClr val="tx1"/>
                </a:solidFill>
              </a:rPr>
              <a:t>в районе дома 187 </a:t>
            </a:r>
            <a:r>
              <a:rPr lang="ru-RU" dirty="0" err="1">
                <a:solidFill>
                  <a:schemeClr val="tx1"/>
                </a:solidFill>
              </a:rPr>
              <a:t>мкр</a:t>
            </a:r>
            <a:r>
              <a:rPr lang="ru-RU" dirty="0">
                <a:solidFill>
                  <a:schemeClr val="tx1"/>
                </a:solidFill>
              </a:rPr>
              <a:t>. Гагарина;</a:t>
            </a:r>
          </a:p>
          <a:p>
            <a:r>
              <a:rPr lang="ru-RU" dirty="0" smtClean="0">
                <a:solidFill>
                  <a:schemeClr val="tx1"/>
                </a:solidFill>
              </a:rPr>
              <a:t>8)Парковка </a:t>
            </a:r>
            <a:r>
              <a:rPr lang="ru-RU" dirty="0" err="1">
                <a:solidFill>
                  <a:schemeClr val="tx1"/>
                </a:solidFill>
              </a:rPr>
              <a:t>мкр</a:t>
            </a:r>
            <a:r>
              <a:rPr lang="ru-RU" dirty="0">
                <a:solidFill>
                  <a:schemeClr val="tx1"/>
                </a:solidFill>
              </a:rPr>
              <a:t>. Гагарина, район МКД </a:t>
            </a:r>
            <a:r>
              <a:rPr lang="ru-RU" dirty="0" smtClean="0">
                <a:solidFill>
                  <a:schemeClr val="tx1"/>
                </a:solidFill>
              </a:rPr>
              <a:t>192;</a:t>
            </a:r>
          </a:p>
          <a:p>
            <a:r>
              <a:rPr lang="ru-RU" dirty="0" smtClean="0">
                <a:solidFill>
                  <a:schemeClr val="tx1"/>
                </a:solidFill>
              </a:rPr>
              <a:t>9)Парковка </a:t>
            </a:r>
            <a:r>
              <a:rPr lang="ru-RU" dirty="0" err="1">
                <a:solidFill>
                  <a:schemeClr val="tx1"/>
                </a:solidFill>
              </a:rPr>
              <a:t>мкр</a:t>
            </a:r>
            <a:r>
              <a:rPr lang="ru-RU" dirty="0">
                <a:solidFill>
                  <a:schemeClr val="tx1"/>
                </a:solidFill>
              </a:rPr>
              <a:t>. Гагарина, район МКД </a:t>
            </a:r>
            <a:r>
              <a:rPr lang="ru-RU" dirty="0" smtClean="0">
                <a:solidFill>
                  <a:schemeClr val="tx1"/>
                </a:solidFill>
              </a:rPr>
              <a:t>154;</a:t>
            </a:r>
          </a:p>
          <a:p>
            <a:r>
              <a:rPr lang="ru-RU" dirty="0" smtClean="0">
                <a:solidFill>
                  <a:schemeClr val="tx1"/>
                </a:solidFill>
              </a:rPr>
              <a:t>10)Парковка </a:t>
            </a:r>
            <a:r>
              <a:rPr lang="ru-RU" dirty="0" err="1">
                <a:solidFill>
                  <a:schemeClr val="tx1"/>
                </a:solidFill>
              </a:rPr>
              <a:t>мкр</a:t>
            </a:r>
            <a:r>
              <a:rPr lang="ru-RU" dirty="0">
                <a:solidFill>
                  <a:schemeClr val="tx1"/>
                </a:solidFill>
              </a:rPr>
              <a:t>. Гагарина, напротив павильона Аида;</a:t>
            </a:r>
          </a:p>
        </p:txBody>
      </p:sp>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739" y="4412365"/>
            <a:ext cx="3848376" cy="2165654"/>
          </a:xfrm>
          <a:prstGeom prst="rect">
            <a:avLst/>
          </a:prstGeom>
          <a:effectLst>
            <a:glow rad="228600">
              <a:schemeClr val="bg1">
                <a:alpha val="40000"/>
              </a:schemeClr>
            </a:glow>
          </a:effectLst>
        </p:spPr>
      </p:pic>
      <p:pic>
        <p:nvPicPr>
          <p:cNvPr id="6" name="Рисунок 5"/>
          <p:cNvPicPr>
            <a:picLocks noChangeAspect="1"/>
          </p:cNvPicPr>
          <p:nvPr/>
        </p:nvPicPr>
        <p:blipFill rotWithShape="1">
          <a:blip r:embed="rId4">
            <a:extLst>
              <a:ext uri="{28A0092B-C50C-407E-A947-70E740481C1C}">
                <a14:useLocalDpi xmlns:a14="http://schemas.microsoft.com/office/drawing/2010/main" val="0"/>
              </a:ext>
            </a:extLst>
          </a:blip>
          <a:srcRect b="41923"/>
          <a:stretch/>
        </p:blipFill>
        <p:spPr>
          <a:xfrm>
            <a:off x="5431265" y="4412365"/>
            <a:ext cx="2097529" cy="2165654"/>
          </a:xfrm>
          <a:prstGeom prst="rect">
            <a:avLst/>
          </a:prstGeom>
          <a:effectLst>
            <a:glow rad="228600">
              <a:schemeClr val="bg1">
                <a:alpha val="40000"/>
              </a:schemeClr>
            </a:glow>
          </a:effectLst>
        </p:spPr>
      </p:pic>
      <p:pic>
        <p:nvPicPr>
          <p:cNvPr id="7" name="Рисунок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19945" y="4412365"/>
            <a:ext cx="2887538" cy="2165654"/>
          </a:xfrm>
          <a:prstGeom prst="rect">
            <a:avLst/>
          </a:prstGeom>
          <a:effectLst>
            <a:glow rad="228600">
              <a:schemeClr val="bg1">
                <a:alpha val="40000"/>
              </a:schemeClr>
            </a:glow>
          </a:effec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1126067" y="0"/>
            <a:ext cx="10515600" cy="1325563"/>
          </a:xfrm>
        </p:spPr>
        <p:txBody>
          <a:bodyPr/>
          <a:lstStyle/>
          <a:p>
            <a:pPr algn="ctr"/>
            <a:r>
              <a:rPr lang="ru-RU" sz="2800" i="1" dirty="0">
                <a:solidFill>
                  <a:schemeClr val="accent2"/>
                </a:solidFill>
                <a:latin typeface="Times New Roman" panose="02020603050405020304" pitchFamily="18" charset="0"/>
                <a:cs typeface="Times New Roman" panose="02020603050405020304" pitchFamily="18" charset="0"/>
              </a:rPr>
              <a:t>Архитектура и капитальное строительство</a:t>
            </a:r>
            <a:br>
              <a:rPr lang="ru-RU" sz="2800" i="1" dirty="0">
                <a:solidFill>
                  <a:schemeClr val="accent2"/>
                </a:solidFill>
                <a:latin typeface="Times New Roman" panose="02020603050405020304" pitchFamily="18" charset="0"/>
                <a:cs typeface="Times New Roman" panose="02020603050405020304" pitchFamily="18" charset="0"/>
              </a:rPr>
            </a:br>
            <a:endParaRPr lang="ru-RU" sz="2800" i="1" dirty="0">
              <a:solidFill>
                <a:schemeClr val="accent2"/>
              </a:solidFill>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254000" y="982865"/>
            <a:ext cx="11853333" cy="3108543"/>
          </a:xfrm>
          <a:prstGeom prst="rect">
            <a:avLst/>
          </a:prstGeom>
        </p:spPr>
        <p:txBody>
          <a:bodyPr wrap="square">
            <a:spAutoFit/>
          </a:bodyPr>
          <a:lstStyle/>
          <a:p>
            <a:pPr algn="ctr"/>
            <a:r>
              <a:rPr lang="ru-RU" sz="2000" i="1" u="sng" dirty="0">
                <a:solidFill>
                  <a:schemeClr val="accent2"/>
                </a:solidFill>
                <a:latin typeface="Times New Roman" panose="02020603050405020304" pitchFamily="18" charset="0"/>
                <a:cs typeface="Times New Roman" panose="02020603050405020304" pitchFamily="18" charset="0"/>
              </a:rPr>
              <a:t>Путепровод - Подъезд к городу Байкальску (с транспортной развязкой)</a:t>
            </a:r>
          </a:p>
          <a:p>
            <a:endParaRPr lang="ru-RU" sz="1600" dirty="0">
              <a:latin typeface="Times New Roman" panose="02020603050405020304" pitchFamily="18" charset="0"/>
              <a:cs typeface="Times New Roman" panose="02020603050405020304" pitchFamily="18" charset="0"/>
            </a:endParaRPr>
          </a:p>
          <a:p>
            <a:pPr algn="just"/>
            <a:r>
              <a:rPr lang="ru-RU" sz="1600" dirty="0">
                <a:latin typeface="Times New Roman" panose="02020603050405020304" pitchFamily="18" charset="0"/>
                <a:cs typeface="Times New Roman" panose="02020603050405020304" pitchFamily="18" charset="0"/>
              </a:rPr>
              <a:t>С целью выполнения работ по ремонту сооружения с кадастровым номером 38:25:000000:1578, расположенного по адресу: Иркутская область, </a:t>
            </a:r>
            <a:r>
              <a:rPr lang="ru-RU" sz="1600" dirty="0" err="1">
                <a:latin typeface="Times New Roman" panose="02020603050405020304" pitchFamily="18" charset="0"/>
                <a:cs typeface="Times New Roman" panose="02020603050405020304" pitchFamily="18" charset="0"/>
              </a:rPr>
              <a:t>Слюдянский</a:t>
            </a:r>
            <a:r>
              <a:rPr lang="ru-RU" sz="1600" dirty="0">
                <a:latin typeface="Times New Roman" panose="02020603050405020304" pitchFamily="18" charset="0"/>
                <a:cs typeface="Times New Roman" panose="02020603050405020304" pitchFamily="18" charset="0"/>
              </a:rPr>
              <a:t> район, от 152 км автодороги «Байкал» М-55 до </a:t>
            </a:r>
            <a:r>
              <a:rPr lang="ru-RU" sz="1600" dirty="0" err="1" smtClean="0">
                <a:latin typeface="Times New Roman" panose="02020603050405020304" pitchFamily="18" charset="0"/>
                <a:cs typeface="Times New Roman" panose="02020603050405020304" pitchFamily="18" charset="0"/>
              </a:rPr>
              <a:t>г.Байкальск</a:t>
            </a:r>
            <a:r>
              <a:rPr lang="ru-RU" sz="1600" dirty="0">
                <a:latin typeface="Times New Roman" panose="02020603050405020304" pitchFamily="18" charset="0"/>
                <a:cs typeface="Times New Roman" panose="02020603050405020304" pitchFamily="18" charset="0"/>
              </a:rPr>
              <a:t>, с наименованием – подъезд к городу Байкальску (с транспортной развязкой), находящееся в собственности Байкальского муниципального образования (Собственность № 38:25:000000:1578-38/116/2019-1 от 13.09.2019 г.) в августе 2023 года проведено обследование технического состояния, составлены отчеты. С учетом полученных при обследовании результатов в соответствии с «Классификацией работ по капитальному ремонту, ремонту и содержанию автомобильных дорог общего пользования и искусственных сооружений на них», утв. Приказом №402 от 16.11.2012 г. Министерства транспорта РФ, все работы, возможно, выполнить в рамках ремонта сооружения.</a:t>
            </a:r>
          </a:p>
          <a:p>
            <a:pPr algn="just"/>
            <a:endParaRPr lang="ru-RU" sz="1600" dirty="0" smtClean="0">
              <a:latin typeface="Times New Roman" panose="02020603050405020304" pitchFamily="18" charset="0"/>
              <a:cs typeface="Times New Roman" panose="02020603050405020304" pitchFamily="18" charset="0"/>
            </a:endParaRPr>
          </a:p>
          <a:p>
            <a:pPr algn="just"/>
            <a:r>
              <a:rPr lang="ru-RU" sz="1600" dirty="0" smtClean="0">
                <a:latin typeface="Times New Roman" panose="02020603050405020304" pitchFamily="18" charset="0"/>
                <a:cs typeface="Times New Roman" panose="02020603050405020304" pitchFamily="18" charset="0"/>
              </a:rPr>
              <a:t>По </a:t>
            </a:r>
            <a:r>
              <a:rPr lang="ru-RU" sz="1600" dirty="0">
                <a:latin typeface="Times New Roman" panose="02020603050405020304" pitchFamily="18" charset="0"/>
                <a:cs typeface="Times New Roman" panose="02020603050405020304" pitchFamily="18" charset="0"/>
              </a:rPr>
              <a:t>состоянию на 31.12.2023 года проектно-сметная документация на ремонт путепроводов разработана, данная документация направлена на согласование и получение технических условий в РЖД и УПРДОР Южный Байкал.  </a:t>
            </a:r>
          </a:p>
        </p:txBody>
      </p:sp>
    </p:spTree>
    <p:extLst>
      <p:ext uri="{BB962C8B-B14F-4D97-AF65-F5344CB8AC3E}">
        <p14:creationId xmlns:p14="http://schemas.microsoft.com/office/powerpoint/2010/main" val="373254913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1126067" y="0"/>
            <a:ext cx="10515600" cy="1325563"/>
          </a:xfrm>
        </p:spPr>
        <p:txBody>
          <a:bodyPr/>
          <a:lstStyle/>
          <a:p>
            <a:pPr algn="ctr"/>
            <a:r>
              <a:rPr lang="ru-RU" sz="2800" i="1" dirty="0">
                <a:solidFill>
                  <a:schemeClr val="accent2"/>
                </a:solidFill>
                <a:latin typeface="Times New Roman" panose="02020603050405020304" pitchFamily="18" charset="0"/>
                <a:cs typeface="Times New Roman" panose="02020603050405020304" pitchFamily="18" charset="0"/>
              </a:rPr>
              <a:t>Архитектура и капитальное строительство</a:t>
            </a:r>
            <a:r>
              <a:rPr lang="ru-RU" sz="3200" i="1" dirty="0">
                <a:solidFill>
                  <a:schemeClr val="accent2"/>
                </a:solidFill>
                <a:latin typeface="Times New Roman" panose="02020603050405020304" pitchFamily="18" charset="0"/>
                <a:cs typeface="Times New Roman" panose="02020603050405020304" pitchFamily="18" charset="0"/>
              </a:rPr>
              <a:t/>
            </a:r>
            <a:br>
              <a:rPr lang="ru-RU" sz="3200" i="1" dirty="0">
                <a:solidFill>
                  <a:schemeClr val="accent2"/>
                </a:solidFill>
                <a:latin typeface="Times New Roman" panose="02020603050405020304" pitchFamily="18" charset="0"/>
                <a:cs typeface="Times New Roman" panose="02020603050405020304" pitchFamily="18" charset="0"/>
              </a:rPr>
            </a:br>
            <a:endParaRPr lang="ru-RU" sz="3200" i="1" dirty="0">
              <a:solidFill>
                <a:schemeClr val="accent2"/>
              </a:solidFill>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220133" y="902230"/>
            <a:ext cx="11853333" cy="3416320"/>
          </a:xfrm>
          <a:prstGeom prst="rect">
            <a:avLst/>
          </a:prstGeom>
        </p:spPr>
        <p:txBody>
          <a:bodyPr wrap="square">
            <a:spAutoFit/>
          </a:bodyPr>
          <a:lstStyle/>
          <a:p>
            <a:pPr algn="ctr"/>
            <a:r>
              <a:rPr lang="ru-RU" sz="2000" i="1" u="sng" dirty="0">
                <a:solidFill>
                  <a:schemeClr val="accent2"/>
                </a:solidFill>
                <a:latin typeface="Times New Roman" panose="02020603050405020304" pitchFamily="18" charset="0"/>
                <a:cs typeface="Times New Roman" panose="02020603050405020304" pitchFamily="18" charset="0"/>
              </a:rPr>
              <a:t>Строительство ливневой канализации</a:t>
            </a:r>
          </a:p>
          <a:p>
            <a:endParaRPr lang="ru-RU" sz="1600" dirty="0">
              <a:latin typeface="Times New Roman" panose="02020603050405020304" pitchFamily="18" charset="0"/>
              <a:cs typeface="Times New Roman" panose="02020603050405020304" pitchFamily="18" charset="0"/>
            </a:endParaRPr>
          </a:p>
          <a:p>
            <a:pPr algn="just"/>
            <a:r>
              <a:rPr lang="ru-RU" sz="1600" dirty="0">
                <a:latin typeface="Times New Roman" panose="02020603050405020304" pitchFamily="18" charset="0"/>
                <a:cs typeface="Times New Roman" panose="02020603050405020304" pitchFamily="18" charset="0"/>
              </a:rPr>
              <a:t>В 2023 году разработано техническое задание на строительство ливневой канализации в Байкальском муниципальном образовании. </a:t>
            </a:r>
          </a:p>
          <a:p>
            <a:pPr algn="just"/>
            <a:endParaRPr lang="ru-RU" sz="1600" dirty="0" smtClean="0">
              <a:latin typeface="Times New Roman" panose="02020603050405020304" pitchFamily="18" charset="0"/>
              <a:cs typeface="Times New Roman" panose="02020603050405020304" pitchFamily="18" charset="0"/>
            </a:endParaRPr>
          </a:p>
          <a:p>
            <a:pPr algn="just"/>
            <a:r>
              <a:rPr lang="ru-RU" sz="1600" dirty="0" smtClean="0">
                <a:latin typeface="Times New Roman" panose="02020603050405020304" pitchFamily="18" charset="0"/>
                <a:cs typeface="Times New Roman" panose="02020603050405020304" pitchFamily="18" charset="0"/>
              </a:rPr>
              <a:t>На </a:t>
            </a:r>
            <a:r>
              <a:rPr lang="ru-RU" sz="1600" dirty="0">
                <a:latin typeface="Times New Roman" panose="02020603050405020304" pitchFamily="18" charset="0"/>
                <a:cs typeface="Times New Roman" panose="02020603050405020304" pitchFamily="18" charset="0"/>
              </a:rPr>
              <a:t>сегодняшний день Министерством жилищной политики и энергетики Иркутской области осуществляется рассмотрение данного Технического задания. </a:t>
            </a:r>
          </a:p>
          <a:p>
            <a:pPr algn="just"/>
            <a:endParaRPr lang="ru-RU" sz="1600" dirty="0" smtClean="0">
              <a:latin typeface="Times New Roman" panose="02020603050405020304" pitchFamily="18" charset="0"/>
              <a:cs typeface="Times New Roman" panose="02020603050405020304" pitchFamily="18" charset="0"/>
            </a:endParaRPr>
          </a:p>
          <a:p>
            <a:pPr algn="just"/>
            <a:r>
              <a:rPr lang="ru-RU" sz="1600" dirty="0" smtClean="0">
                <a:latin typeface="Times New Roman" panose="02020603050405020304" pitchFamily="18" charset="0"/>
                <a:cs typeface="Times New Roman" panose="02020603050405020304" pitchFamily="18" charset="0"/>
              </a:rPr>
              <a:t>Кроме </a:t>
            </a:r>
            <a:r>
              <a:rPr lang="ru-RU" sz="1600" dirty="0">
                <a:latin typeface="Times New Roman" panose="02020603050405020304" pitchFamily="18" charset="0"/>
                <a:cs typeface="Times New Roman" panose="02020603050405020304" pitchFamily="18" charset="0"/>
              </a:rPr>
              <a:t>этого, администрация Байкальского городского поселения в 2024 году в рамках субсидии из областного бюджета местным бюджетам в целях </a:t>
            </a:r>
            <a:r>
              <a:rPr lang="ru-RU" sz="1600" dirty="0" err="1">
                <a:latin typeface="Times New Roman" panose="02020603050405020304" pitchFamily="18" charset="0"/>
                <a:cs typeface="Times New Roman" panose="02020603050405020304" pitchFamily="18" charset="0"/>
              </a:rPr>
              <a:t>софинансирования</a:t>
            </a:r>
            <a:r>
              <a:rPr lang="ru-RU" sz="1600" dirty="0">
                <a:latin typeface="Times New Roman" panose="02020603050405020304" pitchFamily="18" charset="0"/>
                <a:cs typeface="Times New Roman" panose="02020603050405020304" pitchFamily="18" charset="0"/>
              </a:rPr>
              <a:t> расходных обязательств муниципальных образований Иркутской области на осуществление дорожной деятельности в отношении автомобильных дорог общего пользования местного значения, входящих в транспортный каркас Иркутской области приступает к реализации проекта «Капитальный ремонт участка автомобильной дороги на БЦБК в г. Байкальск </a:t>
            </a:r>
            <a:r>
              <a:rPr lang="ru-RU" sz="1600" dirty="0" err="1">
                <a:latin typeface="Times New Roman" panose="02020603050405020304" pitchFamily="18" charset="0"/>
                <a:cs typeface="Times New Roman" panose="02020603050405020304" pitchFamily="18" charset="0"/>
              </a:rPr>
              <a:t>Слюдянского</a:t>
            </a:r>
            <a:r>
              <a:rPr lang="ru-RU" sz="1600" dirty="0">
                <a:latin typeface="Times New Roman" panose="02020603050405020304" pitchFamily="18" charset="0"/>
                <a:cs typeface="Times New Roman" panose="02020603050405020304" pitchFamily="18" charset="0"/>
              </a:rPr>
              <a:t> района Иркутской области», где предусмотрено устройство ливневой канализации, (это центральная дорога </a:t>
            </a:r>
            <a:r>
              <a:rPr lang="ru-RU" sz="1600" dirty="0" err="1">
                <a:latin typeface="Times New Roman" panose="02020603050405020304" pitchFamily="18" charset="0"/>
                <a:cs typeface="Times New Roman" panose="02020603050405020304" pitchFamily="18" charset="0"/>
              </a:rPr>
              <a:t>мкр</a:t>
            </a:r>
            <a:r>
              <a:rPr lang="ru-RU" sz="1600" dirty="0">
                <a:latin typeface="Times New Roman" panose="02020603050405020304" pitchFamily="18" charset="0"/>
                <a:cs typeface="Times New Roman" panose="02020603050405020304" pitchFamily="18" charset="0"/>
              </a:rPr>
              <a:t>. Гагарина куда осуществляется сбор ливневых стоков с большей части </a:t>
            </a:r>
            <a:r>
              <a:rPr lang="ru-RU" sz="1600" dirty="0" err="1">
                <a:latin typeface="Times New Roman" panose="02020603050405020304" pitchFamily="18" charset="0"/>
                <a:cs typeface="Times New Roman" panose="02020603050405020304" pitchFamily="18" charset="0"/>
              </a:rPr>
              <a:t>мкр</a:t>
            </a:r>
            <a:r>
              <a:rPr lang="ru-RU" sz="1600" dirty="0">
                <a:latin typeface="Times New Roman" panose="02020603050405020304" pitchFamily="18" charset="0"/>
                <a:cs typeface="Times New Roman" panose="02020603050405020304" pitchFamily="18" charset="0"/>
              </a:rPr>
              <a:t>. Гагарина).</a:t>
            </a:r>
          </a:p>
        </p:txBody>
      </p:sp>
    </p:spTree>
    <p:extLst>
      <p:ext uri="{BB962C8B-B14F-4D97-AF65-F5344CB8AC3E}">
        <p14:creationId xmlns:p14="http://schemas.microsoft.com/office/powerpoint/2010/main" val="292162987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1126067" y="0"/>
            <a:ext cx="10515600" cy="1325563"/>
          </a:xfrm>
        </p:spPr>
        <p:txBody>
          <a:bodyPr/>
          <a:lstStyle/>
          <a:p>
            <a:pPr algn="ctr"/>
            <a:r>
              <a:rPr lang="ru-RU" sz="2800" i="1" dirty="0">
                <a:solidFill>
                  <a:schemeClr val="accent2"/>
                </a:solidFill>
                <a:latin typeface="Times New Roman" panose="02020603050405020304" pitchFamily="18" charset="0"/>
                <a:cs typeface="Times New Roman" panose="02020603050405020304" pitchFamily="18" charset="0"/>
              </a:rPr>
              <a:t>Архитектура и капитальное строительство</a:t>
            </a:r>
            <a:r>
              <a:rPr lang="ru-RU" sz="3200" i="1" dirty="0">
                <a:solidFill>
                  <a:schemeClr val="accent2"/>
                </a:solidFill>
                <a:latin typeface="Times New Roman" panose="02020603050405020304" pitchFamily="18" charset="0"/>
                <a:cs typeface="Times New Roman" panose="02020603050405020304" pitchFamily="18" charset="0"/>
              </a:rPr>
              <a:t/>
            </a:r>
            <a:br>
              <a:rPr lang="ru-RU" sz="3200" i="1" dirty="0">
                <a:solidFill>
                  <a:schemeClr val="accent2"/>
                </a:solidFill>
                <a:latin typeface="Times New Roman" panose="02020603050405020304" pitchFamily="18" charset="0"/>
                <a:cs typeface="Times New Roman" panose="02020603050405020304" pitchFamily="18" charset="0"/>
              </a:rPr>
            </a:br>
            <a:endParaRPr lang="ru-RU" sz="3200" i="1" dirty="0">
              <a:solidFill>
                <a:schemeClr val="accent2"/>
              </a:solidFill>
              <a:latin typeface="Times New Roman" panose="02020603050405020304" pitchFamily="18" charset="0"/>
              <a:cs typeface="Times New Roman" panose="02020603050405020304" pitchFamily="18" charset="0"/>
            </a:endParaRPr>
          </a:p>
        </p:txBody>
      </p:sp>
      <p:sp>
        <p:nvSpPr>
          <p:cNvPr id="2" name="Прямоугольник 1"/>
          <p:cNvSpPr/>
          <p:nvPr/>
        </p:nvSpPr>
        <p:spPr>
          <a:xfrm>
            <a:off x="237067" y="1012954"/>
            <a:ext cx="11734800" cy="4708981"/>
          </a:xfrm>
          <a:prstGeom prst="rect">
            <a:avLst/>
          </a:prstGeom>
        </p:spPr>
        <p:txBody>
          <a:bodyPr wrap="square">
            <a:spAutoFit/>
          </a:bodyPr>
          <a:lstStyle/>
          <a:p>
            <a:pPr algn="ctr"/>
            <a:r>
              <a:rPr lang="ru-RU" sz="2000" i="1" u="sng" dirty="0">
                <a:solidFill>
                  <a:schemeClr val="accent2"/>
                </a:solidFill>
                <a:latin typeface="Times New Roman" panose="02020603050405020304" pitchFamily="18" charset="0"/>
                <a:cs typeface="Times New Roman" panose="02020603050405020304" pitchFamily="18" charset="0"/>
              </a:rPr>
              <a:t>Наполнение ЕГРН</a:t>
            </a:r>
          </a:p>
          <a:p>
            <a:pPr algn="just"/>
            <a:endParaRPr lang="ru-RU" sz="1600" dirty="0">
              <a:latin typeface="Times New Roman" panose="02020603050405020304" pitchFamily="18" charset="0"/>
              <a:cs typeface="Times New Roman" panose="02020603050405020304" pitchFamily="18" charset="0"/>
            </a:endParaRPr>
          </a:p>
          <a:p>
            <a:pPr algn="just"/>
            <a:r>
              <a:rPr lang="ru-RU" sz="1600" dirty="0">
                <a:latin typeface="Times New Roman" panose="02020603050405020304" pitchFamily="18" charset="0"/>
                <a:cs typeface="Times New Roman" panose="02020603050405020304" pitchFamily="18" charset="0"/>
              </a:rPr>
              <a:t>В рамках реализации мероприятий по проекту: «Наполнение Единого государственного реестра недвижимости необходимыми сведениями» в период с 2021-2023 внесено сведений в ЕГРН в отношении 670 объектов недвижимости.</a:t>
            </a:r>
          </a:p>
          <a:p>
            <a:pPr algn="just"/>
            <a:endParaRPr lang="ru-RU" sz="1600" dirty="0" smtClean="0">
              <a:latin typeface="Times New Roman" panose="02020603050405020304" pitchFamily="18" charset="0"/>
              <a:cs typeface="Times New Roman" panose="02020603050405020304" pitchFamily="18" charset="0"/>
            </a:endParaRPr>
          </a:p>
          <a:p>
            <a:pPr algn="just"/>
            <a:endParaRPr lang="ru-RU" sz="1600" dirty="0">
              <a:latin typeface="Times New Roman" panose="02020603050405020304" pitchFamily="18" charset="0"/>
              <a:cs typeface="Times New Roman" panose="02020603050405020304" pitchFamily="18" charset="0"/>
            </a:endParaRPr>
          </a:p>
          <a:p>
            <a:pPr algn="ctr"/>
            <a:r>
              <a:rPr lang="ru-RU" sz="2000" i="1" u="sng" dirty="0">
                <a:solidFill>
                  <a:schemeClr val="accent2"/>
                </a:solidFill>
                <a:latin typeface="Times New Roman" panose="02020603050405020304" pitchFamily="18" charset="0"/>
                <a:cs typeface="Times New Roman" panose="02020603050405020304" pitchFamily="18" charset="0"/>
              </a:rPr>
              <a:t>Наполнение ГАР</a:t>
            </a:r>
          </a:p>
          <a:p>
            <a:pPr algn="just"/>
            <a:endParaRPr lang="ru-RU" sz="1600" dirty="0">
              <a:latin typeface="Times New Roman" panose="02020603050405020304" pitchFamily="18" charset="0"/>
              <a:cs typeface="Times New Roman" panose="02020603050405020304" pitchFamily="18" charset="0"/>
            </a:endParaRPr>
          </a:p>
          <a:p>
            <a:pPr algn="just"/>
            <a:r>
              <a:rPr lang="ru-RU" sz="1600" dirty="0">
                <a:latin typeface="Times New Roman" panose="02020603050405020304" pitchFamily="18" charset="0"/>
                <a:cs typeface="Times New Roman" panose="02020603050405020304" pitchFamily="18" charset="0"/>
              </a:rPr>
              <a:t>В рамках реализации мероприятий по проекту: «Актуализация сведений в государственном адресном реестре» за 2023 год внесено в ГАР 1861 кадастровых номеров на объекты адресации.</a:t>
            </a:r>
          </a:p>
          <a:p>
            <a:pPr algn="just"/>
            <a:endParaRPr lang="ru-RU" sz="1600" dirty="0" smtClean="0">
              <a:latin typeface="Times New Roman" panose="02020603050405020304" pitchFamily="18" charset="0"/>
              <a:cs typeface="Times New Roman" panose="02020603050405020304" pitchFamily="18" charset="0"/>
            </a:endParaRPr>
          </a:p>
          <a:p>
            <a:pPr algn="just"/>
            <a:endParaRPr lang="ru-RU" sz="1600" dirty="0">
              <a:latin typeface="Times New Roman" panose="02020603050405020304" pitchFamily="18" charset="0"/>
              <a:cs typeface="Times New Roman" panose="02020603050405020304" pitchFamily="18" charset="0"/>
            </a:endParaRPr>
          </a:p>
          <a:p>
            <a:pPr algn="ctr"/>
            <a:r>
              <a:rPr lang="ru-RU" sz="2000" i="1" u="sng" dirty="0">
                <a:solidFill>
                  <a:schemeClr val="accent2"/>
                </a:solidFill>
                <a:latin typeface="Times New Roman" panose="02020603050405020304" pitchFamily="18" charset="0"/>
                <a:cs typeface="Times New Roman" panose="02020603050405020304" pitchFamily="18" charset="0"/>
              </a:rPr>
              <a:t>Единый информационный ресурс о земле и недвижимости</a:t>
            </a:r>
          </a:p>
          <a:p>
            <a:pPr algn="just"/>
            <a:endParaRPr lang="ru-RU" sz="1600" dirty="0">
              <a:latin typeface="Times New Roman" panose="02020603050405020304" pitchFamily="18" charset="0"/>
              <a:cs typeface="Times New Roman" panose="02020603050405020304" pitchFamily="18" charset="0"/>
            </a:endParaRPr>
          </a:p>
          <a:p>
            <a:pPr algn="just"/>
            <a:r>
              <a:rPr lang="ru-RU" sz="1600" dirty="0">
                <a:latin typeface="Times New Roman" panose="02020603050405020304" pitchFamily="18" charset="0"/>
                <a:cs typeface="Times New Roman" panose="02020603050405020304" pitchFamily="18" charset="0"/>
              </a:rPr>
              <a:t>В соответствии с дорожной картой по созданию единого информационного ресурса о земле и недвижимости для эксплуатации Государственной информационной системы обеспечения градостроительной деятельности ведется работа по оцифровке документации отдела (градостроительные планы, разрешения на строительство, разрешения на ввод объектов в эксплуатацию), за период с 2013-2023 гг.</a:t>
            </a:r>
          </a:p>
        </p:txBody>
      </p:sp>
    </p:spTree>
    <p:extLst>
      <p:ext uri="{BB962C8B-B14F-4D97-AF65-F5344CB8AC3E}">
        <p14:creationId xmlns:p14="http://schemas.microsoft.com/office/powerpoint/2010/main" val="347771805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1126067" y="0"/>
            <a:ext cx="10515600" cy="1325563"/>
          </a:xfrm>
        </p:spPr>
        <p:txBody>
          <a:bodyPr/>
          <a:lstStyle/>
          <a:p>
            <a:pPr algn="ctr"/>
            <a:r>
              <a:rPr lang="ru-RU" sz="2800" i="1" dirty="0">
                <a:solidFill>
                  <a:schemeClr val="accent2"/>
                </a:solidFill>
                <a:latin typeface="Times New Roman" panose="02020603050405020304" pitchFamily="18" charset="0"/>
                <a:cs typeface="Times New Roman" panose="02020603050405020304" pitchFamily="18" charset="0"/>
              </a:rPr>
              <a:t>Архитектура</a:t>
            </a:r>
            <a:r>
              <a:rPr lang="ru-RU" sz="3200" i="1" dirty="0">
                <a:solidFill>
                  <a:schemeClr val="accent2"/>
                </a:solidFill>
                <a:latin typeface="Times New Roman" panose="02020603050405020304" pitchFamily="18" charset="0"/>
                <a:cs typeface="Times New Roman" panose="02020603050405020304" pitchFamily="18" charset="0"/>
              </a:rPr>
              <a:t> и капитальное строительство</a:t>
            </a:r>
            <a:br>
              <a:rPr lang="ru-RU" sz="3200" i="1" dirty="0">
                <a:solidFill>
                  <a:schemeClr val="accent2"/>
                </a:solidFill>
                <a:latin typeface="Times New Roman" panose="02020603050405020304" pitchFamily="18" charset="0"/>
                <a:cs typeface="Times New Roman" panose="02020603050405020304" pitchFamily="18" charset="0"/>
              </a:rPr>
            </a:br>
            <a:endParaRPr lang="ru-RU" sz="3200" i="1" dirty="0">
              <a:solidFill>
                <a:schemeClr val="accent2"/>
              </a:solidFill>
              <a:latin typeface="Times New Roman" panose="02020603050405020304" pitchFamily="18" charset="0"/>
              <a:cs typeface="Times New Roman" panose="02020603050405020304" pitchFamily="18" charset="0"/>
            </a:endParaRPr>
          </a:p>
        </p:txBody>
      </p:sp>
      <p:sp>
        <p:nvSpPr>
          <p:cNvPr id="2" name="Прямоугольник 1"/>
          <p:cNvSpPr/>
          <p:nvPr/>
        </p:nvSpPr>
        <p:spPr>
          <a:xfrm>
            <a:off x="211667" y="784353"/>
            <a:ext cx="11811000" cy="5980513"/>
          </a:xfrm>
          <a:prstGeom prst="rect">
            <a:avLst/>
          </a:prstGeom>
        </p:spPr>
        <p:txBody>
          <a:bodyPr wrap="square">
            <a:spAutoFit/>
          </a:bodyPr>
          <a:lstStyle/>
          <a:p>
            <a:pPr algn="ctr"/>
            <a:r>
              <a:rPr lang="ru-RU" sz="2000" i="1" u="sng" dirty="0" smtClean="0">
                <a:solidFill>
                  <a:schemeClr val="accent2"/>
                </a:solidFill>
                <a:latin typeface="Times New Roman" panose="02020603050405020304" pitchFamily="18" charset="0"/>
                <a:cs typeface="Times New Roman" panose="02020603050405020304" pitchFamily="18" charset="0"/>
              </a:rPr>
              <a:t>Муниципальные услуги</a:t>
            </a:r>
            <a:endParaRPr lang="ru-RU" sz="2000" i="1" u="sng" dirty="0">
              <a:solidFill>
                <a:schemeClr val="accent2"/>
              </a:solidFill>
              <a:latin typeface="Times New Roman" panose="02020603050405020304" pitchFamily="18" charset="0"/>
              <a:cs typeface="Times New Roman" panose="02020603050405020304" pitchFamily="18" charset="0"/>
            </a:endParaRPr>
          </a:p>
          <a:p>
            <a:pPr algn="just"/>
            <a:r>
              <a:rPr lang="ru-RU" sz="1200" dirty="0">
                <a:latin typeface="Times New Roman" panose="02020603050405020304" pitchFamily="18" charset="0"/>
                <a:cs typeface="Times New Roman" panose="02020603050405020304" pitchFamily="18" charset="0"/>
              </a:rPr>
              <a:t>За 2023 год в </a:t>
            </a:r>
            <a:r>
              <a:rPr lang="ru-RU" sz="1200" dirty="0" smtClean="0">
                <a:latin typeface="Times New Roman" panose="02020603050405020304" pitchFamily="18" charset="0"/>
                <a:cs typeface="Times New Roman" panose="02020603050405020304" pitchFamily="18" charset="0"/>
              </a:rPr>
              <a:t>отдел архитектуры, капитального строительства и земельных отношений </a:t>
            </a:r>
            <a:r>
              <a:rPr lang="ru-RU" sz="1200" dirty="0">
                <a:latin typeface="Times New Roman" panose="02020603050405020304" pitchFamily="18" charset="0"/>
                <a:cs typeface="Times New Roman" panose="02020603050405020304" pitchFamily="18" charset="0"/>
              </a:rPr>
              <a:t>поступило:</a:t>
            </a:r>
          </a:p>
          <a:p>
            <a:pPr algn="just"/>
            <a:r>
              <a:rPr lang="ru-RU" sz="1200" dirty="0">
                <a:latin typeface="Times New Roman" panose="02020603050405020304" pitchFamily="18" charset="0"/>
                <a:cs typeface="Times New Roman" panose="02020603050405020304" pitchFamily="18" charset="0"/>
              </a:rPr>
              <a:t>- обращения граждан  – 895 заявления;</a:t>
            </a:r>
          </a:p>
          <a:p>
            <a:pPr algn="just"/>
            <a:r>
              <a:rPr lang="ru-RU" sz="1200" dirty="0">
                <a:latin typeface="Times New Roman" panose="02020603050405020304" pitchFamily="18" charset="0"/>
                <a:cs typeface="Times New Roman" panose="02020603050405020304" pitchFamily="18" charset="0"/>
              </a:rPr>
              <a:t>- от прокуратуры – 84 запросов;</a:t>
            </a:r>
          </a:p>
          <a:p>
            <a:pPr algn="just"/>
            <a:r>
              <a:rPr lang="ru-RU" sz="1200" dirty="0">
                <a:latin typeface="Times New Roman" panose="02020603050405020304" pitchFamily="18" charset="0"/>
                <a:cs typeface="Times New Roman" panose="02020603050405020304" pitchFamily="18" charset="0"/>
              </a:rPr>
              <a:t>- по жалобам –40 заявлений;</a:t>
            </a:r>
          </a:p>
          <a:p>
            <a:pPr algn="just"/>
            <a:r>
              <a:rPr lang="ru-RU" sz="1200" dirty="0">
                <a:latin typeface="Times New Roman" panose="02020603050405020304" pitchFamily="18" charset="0"/>
                <a:cs typeface="Times New Roman" panose="02020603050405020304" pitchFamily="18" charset="0"/>
              </a:rPr>
              <a:t>- входящие письма – 636.</a:t>
            </a:r>
          </a:p>
          <a:p>
            <a:pPr algn="just"/>
            <a:endParaRPr lang="ru-RU" sz="1200" dirty="0">
              <a:latin typeface="Times New Roman" panose="02020603050405020304" pitchFamily="18" charset="0"/>
              <a:cs typeface="Times New Roman" panose="02020603050405020304" pitchFamily="18" charset="0"/>
            </a:endParaRPr>
          </a:p>
          <a:p>
            <a:pPr algn="just"/>
            <a:r>
              <a:rPr lang="ru-RU" sz="1200" dirty="0">
                <a:latin typeface="Times New Roman" panose="02020603050405020304" pitchFamily="18" charset="0"/>
                <a:cs typeface="Times New Roman" panose="02020603050405020304" pitchFamily="18" charset="0"/>
              </a:rPr>
              <a:t>   Большую работу отдел </a:t>
            </a:r>
            <a:r>
              <a:rPr lang="ru-RU" sz="1200" dirty="0" err="1">
                <a:latin typeface="Times New Roman" panose="02020603050405020304" pitchFamily="18" charset="0"/>
                <a:cs typeface="Times New Roman" panose="02020603050405020304" pitchFamily="18" charset="0"/>
              </a:rPr>
              <a:t>ОАКСиЗО</a:t>
            </a:r>
            <a:r>
              <a:rPr lang="ru-RU" sz="1200" dirty="0">
                <a:latin typeface="Times New Roman" panose="02020603050405020304" pitchFamily="18" charset="0"/>
                <a:cs typeface="Times New Roman" panose="02020603050405020304" pitchFamily="18" charset="0"/>
              </a:rPr>
              <a:t> проводит с населением по обращениям граждан по выдаче разрешительной документации. </a:t>
            </a:r>
            <a:endParaRPr lang="ru-RU" sz="1200" dirty="0" smtClean="0">
              <a:latin typeface="Times New Roman" panose="02020603050405020304" pitchFamily="18" charset="0"/>
              <a:cs typeface="Times New Roman" panose="02020603050405020304" pitchFamily="18" charset="0"/>
            </a:endParaRPr>
          </a:p>
          <a:p>
            <a:pPr algn="just"/>
            <a:r>
              <a:rPr lang="ru-RU" sz="1200" dirty="0" smtClean="0">
                <a:latin typeface="Times New Roman" panose="02020603050405020304" pitchFamily="18" charset="0"/>
                <a:cs typeface="Times New Roman" panose="02020603050405020304" pitchFamily="18" charset="0"/>
              </a:rPr>
              <a:t>По </a:t>
            </a:r>
            <a:r>
              <a:rPr lang="ru-RU" sz="1200" dirty="0">
                <a:latin typeface="Times New Roman" panose="02020603050405020304" pitchFamily="18" charset="0"/>
                <a:cs typeface="Times New Roman" panose="02020603050405020304" pitchFamily="18" charset="0"/>
              </a:rPr>
              <a:t>результатам обращений подготовлено: </a:t>
            </a:r>
          </a:p>
          <a:p>
            <a:pPr algn="just"/>
            <a:r>
              <a:rPr lang="ru-RU" sz="1200" dirty="0">
                <a:latin typeface="Times New Roman" panose="02020603050405020304" pitchFamily="18" charset="0"/>
                <a:cs typeface="Times New Roman" panose="02020603050405020304" pitchFamily="18" charset="0"/>
              </a:rPr>
              <a:t>1.	Разрешений на строительство, реконструкцию:4 разрешения.</a:t>
            </a:r>
          </a:p>
          <a:p>
            <a:pPr algn="just"/>
            <a:r>
              <a:rPr lang="ru-RU" sz="1200" dirty="0">
                <a:latin typeface="Times New Roman" panose="02020603050405020304" pitchFamily="18" charset="0"/>
                <a:cs typeface="Times New Roman" panose="02020603050405020304" pitchFamily="18" charset="0"/>
              </a:rPr>
              <a:t>2. Выдача разрешения на ввод объекта в эксплуатацию: 2 разрешения.</a:t>
            </a:r>
          </a:p>
          <a:p>
            <a:pPr algn="just"/>
            <a:r>
              <a:rPr lang="ru-RU" sz="1200" dirty="0">
                <a:latin typeface="Times New Roman" panose="02020603050405020304" pitchFamily="18" charset="0"/>
                <a:cs typeface="Times New Roman" panose="02020603050405020304" pitchFamily="18" charset="0"/>
              </a:rPr>
              <a:t>3. Уведомление о планируемом строительстве ИЖС – 31 уведомление;</a:t>
            </a:r>
          </a:p>
          <a:p>
            <a:pPr algn="just"/>
            <a:r>
              <a:rPr lang="ru-RU" sz="1200" dirty="0">
                <a:latin typeface="Times New Roman" panose="02020603050405020304" pitchFamily="18" charset="0"/>
                <a:cs typeface="Times New Roman" panose="02020603050405020304" pitchFamily="18" charset="0"/>
              </a:rPr>
              <a:t>4.  Уведомлений о соответствии построенных объектов (Ввод ИЖС):     </a:t>
            </a:r>
          </a:p>
          <a:p>
            <a:pPr algn="just"/>
            <a:r>
              <a:rPr lang="ru-RU" sz="1200" dirty="0">
                <a:latin typeface="Times New Roman" panose="02020603050405020304" pitchFamily="18" charset="0"/>
                <a:cs typeface="Times New Roman" panose="02020603050405020304" pitchFamily="18" charset="0"/>
              </a:rPr>
              <a:t>2 уведомления.</a:t>
            </a:r>
          </a:p>
          <a:p>
            <a:pPr algn="just"/>
            <a:r>
              <a:rPr lang="ru-RU" sz="1200" dirty="0">
                <a:latin typeface="Times New Roman" panose="02020603050405020304" pitchFamily="18" charset="0"/>
                <a:cs typeface="Times New Roman" panose="02020603050405020304" pitchFamily="18" charset="0"/>
              </a:rPr>
              <a:t>5. Разрешений  на производство земляных работ: 83 ордеров – разрешений.</a:t>
            </a:r>
          </a:p>
          <a:p>
            <a:pPr algn="just"/>
            <a:r>
              <a:rPr lang="ru-RU" sz="1200" dirty="0">
                <a:latin typeface="Times New Roman" panose="02020603050405020304" pitchFamily="18" charset="0"/>
                <a:cs typeface="Times New Roman" panose="02020603050405020304" pitchFamily="18" charset="0"/>
              </a:rPr>
              <a:t>6. Смена вида разрешенного использования – 14.</a:t>
            </a:r>
          </a:p>
          <a:p>
            <a:pPr algn="just"/>
            <a:r>
              <a:rPr lang="ru-RU" sz="1200" dirty="0">
                <a:latin typeface="Times New Roman" panose="02020603050405020304" pitchFamily="18" charset="0"/>
                <a:cs typeface="Times New Roman" panose="02020603050405020304" pitchFamily="18" charset="0"/>
              </a:rPr>
              <a:t>7. Уведомление о планируемом сносе –18 шт. </a:t>
            </a:r>
          </a:p>
          <a:p>
            <a:pPr algn="just"/>
            <a:r>
              <a:rPr lang="ru-RU" sz="1200" dirty="0">
                <a:latin typeface="Times New Roman" panose="02020603050405020304" pitchFamily="18" charset="0"/>
                <a:cs typeface="Times New Roman" panose="02020603050405020304" pitchFamily="18" charset="0"/>
              </a:rPr>
              <a:t>8. Уведомление о завершении сноса – 16 шт.</a:t>
            </a:r>
          </a:p>
          <a:p>
            <a:pPr algn="just"/>
            <a:r>
              <a:rPr lang="ru-RU" sz="1200" dirty="0">
                <a:latin typeface="Times New Roman" panose="02020603050405020304" pitchFamily="18" charset="0"/>
                <a:cs typeface="Times New Roman" panose="02020603050405020304" pitchFamily="18" charset="0"/>
              </a:rPr>
              <a:t>9. Градостроительных планов земельных участков:  15 шт.</a:t>
            </a:r>
          </a:p>
          <a:p>
            <a:pPr algn="just"/>
            <a:r>
              <a:rPr lang="ru-RU" sz="1200" dirty="0">
                <a:latin typeface="Times New Roman" panose="02020603050405020304" pitchFamily="18" charset="0"/>
                <a:cs typeface="Times New Roman" panose="02020603050405020304" pitchFamily="18" charset="0"/>
              </a:rPr>
              <a:t>10.  Разрешений на переустройство и перепланировку жилых помещений: 8решений. </a:t>
            </a:r>
          </a:p>
          <a:p>
            <a:pPr algn="just"/>
            <a:r>
              <a:rPr lang="ru-RU" sz="1200" dirty="0">
                <a:latin typeface="Times New Roman" panose="02020603050405020304" pitchFamily="18" charset="0"/>
                <a:cs typeface="Times New Roman" panose="02020603050405020304" pitchFamily="18" charset="0"/>
              </a:rPr>
              <a:t>11. Ввод после перепланировки квартир – 4 шт. </a:t>
            </a:r>
          </a:p>
          <a:p>
            <a:pPr algn="just"/>
            <a:r>
              <a:rPr lang="ru-RU" sz="1200" dirty="0">
                <a:latin typeface="Times New Roman" panose="02020603050405020304" pitchFamily="18" charset="0"/>
                <a:cs typeface="Times New Roman" panose="02020603050405020304" pitchFamily="18" charset="0"/>
              </a:rPr>
              <a:t>12. Разрешение на перевод из нежилого помещения в жилое помещение – 1 разрешения.</a:t>
            </a:r>
          </a:p>
          <a:p>
            <a:pPr algn="just"/>
            <a:r>
              <a:rPr lang="ru-RU" sz="1200" dirty="0">
                <a:latin typeface="Times New Roman" panose="02020603050405020304" pitchFamily="18" charset="0"/>
                <a:cs typeface="Times New Roman" panose="02020603050405020304" pitchFamily="18" charset="0"/>
              </a:rPr>
              <a:t>13. Присвоение, изменение и аннулирование объектам адресации адреса на территории Байкальского муниципального образования - 1945 шт.</a:t>
            </a:r>
          </a:p>
          <a:p>
            <a:pPr algn="just"/>
            <a:r>
              <a:rPr lang="ru-RU" sz="1200" dirty="0">
                <a:latin typeface="Times New Roman" panose="02020603050405020304" pitchFamily="18" charset="0"/>
                <a:cs typeface="Times New Roman" panose="02020603050405020304" pitchFamily="18" charset="0"/>
              </a:rPr>
              <a:t>14. Утверждение схемы расположения земельного участка или земельных участков на кадастровом плане территории, находящихся в собственности Байкальского муниципального образования, а также государственная собственность на которые не разграничена – 165 схем.</a:t>
            </a:r>
          </a:p>
          <a:p>
            <a:pPr algn="just"/>
            <a:r>
              <a:rPr lang="ru-RU" sz="1200" dirty="0">
                <a:latin typeface="Times New Roman" panose="02020603050405020304" pitchFamily="18" charset="0"/>
                <a:cs typeface="Times New Roman" panose="02020603050405020304" pitchFamily="18" charset="0"/>
              </a:rPr>
              <a:t>15. Выдача разрешения на вырубку зеленых насаждений и проведение компенсационного озеленения на территории Байкальского муниципального образования и Положения по содержанию, охране, защите, вырубке и восстановлению зеленых насаждений на территории Байкальского муниципального образования – 16 шт.</a:t>
            </a:r>
          </a:p>
          <a:p>
            <a:pPr algn="just"/>
            <a:r>
              <a:rPr lang="ru-RU" sz="1200" dirty="0">
                <a:latin typeface="Times New Roman" panose="02020603050405020304" pitchFamily="18" charset="0"/>
                <a:cs typeface="Times New Roman" panose="02020603050405020304" pitchFamily="18" charset="0"/>
              </a:rPr>
              <a:t>16. Установление публичного сервитута– 5 шт.</a:t>
            </a:r>
          </a:p>
          <a:p>
            <a:pPr algn="just"/>
            <a:r>
              <a:rPr lang="ru-RU" sz="1200" dirty="0">
                <a:latin typeface="Times New Roman" panose="02020603050405020304" pitchFamily="18" charset="0"/>
                <a:cs typeface="Times New Roman" panose="02020603050405020304" pitchFamily="18" charset="0"/>
              </a:rPr>
              <a:t>17. Предварительное согласование предоставления земельных участков, находящихся в муниципальной собственности Байкальского муниципального образования, и земельных участков, государственная собственность на которые не разграничена – 100 шт.</a:t>
            </a:r>
          </a:p>
          <a:p>
            <a:pPr algn="just"/>
            <a:r>
              <a:rPr lang="ru-RU" sz="1200" dirty="0">
                <a:latin typeface="Times New Roman" panose="02020603050405020304" pitchFamily="18" charset="0"/>
                <a:cs typeface="Times New Roman" panose="02020603050405020304" pitchFamily="18" charset="0"/>
              </a:rPr>
              <a:t>18. Постановка граждан на учет в качестве лиц, имеющих право на предоставление земельных участков в собственность бесплатно – 15 шт.</a:t>
            </a:r>
          </a:p>
        </p:txBody>
      </p:sp>
    </p:spTree>
    <p:extLst>
      <p:ext uri="{BB962C8B-B14F-4D97-AF65-F5344CB8AC3E}">
        <p14:creationId xmlns:p14="http://schemas.microsoft.com/office/powerpoint/2010/main" val="250511862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7"/>
          <p:cNvSpPr>
            <a:spLocks noGrp="1"/>
          </p:cNvSpPr>
          <p:nvPr>
            <p:ph type="title" idx="4294967295"/>
          </p:nvPr>
        </p:nvSpPr>
        <p:spPr>
          <a:xfrm>
            <a:off x="80963" y="438150"/>
            <a:ext cx="12111037" cy="625475"/>
          </a:xfrm>
        </p:spPr>
        <p:txBody>
          <a:bodyPr/>
          <a:lstStyle/>
          <a:p>
            <a:pPr algn="ctr"/>
            <a:r>
              <a:rPr lang="ru-RU" sz="2800" i="1" dirty="0" smtClean="0">
                <a:solidFill>
                  <a:schemeClr val="accent2"/>
                </a:solidFill>
                <a:latin typeface="Times New Roman" panose="02020603050405020304" pitchFamily="18" charset="0"/>
                <a:cs typeface="Times New Roman" panose="02020603050405020304" pitchFamily="18" charset="0"/>
              </a:rPr>
              <a:t>Ликвидация накопленного вреда окружающей среде, образовавшегося в процессе деятельности ОАО «Байкальский целлюлозно-бумажный комбинат»</a:t>
            </a:r>
            <a:endParaRPr lang="ru-RU" sz="2800" i="1" dirty="0">
              <a:solidFill>
                <a:schemeClr val="accent2"/>
              </a:solidFill>
              <a:latin typeface="Times New Roman" panose="02020603050405020304" pitchFamily="18" charset="0"/>
              <a:cs typeface="Times New Roman" panose="02020603050405020304" pitchFamily="18" charset="0"/>
            </a:endParaRPr>
          </a:p>
        </p:txBody>
      </p:sp>
      <p:graphicFrame>
        <p:nvGraphicFramePr>
          <p:cNvPr id="14" name="Рисунок 13"/>
          <p:cNvGraphicFramePr>
            <a:graphicFrameLocks noGrp="1"/>
          </p:cNvGraphicFramePr>
          <p:nvPr>
            <p:ph type="pic" idx="4294967295"/>
            <p:extLst>
              <p:ext uri="{D42A27DB-BD31-4B8C-83A1-F6EECF244321}">
                <p14:modId xmlns:p14="http://schemas.microsoft.com/office/powerpoint/2010/main" val="3794281130"/>
              </p:ext>
            </p:extLst>
          </p:nvPr>
        </p:nvGraphicFramePr>
        <p:xfrm>
          <a:off x="0" y="3367453"/>
          <a:ext cx="11632223" cy="37540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Текст 8"/>
          <p:cNvSpPr>
            <a:spLocks noGrp="1"/>
          </p:cNvSpPr>
          <p:nvPr>
            <p:ph type="body" idx="4294967295"/>
          </p:nvPr>
        </p:nvSpPr>
        <p:spPr>
          <a:xfrm>
            <a:off x="-61546" y="1358900"/>
            <a:ext cx="12024946" cy="2395415"/>
          </a:xfrm>
        </p:spPr>
        <p:txBody>
          <a:bodyPr/>
          <a:lstStyle/>
          <a:p>
            <a:pPr indent="0" algn="just">
              <a:buNone/>
            </a:pPr>
            <a:r>
              <a:rPr lang="ru-RU" sz="1400" dirty="0">
                <a:latin typeface="Times New Roman" panose="02020603050405020304" pitchFamily="18" charset="0"/>
                <a:cs typeface="Times New Roman" panose="02020603050405020304" pitchFamily="18" charset="0"/>
              </a:rPr>
              <a:t>Регулярная работа с ФГУП «ФЭО», ФГКУ Дирекция по организации работ по ликвидации НВОС и ОБ ГТС полигона «Красный Бор» в целях исполнения государственных контрактов по ликвидации накопленного вреда окружающей среде на полигонах «</a:t>
            </a:r>
            <a:r>
              <a:rPr lang="ru-RU" sz="1400" dirty="0" err="1">
                <a:latin typeface="Times New Roman" panose="02020603050405020304" pitchFamily="18" charset="0"/>
                <a:cs typeface="Times New Roman" panose="02020603050405020304" pitchFamily="18" charset="0"/>
              </a:rPr>
              <a:t>Солзанский</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Бабхинский</a:t>
            </a:r>
            <a:r>
              <a:rPr lang="ru-RU" sz="1400" dirty="0">
                <a:latin typeface="Times New Roman" panose="02020603050405020304" pitchFamily="18" charset="0"/>
                <a:cs typeface="Times New Roman" panose="02020603050405020304" pitchFamily="18" charset="0"/>
              </a:rPr>
              <a:t>» и территории, занятой КОС с производственными помещениями, содержащими черный щелок.</a:t>
            </a:r>
          </a:p>
          <a:p>
            <a:pPr indent="0" algn="just">
              <a:buNone/>
            </a:pPr>
            <a:r>
              <a:rPr lang="ru-RU" sz="1400" dirty="0" smtClean="0">
                <a:latin typeface="Times New Roman" panose="02020603050405020304" pitchFamily="18" charset="0"/>
                <a:cs typeface="Times New Roman" panose="02020603050405020304" pitchFamily="18" charset="0"/>
              </a:rPr>
              <a:t>На </a:t>
            </a:r>
            <a:r>
              <a:rPr lang="ru-RU" sz="1400" dirty="0">
                <a:latin typeface="Times New Roman" panose="02020603050405020304" pitchFamily="18" charset="0"/>
                <a:cs typeface="Times New Roman" panose="02020603050405020304" pitchFamily="18" charset="0"/>
              </a:rPr>
              <a:t>площадке цеха очистных сооружений (ЦОС) монтируется водопровод канализационно-очистных сооружений Байкальского муниципального образования. Выполняются работы по устройству внеплощадочных сетей и сооружений, технологических коммуникаций. Продолжается монтаж каркаса здания (станция очистки </a:t>
            </a:r>
            <a:r>
              <a:rPr lang="ru-RU" sz="1400" dirty="0" err="1">
                <a:latin typeface="Times New Roman" panose="02020603050405020304" pitchFamily="18" charset="0"/>
                <a:cs typeface="Times New Roman" panose="02020603050405020304" pitchFamily="18" charset="0"/>
              </a:rPr>
              <a:t>щелокосодержащего</a:t>
            </a:r>
            <a:r>
              <a:rPr lang="ru-RU" sz="1400" dirty="0">
                <a:latin typeface="Times New Roman" panose="02020603050405020304" pitchFamily="18" charset="0"/>
                <a:cs typeface="Times New Roman" panose="02020603050405020304" pitchFamily="18" charset="0"/>
              </a:rPr>
              <a:t> стока). Задействовано 86 человек, 13 единиц техники.</a:t>
            </a:r>
          </a:p>
          <a:p>
            <a:pPr indent="0" algn="just">
              <a:buNone/>
            </a:pPr>
            <a:r>
              <a:rPr lang="ru-RU" sz="1400" dirty="0" smtClean="0">
                <a:latin typeface="Times New Roman" panose="02020603050405020304" pitchFamily="18" charset="0"/>
                <a:cs typeface="Times New Roman" panose="02020603050405020304" pitchFamily="18" charset="0"/>
              </a:rPr>
              <a:t>На </a:t>
            </a:r>
            <a:r>
              <a:rPr lang="ru-RU" sz="1400" dirty="0">
                <a:latin typeface="Times New Roman" panose="02020603050405020304" pitchFamily="18" charset="0"/>
                <a:cs typeface="Times New Roman" panose="02020603050405020304" pitchFamily="18" charset="0"/>
              </a:rPr>
              <a:t>территории полигона «</a:t>
            </a:r>
            <a:r>
              <a:rPr lang="ru-RU" sz="1400" dirty="0" err="1">
                <a:latin typeface="Times New Roman" panose="02020603050405020304" pitchFamily="18" charset="0"/>
                <a:cs typeface="Times New Roman" panose="02020603050405020304" pitchFamily="18" charset="0"/>
              </a:rPr>
              <a:t>Бабхинский</a:t>
            </a:r>
            <a:r>
              <a:rPr lang="ru-RU" sz="1400" dirty="0">
                <a:latin typeface="Times New Roman" panose="02020603050405020304" pitchFamily="18" charset="0"/>
                <a:cs typeface="Times New Roman" panose="02020603050405020304" pitchFamily="18" charset="0"/>
              </a:rPr>
              <a:t>» завершено устройство наблюдательных скважин, выполняется устройство ограждения. Завершается устройство внутриплощадочных проездов и площадок разворота. Выполняется устройство площадки под технологическое оборудование, начато устройство наружного электроснабжения и системы водоснабжения. Задействовано 20 человек, 4 единицы техники.</a:t>
            </a:r>
          </a:p>
          <a:p>
            <a:pPr indent="0" algn="just">
              <a:buNone/>
            </a:pPr>
            <a:r>
              <a:rPr lang="ru-RU" sz="1400" dirty="0" smtClean="0">
                <a:latin typeface="Times New Roman" panose="02020603050405020304" pitchFamily="18" charset="0"/>
                <a:cs typeface="Times New Roman" panose="02020603050405020304" pitchFamily="18" charset="0"/>
              </a:rPr>
              <a:t>Проводится </a:t>
            </a:r>
            <a:r>
              <a:rPr lang="ru-RU" sz="1400" dirty="0">
                <a:latin typeface="Times New Roman" panose="02020603050405020304" pitchFamily="18" charset="0"/>
                <a:cs typeface="Times New Roman" panose="02020603050405020304" pitchFamily="18" charset="0"/>
              </a:rPr>
              <a:t>экологический мониторинг состояния окружающей среды.</a:t>
            </a:r>
          </a:p>
        </p:txBody>
      </p:sp>
      <p:pic>
        <p:nvPicPr>
          <p:cNvPr id="30" name="Рисунок 29"/>
          <p:cNvPicPr>
            <a:picLocks noChangeAspect="1"/>
          </p:cNvPicPr>
          <p:nvPr/>
        </p:nvPicPr>
        <p:blipFill>
          <a:blip r:embed="rId7"/>
          <a:stretch>
            <a:fillRect/>
          </a:stretch>
        </p:blipFill>
        <p:spPr>
          <a:xfrm>
            <a:off x="518746" y="4452607"/>
            <a:ext cx="1890346" cy="1728629"/>
          </a:xfrm>
          <a:prstGeom prst="rect">
            <a:avLst/>
          </a:prstGeom>
          <a:effectLst>
            <a:glow rad="139700">
              <a:schemeClr val="accent2">
                <a:satMod val="175000"/>
                <a:alpha val="40000"/>
              </a:schemeClr>
            </a:glow>
          </a:effectLst>
        </p:spPr>
      </p:pic>
    </p:spTree>
    <p:extLst>
      <p:ext uri="{BB962C8B-B14F-4D97-AF65-F5344CB8AC3E}">
        <p14:creationId xmlns:p14="http://schemas.microsoft.com/office/powerpoint/2010/main" val="64887255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430823" y="370235"/>
            <a:ext cx="11340964" cy="491411"/>
          </a:xfrm>
        </p:spPr>
        <p:txBody>
          <a:bodyPr/>
          <a:lstStyle/>
          <a:p>
            <a:pPr algn="ctr"/>
            <a:r>
              <a:rPr lang="ru-RU" sz="3200" i="1" dirty="0" smtClean="0">
                <a:solidFill>
                  <a:schemeClr val="accent2"/>
                </a:solidFill>
                <a:latin typeface="Times New Roman" panose="02020603050405020304" pitchFamily="18" charset="0"/>
                <a:cs typeface="Times New Roman" panose="02020603050405020304" pitchFamily="18" charset="0"/>
              </a:rPr>
              <a:t>Проект «Народные инициативы»</a:t>
            </a:r>
            <a:endParaRPr lang="ru-RU" sz="3200" i="1" dirty="0">
              <a:solidFill>
                <a:schemeClr val="accent2"/>
              </a:solidFill>
              <a:latin typeface="Times New Roman" panose="02020603050405020304" pitchFamily="18" charset="0"/>
              <a:cs typeface="Times New Roman" panose="02020603050405020304" pitchFamily="18" charset="0"/>
            </a:endParaRPr>
          </a:p>
        </p:txBody>
      </p:sp>
      <p:graphicFrame>
        <p:nvGraphicFramePr>
          <p:cNvPr id="8" name="Group 24"/>
          <p:cNvGraphicFramePr>
            <a:graphicFrameLocks noGrp="1"/>
          </p:cNvGraphicFramePr>
          <p:nvPr>
            <p:extLst>
              <p:ext uri="{D42A27DB-BD31-4B8C-83A1-F6EECF244321}">
                <p14:modId xmlns:p14="http://schemas.microsoft.com/office/powerpoint/2010/main" val="4119899111"/>
              </p:ext>
            </p:extLst>
          </p:nvPr>
        </p:nvGraphicFramePr>
        <p:xfrm>
          <a:off x="225418" y="1133352"/>
          <a:ext cx="11751773" cy="1847239"/>
        </p:xfrm>
        <a:graphic>
          <a:graphicData uri="http://schemas.openxmlformats.org/drawingml/2006/table">
            <a:tbl>
              <a:tblPr>
                <a:tableStyleId>{21E4AEA4-8DFA-4A89-87EB-49C32662AFE0}</a:tableStyleId>
              </a:tblPr>
              <a:tblGrid>
                <a:gridCol w="6062033">
                  <a:extLst>
                    <a:ext uri="{9D8B030D-6E8A-4147-A177-3AD203B41FA5}">
                      <a16:colId xmlns:a16="http://schemas.microsoft.com/office/drawing/2014/main" val="20000"/>
                    </a:ext>
                  </a:extLst>
                </a:gridCol>
                <a:gridCol w="5689740">
                  <a:extLst>
                    <a:ext uri="{9D8B030D-6E8A-4147-A177-3AD203B41FA5}">
                      <a16:colId xmlns:a16="http://schemas.microsoft.com/office/drawing/2014/main" val="20001"/>
                    </a:ext>
                  </a:extLst>
                </a:gridCol>
              </a:tblGrid>
              <a:tr h="45524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1" u="none" strike="noStrike" cap="none" normalizeH="0" baseline="0" dirty="0">
                          <a:ln>
                            <a:noFill/>
                          </a:ln>
                          <a:effectLst/>
                          <a:latin typeface="Times New Roman" panose="02020603050405020304" pitchFamily="18" charset="0"/>
                          <a:cs typeface="Times New Roman" panose="02020603050405020304" pitchFamily="18" charset="0"/>
                        </a:rPr>
                        <a:t>Мероприятие</a:t>
                      </a:r>
                      <a:endParaRPr kumimoji="0" lang="ru-RU" sz="1600" b="1"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txBody>
                  <a:tcPr marL="91435" marR="91435" marT="45745" marB="45745"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1" u="none" strike="noStrike" cap="none" normalizeH="0" baseline="0" dirty="0" smtClean="0">
                          <a:ln>
                            <a:noFill/>
                          </a:ln>
                          <a:effectLst/>
                          <a:latin typeface="Times New Roman" panose="02020603050405020304" pitchFamily="18" charset="0"/>
                          <a:cs typeface="Times New Roman" panose="02020603050405020304" pitchFamily="18" charset="0"/>
                        </a:rPr>
                        <a:t>Объем </a:t>
                      </a:r>
                      <a:r>
                        <a:rPr kumimoji="0" lang="ru-RU" sz="1600" b="1" u="none" strike="noStrike" cap="none" normalizeH="0" baseline="0" dirty="0">
                          <a:ln>
                            <a:noFill/>
                          </a:ln>
                          <a:effectLst/>
                          <a:latin typeface="Times New Roman" panose="02020603050405020304" pitchFamily="18" charset="0"/>
                          <a:cs typeface="Times New Roman" panose="02020603050405020304" pitchFamily="18" charset="0"/>
                        </a:rPr>
                        <a:t>финансирования, </a:t>
                      </a:r>
                      <a:r>
                        <a:rPr kumimoji="0" lang="ru-RU" sz="1600" b="1" u="none" strike="noStrike" cap="none" normalizeH="0" baseline="0" dirty="0" smtClean="0">
                          <a:ln>
                            <a:noFill/>
                          </a:ln>
                          <a:effectLst/>
                          <a:latin typeface="Times New Roman" panose="02020603050405020304" pitchFamily="18" charset="0"/>
                          <a:cs typeface="Times New Roman" panose="02020603050405020304" pitchFamily="18" charset="0"/>
                        </a:rPr>
                        <a:t>руб</a:t>
                      </a:r>
                      <a:r>
                        <a:rPr kumimoji="0" lang="ru-RU" sz="1600" b="1" u="none" strike="noStrike" cap="none" normalizeH="0" baseline="0" dirty="0">
                          <a:ln>
                            <a:noFill/>
                          </a:ln>
                          <a:effectLst/>
                          <a:latin typeface="Times New Roman" panose="02020603050405020304" pitchFamily="18" charset="0"/>
                          <a:cs typeface="Times New Roman" panose="02020603050405020304" pitchFamily="18" charset="0"/>
                        </a:rPr>
                        <a:t>.</a:t>
                      </a:r>
                      <a:endParaRPr kumimoji="0" lang="ru-RU" sz="1600" b="1"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txBody>
                  <a:tcPr marL="91435" marR="91435" marT="45745" marB="45745" horzOverflow="overflow"/>
                </a:tc>
                <a:extLst>
                  <a:ext uri="{0D108BD9-81ED-4DB2-BD59-A6C34878D82A}">
                    <a16:rowId xmlns:a16="http://schemas.microsoft.com/office/drawing/2014/main" val="10000"/>
                  </a:ext>
                </a:extLst>
              </a:tr>
              <a:tr h="1391999">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lang="ru-RU" sz="1600" kern="1200" dirty="0" smtClean="0">
                          <a:effectLst/>
                          <a:latin typeface="Times New Roman" panose="02020603050405020304" pitchFamily="18" charset="0"/>
                          <a:cs typeface="Times New Roman" panose="02020603050405020304" pitchFamily="18" charset="0"/>
                        </a:rPr>
                        <a:t>Устройство автомобильной парковки на дворовых территориях МД по адресу: </a:t>
                      </a:r>
                      <a:r>
                        <a:rPr lang="ru-RU" sz="1600" kern="1200" dirty="0" err="1" smtClean="0">
                          <a:effectLst/>
                          <a:latin typeface="Times New Roman" panose="02020603050405020304" pitchFamily="18" charset="0"/>
                          <a:cs typeface="Times New Roman" panose="02020603050405020304" pitchFamily="18" charset="0"/>
                        </a:rPr>
                        <a:t>мкр</a:t>
                      </a:r>
                      <a:r>
                        <a:rPr lang="ru-RU" sz="1600" kern="1200" dirty="0" smtClean="0">
                          <a:effectLst/>
                          <a:latin typeface="Times New Roman" panose="02020603050405020304" pitchFamily="18" charset="0"/>
                          <a:cs typeface="Times New Roman" panose="02020603050405020304" pitchFamily="18" charset="0"/>
                        </a:rPr>
                        <a:t>. Гагарина в районе дома 32,146,151(2 парковки),165,182,187(2</a:t>
                      </a:r>
                      <a:r>
                        <a:rPr lang="ru-RU" sz="1600" kern="1200" baseline="0" dirty="0" smtClean="0">
                          <a:effectLst/>
                          <a:latin typeface="Times New Roman" panose="02020603050405020304" pitchFamily="18" charset="0"/>
                          <a:cs typeface="Times New Roman" panose="02020603050405020304" pitchFamily="18" charset="0"/>
                        </a:rPr>
                        <a:t> </a:t>
                      </a:r>
                      <a:r>
                        <a:rPr lang="ru-RU" sz="1600" kern="1200" dirty="0" smtClean="0">
                          <a:effectLst/>
                          <a:latin typeface="Times New Roman" panose="02020603050405020304" pitchFamily="18" charset="0"/>
                          <a:cs typeface="Times New Roman" panose="02020603050405020304" pitchFamily="18" charset="0"/>
                        </a:rPr>
                        <a:t>парковки), д.199, двор д.201,203,204 (1  большая  единая парковка).</a:t>
                      </a:r>
                      <a:endParaRPr lang="ru-RU" sz="1600" b="0" kern="1200" dirty="0" smtClean="0">
                        <a:solidFill>
                          <a:schemeClr val="bg1"/>
                        </a:solidFill>
                        <a:effectLst/>
                        <a:latin typeface="Times New Roman" panose="02020603050405020304" pitchFamily="18" charset="0"/>
                        <a:ea typeface="+mn-ea"/>
                        <a:cs typeface="Times New Roman" panose="02020603050405020304" pitchFamily="18" charset="0"/>
                      </a:endParaRPr>
                    </a:p>
                  </a:txBody>
                  <a:tcPr marL="91435" marR="91435" marT="45745" marB="45745" horzOverflow="overflow"/>
                </a:tc>
                <a:tc>
                  <a:txBody>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lang="ru-RU" sz="1600" kern="1200" dirty="0">
                          <a:effectLst/>
                          <a:latin typeface="Times New Roman" panose="02020603050405020304" pitchFamily="18" charset="0"/>
                          <a:cs typeface="Times New Roman" panose="02020603050405020304" pitchFamily="18" charset="0"/>
                        </a:rPr>
                        <a:t>общий объем </a:t>
                      </a:r>
                      <a:r>
                        <a:rPr lang="ru-RU" sz="1600" kern="1200" dirty="0" smtClean="0">
                          <a:effectLst/>
                          <a:latin typeface="Times New Roman" panose="02020603050405020304" pitchFamily="18" charset="0"/>
                          <a:cs typeface="Times New Roman" panose="02020603050405020304" pitchFamily="18" charset="0"/>
                        </a:rPr>
                        <a:t>финансирования  </a:t>
                      </a:r>
                      <a:r>
                        <a:rPr lang="ru-RU" sz="1800" kern="1200" dirty="0" smtClean="0">
                          <a:effectLst/>
                          <a:latin typeface="Times New Roman" panose="02020603050405020304" pitchFamily="18" charset="0"/>
                          <a:cs typeface="Times New Roman" panose="02020603050405020304" pitchFamily="18" charset="0"/>
                        </a:rPr>
                        <a:t>5 310</a:t>
                      </a:r>
                      <a:r>
                        <a:rPr lang="ru-RU" sz="1800" kern="1200" baseline="0" dirty="0" smtClean="0">
                          <a:effectLst/>
                          <a:latin typeface="Times New Roman" panose="02020603050405020304" pitchFamily="18" charset="0"/>
                          <a:cs typeface="Times New Roman" panose="02020603050405020304" pitchFamily="18" charset="0"/>
                        </a:rPr>
                        <a:t> </a:t>
                      </a:r>
                      <a:r>
                        <a:rPr lang="ru-RU" sz="1800" kern="1200" dirty="0" smtClean="0">
                          <a:effectLst/>
                          <a:latin typeface="Times New Roman" panose="02020603050405020304" pitchFamily="18" charset="0"/>
                          <a:cs typeface="Times New Roman" panose="02020603050405020304" pitchFamily="18" charset="0"/>
                        </a:rPr>
                        <a:t>630,00</a:t>
                      </a:r>
                    </a:p>
                    <a:p>
                      <a:pPr marL="0" marR="0" lvl="0" indent="0" algn="just" defTabSz="914400" rtl="0" eaLnBrk="1" fontAlgn="base" latinLnBrk="0" hangingPunct="1">
                        <a:lnSpc>
                          <a:spcPct val="100000"/>
                        </a:lnSpc>
                        <a:spcBef>
                          <a:spcPct val="0"/>
                        </a:spcBef>
                        <a:spcAft>
                          <a:spcPct val="0"/>
                        </a:spcAft>
                        <a:buClrTx/>
                        <a:buSzTx/>
                        <a:buFontTx/>
                        <a:buNone/>
                        <a:tabLst/>
                        <a:defRPr/>
                      </a:pPr>
                      <a:r>
                        <a:rPr lang="ru-RU" sz="1600" kern="1200" dirty="0" smtClean="0">
                          <a:effectLst/>
                          <a:latin typeface="Times New Roman" panose="02020603050405020304" pitchFamily="18" charset="0"/>
                          <a:cs typeface="Times New Roman" panose="02020603050405020304" pitchFamily="18" charset="0"/>
                        </a:rPr>
                        <a:t>в </a:t>
                      </a:r>
                      <a:r>
                        <a:rPr lang="ru-RU" sz="1600" kern="1200" dirty="0">
                          <a:effectLst/>
                          <a:latin typeface="Times New Roman" panose="02020603050405020304" pitchFamily="18" charset="0"/>
                          <a:cs typeface="Times New Roman" panose="02020603050405020304" pitchFamily="18" charset="0"/>
                        </a:rPr>
                        <a:t>том числе: </a:t>
                      </a:r>
                    </a:p>
                    <a:p>
                      <a:pPr marL="0" marR="0" lvl="0" indent="0" algn="just" defTabSz="914400" rtl="0" eaLnBrk="1" fontAlgn="base" latinLnBrk="0" hangingPunct="1">
                        <a:lnSpc>
                          <a:spcPct val="100000"/>
                        </a:lnSpc>
                        <a:spcBef>
                          <a:spcPct val="0"/>
                        </a:spcBef>
                        <a:spcAft>
                          <a:spcPct val="0"/>
                        </a:spcAft>
                        <a:buClrTx/>
                        <a:buSzTx/>
                        <a:buFontTx/>
                        <a:buNone/>
                        <a:tabLst/>
                        <a:defRPr/>
                      </a:pPr>
                      <a:r>
                        <a:rPr lang="ru-RU" sz="1600" kern="1200" dirty="0">
                          <a:effectLst/>
                          <a:latin typeface="Times New Roman" panose="02020603050405020304" pitchFamily="18" charset="0"/>
                          <a:cs typeface="Times New Roman" panose="02020603050405020304" pitchFamily="18" charset="0"/>
                        </a:rPr>
                        <a:t>из областного </a:t>
                      </a:r>
                      <a:r>
                        <a:rPr lang="ru-RU" sz="1600" kern="1200" dirty="0" smtClean="0">
                          <a:effectLst/>
                          <a:latin typeface="Times New Roman" panose="02020603050405020304" pitchFamily="18" charset="0"/>
                          <a:cs typeface="Times New Roman" panose="02020603050405020304" pitchFamily="18" charset="0"/>
                        </a:rPr>
                        <a:t>бюджета               </a:t>
                      </a:r>
                      <a:r>
                        <a:rPr lang="ru-RU" sz="1800" kern="1200" dirty="0" smtClean="0">
                          <a:effectLst/>
                          <a:latin typeface="Times New Roman" panose="02020603050405020304" pitchFamily="18" charset="0"/>
                          <a:cs typeface="Times New Roman" panose="02020603050405020304" pitchFamily="18" charset="0"/>
                        </a:rPr>
                        <a:t>5</a:t>
                      </a:r>
                      <a:r>
                        <a:rPr lang="ru-RU" sz="1800" kern="1200" baseline="0" dirty="0" smtClean="0">
                          <a:effectLst/>
                          <a:latin typeface="Times New Roman" panose="02020603050405020304" pitchFamily="18" charset="0"/>
                          <a:cs typeface="Times New Roman" panose="02020603050405020304" pitchFamily="18" charset="0"/>
                        </a:rPr>
                        <a:t> 090 200,00</a:t>
                      </a:r>
                      <a:endParaRPr lang="ru-RU" sz="1800" kern="1200" dirty="0">
                        <a:effectLst/>
                        <a:latin typeface="Times New Roman" panose="02020603050405020304" pitchFamily="18" charset="0"/>
                        <a:cs typeface="Times New Roman" panose="02020603050405020304"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lang="ru-RU" sz="1600" kern="1200" dirty="0">
                          <a:effectLst/>
                          <a:latin typeface="Times New Roman" panose="02020603050405020304" pitchFamily="18" charset="0"/>
                          <a:cs typeface="Times New Roman" panose="02020603050405020304" pitchFamily="18" charset="0"/>
                        </a:rPr>
                        <a:t>местного </a:t>
                      </a:r>
                      <a:r>
                        <a:rPr lang="ru-RU" sz="1600" kern="1200" dirty="0" smtClean="0">
                          <a:effectLst/>
                          <a:latin typeface="Times New Roman" panose="02020603050405020304" pitchFamily="18" charset="0"/>
                          <a:cs typeface="Times New Roman" panose="02020603050405020304" pitchFamily="18" charset="0"/>
                        </a:rPr>
                        <a:t>бюджета                      </a:t>
                      </a:r>
                      <a:r>
                        <a:rPr lang="ru-RU" sz="1600" kern="1200" baseline="0" dirty="0" smtClean="0">
                          <a:effectLst/>
                          <a:latin typeface="Times New Roman" panose="02020603050405020304" pitchFamily="18" charset="0"/>
                          <a:cs typeface="Times New Roman" panose="02020603050405020304" pitchFamily="18" charset="0"/>
                        </a:rPr>
                        <a:t>    </a:t>
                      </a:r>
                      <a:r>
                        <a:rPr lang="ru-RU" sz="1800" kern="1200" dirty="0" smtClean="0">
                          <a:effectLst/>
                          <a:latin typeface="Times New Roman" panose="02020603050405020304" pitchFamily="18" charset="0"/>
                          <a:cs typeface="Times New Roman" panose="02020603050405020304" pitchFamily="18" charset="0"/>
                        </a:rPr>
                        <a:t>212</a:t>
                      </a:r>
                      <a:r>
                        <a:rPr lang="ru-RU" sz="1800" kern="1200" baseline="0" dirty="0" smtClean="0">
                          <a:effectLst/>
                          <a:latin typeface="Times New Roman" panose="02020603050405020304" pitchFamily="18" charset="0"/>
                          <a:cs typeface="Times New Roman" panose="02020603050405020304" pitchFamily="18" charset="0"/>
                        </a:rPr>
                        <a:t> </a:t>
                      </a:r>
                      <a:r>
                        <a:rPr lang="ru-RU" sz="1800" kern="1200" dirty="0" smtClean="0">
                          <a:effectLst/>
                          <a:latin typeface="Times New Roman" panose="02020603050405020304" pitchFamily="18" charset="0"/>
                          <a:cs typeface="Times New Roman" panose="02020603050405020304" pitchFamily="18" charset="0"/>
                        </a:rPr>
                        <a:t>430,00</a:t>
                      </a:r>
                      <a:endParaRPr kumimoji="0" lang="ru-RU" sz="1400" b="1"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txBody>
                  <a:tcPr marL="91435" marR="91435" marT="45745" marB="45745" horzOverflow="overflow"/>
                </a:tc>
                <a:extLst>
                  <a:ext uri="{0D108BD9-81ED-4DB2-BD59-A6C34878D82A}">
                    <a16:rowId xmlns:a16="http://schemas.microsoft.com/office/drawing/2014/main" val="10001"/>
                  </a:ext>
                </a:extLst>
              </a:tr>
            </a:tbl>
          </a:graphicData>
        </a:graphic>
      </p:graphicFrame>
      <p:pic>
        <p:nvPicPr>
          <p:cNvPr id="12" name="Рисунок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823" y="3807069"/>
            <a:ext cx="3487615" cy="2615711"/>
          </a:xfrm>
          <a:prstGeom prst="rect">
            <a:avLst/>
          </a:prstGeom>
          <a:effectLst>
            <a:glow rad="228600">
              <a:schemeClr val="bg1">
                <a:alpha val="40000"/>
              </a:schemeClr>
            </a:glow>
          </a:effectLst>
        </p:spPr>
      </p:pic>
      <p:pic>
        <p:nvPicPr>
          <p:cNvPr id="13" name="Рисунок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3004" y="3807069"/>
            <a:ext cx="3487615" cy="2615712"/>
          </a:xfrm>
          <a:prstGeom prst="rect">
            <a:avLst/>
          </a:prstGeom>
          <a:effectLst>
            <a:glow rad="228600">
              <a:schemeClr val="bg1">
                <a:alpha val="40000"/>
              </a:schemeClr>
            </a:glow>
          </a:effectLst>
        </p:spPr>
      </p:pic>
      <p:pic>
        <p:nvPicPr>
          <p:cNvPr id="14" name="Рисунок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131" y="3807069"/>
            <a:ext cx="3487614" cy="2615711"/>
          </a:xfrm>
          <a:prstGeom prst="rect">
            <a:avLst/>
          </a:prstGeom>
          <a:effectLst>
            <a:glow rad="228600">
              <a:schemeClr val="bg1">
                <a:alpha val="40000"/>
              </a:schemeClr>
            </a:glow>
          </a:effectLst>
        </p:spPr>
      </p:pic>
    </p:spTree>
    <p:extLst>
      <p:ext uri="{BB962C8B-B14F-4D97-AF65-F5344CB8AC3E}">
        <p14:creationId xmlns:p14="http://schemas.microsoft.com/office/powerpoint/2010/main" val="118994262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430823" y="370235"/>
            <a:ext cx="11340964" cy="491411"/>
          </a:xfrm>
        </p:spPr>
        <p:txBody>
          <a:bodyPr/>
          <a:lstStyle/>
          <a:p>
            <a:pPr algn="ctr"/>
            <a:r>
              <a:rPr lang="ru-RU" sz="3200" i="1" dirty="0" smtClean="0">
                <a:solidFill>
                  <a:schemeClr val="accent2"/>
                </a:solidFill>
                <a:latin typeface="Times New Roman" panose="02020603050405020304" pitchFamily="18" charset="0"/>
                <a:cs typeface="Times New Roman" panose="02020603050405020304" pitchFamily="18" charset="0"/>
              </a:rPr>
              <a:t>«Инициативные проекты»</a:t>
            </a:r>
            <a:endParaRPr lang="ru-RU" sz="3200" i="1" dirty="0">
              <a:solidFill>
                <a:schemeClr val="accent2"/>
              </a:solidFill>
              <a:latin typeface="Times New Roman" panose="02020603050405020304" pitchFamily="18" charset="0"/>
              <a:cs typeface="Times New Roman" panose="02020603050405020304" pitchFamily="18" charset="0"/>
            </a:endParaRPr>
          </a:p>
        </p:txBody>
      </p:sp>
      <p:pic>
        <p:nvPicPr>
          <p:cNvPr id="12" name="Рисунок 11"/>
          <p:cNvPicPr>
            <a:picLocks noChangeAspect="1"/>
          </p:cNvPicPr>
          <p:nvPr/>
        </p:nvPicPr>
        <p:blipFill rotWithShape="1">
          <a:blip r:embed="rId2">
            <a:extLst>
              <a:ext uri="{28A0092B-C50C-407E-A947-70E740481C1C}">
                <a14:useLocalDpi xmlns:a14="http://schemas.microsoft.com/office/drawing/2010/main" val="0"/>
              </a:ext>
            </a:extLst>
          </a:blip>
          <a:srcRect b="27395"/>
          <a:stretch/>
        </p:blipFill>
        <p:spPr>
          <a:xfrm>
            <a:off x="807649" y="3807067"/>
            <a:ext cx="2026493" cy="2615711"/>
          </a:xfrm>
          <a:prstGeom prst="rect">
            <a:avLst/>
          </a:prstGeom>
          <a:effectLst>
            <a:glow rad="228600">
              <a:schemeClr val="bg1">
                <a:alpha val="40000"/>
              </a:schemeClr>
            </a:glow>
          </a:effectLst>
        </p:spPr>
      </p:pic>
      <p:pic>
        <p:nvPicPr>
          <p:cNvPr id="13" name="Рисунок 12"/>
          <p:cNvPicPr>
            <a:picLocks noChangeAspect="1"/>
          </p:cNvPicPr>
          <p:nvPr/>
        </p:nvPicPr>
        <p:blipFill rotWithShape="1">
          <a:blip r:embed="rId3">
            <a:extLst>
              <a:ext uri="{28A0092B-C50C-407E-A947-70E740481C1C}">
                <a14:useLocalDpi xmlns:a14="http://schemas.microsoft.com/office/drawing/2010/main" val="0"/>
              </a:ext>
            </a:extLst>
          </a:blip>
          <a:srcRect b="22353"/>
          <a:stretch/>
        </p:blipFill>
        <p:spPr>
          <a:xfrm>
            <a:off x="3769301" y="3807067"/>
            <a:ext cx="1894527" cy="2615189"/>
          </a:xfrm>
          <a:prstGeom prst="rect">
            <a:avLst/>
          </a:prstGeom>
          <a:effectLst>
            <a:glow rad="228600">
              <a:schemeClr val="bg1">
                <a:alpha val="40000"/>
              </a:schemeClr>
            </a:glow>
          </a:effectLst>
        </p:spPr>
      </p:pic>
      <p:pic>
        <p:nvPicPr>
          <p:cNvPr id="14" name="Рисунок 13"/>
          <p:cNvPicPr>
            <a:picLocks noChangeAspect="1"/>
          </p:cNvPicPr>
          <p:nvPr/>
        </p:nvPicPr>
        <p:blipFill rotWithShape="1">
          <a:blip r:embed="rId4">
            <a:extLst>
              <a:ext uri="{28A0092B-C50C-407E-A947-70E740481C1C}">
                <a14:useLocalDpi xmlns:a14="http://schemas.microsoft.com/office/drawing/2010/main" val="0"/>
              </a:ext>
            </a:extLst>
          </a:blip>
          <a:srcRect b="31092"/>
          <a:stretch/>
        </p:blipFill>
        <p:spPr>
          <a:xfrm>
            <a:off x="6537719" y="3807067"/>
            <a:ext cx="2134807" cy="2615189"/>
          </a:xfrm>
          <a:prstGeom prst="rect">
            <a:avLst/>
          </a:prstGeom>
          <a:effectLst>
            <a:glow rad="228600">
              <a:schemeClr val="bg1">
                <a:alpha val="40000"/>
              </a:schemeClr>
            </a:glow>
          </a:effectLst>
        </p:spPr>
      </p:pic>
      <p:graphicFrame>
        <p:nvGraphicFramePr>
          <p:cNvPr id="7" name="Group 24"/>
          <p:cNvGraphicFramePr>
            <a:graphicFrameLocks noGrp="1"/>
          </p:cNvGraphicFramePr>
          <p:nvPr>
            <p:extLst>
              <p:ext uri="{D42A27DB-BD31-4B8C-83A1-F6EECF244321}">
                <p14:modId xmlns:p14="http://schemas.microsoft.com/office/powerpoint/2010/main" val="2327933858"/>
              </p:ext>
            </p:extLst>
          </p:nvPr>
        </p:nvGraphicFramePr>
        <p:xfrm>
          <a:off x="364025" y="983883"/>
          <a:ext cx="11584719" cy="2128593"/>
        </p:xfrm>
        <a:graphic>
          <a:graphicData uri="http://schemas.openxmlformats.org/drawingml/2006/table">
            <a:tbl>
              <a:tblPr>
                <a:tableStyleId>{21E4AEA4-8DFA-4A89-87EB-49C32662AFE0}</a:tableStyleId>
              </a:tblPr>
              <a:tblGrid>
                <a:gridCol w="5975860">
                  <a:extLst>
                    <a:ext uri="{9D8B030D-6E8A-4147-A177-3AD203B41FA5}">
                      <a16:colId xmlns:a16="http://schemas.microsoft.com/office/drawing/2014/main" val="20000"/>
                    </a:ext>
                  </a:extLst>
                </a:gridCol>
                <a:gridCol w="5608859">
                  <a:extLst>
                    <a:ext uri="{9D8B030D-6E8A-4147-A177-3AD203B41FA5}">
                      <a16:colId xmlns:a16="http://schemas.microsoft.com/office/drawing/2014/main" val="20001"/>
                    </a:ext>
                  </a:extLst>
                </a:gridCol>
              </a:tblGrid>
              <a:tr h="52457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1" u="none" strike="noStrike" cap="none" normalizeH="0" baseline="0" dirty="0">
                          <a:ln>
                            <a:noFill/>
                          </a:ln>
                          <a:effectLst/>
                          <a:latin typeface="Times New Roman" panose="02020603050405020304" pitchFamily="18" charset="0"/>
                          <a:cs typeface="Times New Roman" panose="02020603050405020304" pitchFamily="18" charset="0"/>
                        </a:rPr>
                        <a:t>Мероприятие</a:t>
                      </a:r>
                      <a:endParaRPr kumimoji="0" lang="ru-RU" sz="1600" b="1"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txBody>
                  <a:tcPr marL="91435" marR="91435" marT="45745" marB="45745"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1" u="none" strike="noStrike" cap="none" normalizeH="0" baseline="0" dirty="0" smtClean="0">
                          <a:ln>
                            <a:noFill/>
                          </a:ln>
                          <a:effectLst/>
                          <a:latin typeface="Times New Roman" panose="02020603050405020304" pitchFamily="18" charset="0"/>
                          <a:cs typeface="Times New Roman" panose="02020603050405020304" pitchFamily="18" charset="0"/>
                        </a:rPr>
                        <a:t>Объем </a:t>
                      </a:r>
                      <a:r>
                        <a:rPr kumimoji="0" lang="ru-RU" sz="1600" b="1" u="none" strike="noStrike" cap="none" normalizeH="0" baseline="0" dirty="0">
                          <a:ln>
                            <a:noFill/>
                          </a:ln>
                          <a:effectLst/>
                          <a:latin typeface="Times New Roman" panose="02020603050405020304" pitchFamily="18" charset="0"/>
                          <a:cs typeface="Times New Roman" panose="02020603050405020304" pitchFamily="18" charset="0"/>
                        </a:rPr>
                        <a:t>финансирования, </a:t>
                      </a:r>
                      <a:r>
                        <a:rPr kumimoji="0" lang="ru-RU" sz="1600" b="1" u="none" strike="noStrike" cap="none" normalizeH="0" baseline="0" dirty="0" smtClean="0">
                          <a:ln>
                            <a:noFill/>
                          </a:ln>
                          <a:effectLst/>
                          <a:latin typeface="Times New Roman" panose="02020603050405020304" pitchFamily="18" charset="0"/>
                          <a:cs typeface="Times New Roman" panose="02020603050405020304" pitchFamily="18" charset="0"/>
                        </a:rPr>
                        <a:t>руб</a:t>
                      </a:r>
                      <a:r>
                        <a:rPr kumimoji="0" lang="ru-RU" sz="1600" b="1" u="none" strike="noStrike" cap="none" normalizeH="0" baseline="0" dirty="0">
                          <a:ln>
                            <a:noFill/>
                          </a:ln>
                          <a:effectLst/>
                          <a:latin typeface="Times New Roman" panose="02020603050405020304" pitchFamily="18" charset="0"/>
                          <a:cs typeface="Times New Roman" panose="02020603050405020304" pitchFamily="18" charset="0"/>
                        </a:rPr>
                        <a:t>.</a:t>
                      </a:r>
                      <a:endParaRPr kumimoji="0" lang="ru-RU" sz="1600" b="1"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txBody>
                  <a:tcPr marL="91435" marR="91435" marT="45745" marB="45745" horzOverflow="overflow"/>
                </a:tc>
                <a:extLst>
                  <a:ext uri="{0D108BD9-81ED-4DB2-BD59-A6C34878D82A}">
                    <a16:rowId xmlns:a16="http://schemas.microsoft.com/office/drawing/2014/main" val="10000"/>
                  </a:ext>
                </a:extLst>
              </a:tr>
              <a:tr h="1604016">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lang="ru-RU" sz="1600" kern="1200" dirty="0" smtClean="0">
                          <a:effectLst/>
                          <a:latin typeface="Times New Roman" panose="02020603050405020304" pitchFamily="18" charset="0"/>
                          <a:cs typeface="Times New Roman" panose="02020603050405020304" pitchFamily="18" charset="0"/>
                        </a:rPr>
                        <a:t>1. «Парк воинской Славы» </a:t>
                      </a:r>
                      <a:endParaRPr lang="ru-RU" sz="1600" b="0" kern="1200" dirty="0" smtClean="0">
                        <a:solidFill>
                          <a:schemeClr val="bg1"/>
                        </a:solidFill>
                        <a:effectLst/>
                        <a:latin typeface="Times New Roman" panose="02020603050405020304" pitchFamily="18" charset="0"/>
                        <a:ea typeface="+mn-ea"/>
                        <a:cs typeface="Times New Roman" panose="02020603050405020304" pitchFamily="18" charset="0"/>
                      </a:endParaRPr>
                    </a:p>
                  </a:txBody>
                  <a:tcPr marL="91435" marR="91435" marT="45745" marB="45745" horzOverflow="overflow"/>
                </a:tc>
                <a:tc>
                  <a:txBody>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lang="ru-RU" sz="1600" kern="1200" dirty="0">
                          <a:effectLst/>
                          <a:latin typeface="Times New Roman" panose="02020603050405020304" pitchFamily="18" charset="0"/>
                          <a:cs typeface="Times New Roman" panose="02020603050405020304" pitchFamily="18" charset="0"/>
                        </a:rPr>
                        <a:t>общий объем </a:t>
                      </a:r>
                      <a:r>
                        <a:rPr lang="ru-RU" sz="1600" kern="1200" dirty="0" smtClean="0">
                          <a:effectLst/>
                          <a:latin typeface="Times New Roman" panose="02020603050405020304" pitchFamily="18" charset="0"/>
                          <a:cs typeface="Times New Roman" panose="02020603050405020304" pitchFamily="18" charset="0"/>
                        </a:rPr>
                        <a:t>финансирования </a:t>
                      </a:r>
                      <a:r>
                        <a:rPr lang="ru-RU" sz="1800" kern="1200" dirty="0" smtClean="0">
                          <a:effectLst/>
                          <a:latin typeface="Times New Roman" panose="02020603050405020304" pitchFamily="18" charset="0"/>
                          <a:cs typeface="Times New Roman" panose="02020603050405020304" pitchFamily="18" charset="0"/>
                        </a:rPr>
                        <a:t>1 999 415,41 </a:t>
                      </a:r>
                    </a:p>
                    <a:p>
                      <a:pPr marL="0" marR="0" lvl="0" indent="0" algn="just" defTabSz="914400" rtl="0" eaLnBrk="1" fontAlgn="base" latinLnBrk="0" hangingPunct="1">
                        <a:lnSpc>
                          <a:spcPct val="100000"/>
                        </a:lnSpc>
                        <a:spcBef>
                          <a:spcPct val="0"/>
                        </a:spcBef>
                        <a:spcAft>
                          <a:spcPct val="0"/>
                        </a:spcAft>
                        <a:buClrTx/>
                        <a:buSzTx/>
                        <a:buFontTx/>
                        <a:buNone/>
                        <a:tabLst/>
                        <a:defRPr/>
                      </a:pPr>
                      <a:r>
                        <a:rPr lang="ru-RU" sz="1600" kern="1200" dirty="0" smtClean="0">
                          <a:effectLst/>
                          <a:latin typeface="Times New Roman" panose="02020603050405020304" pitchFamily="18" charset="0"/>
                          <a:cs typeface="Times New Roman" panose="02020603050405020304" pitchFamily="18" charset="0"/>
                        </a:rPr>
                        <a:t>в </a:t>
                      </a:r>
                      <a:r>
                        <a:rPr lang="ru-RU" sz="1600" kern="1200" dirty="0">
                          <a:effectLst/>
                          <a:latin typeface="Times New Roman" panose="02020603050405020304" pitchFamily="18" charset="0"/>
                          <a:cs typeface="Times New Roman" panose="02020603050405020304" pitchFamily="18" charset="0"/>
                        </a:rPr>
                        <a:t>том числе: </a:t>
                      </a:r>
                    </a:p>
                    <a:p>
                      <a:pPr marL="0" marR="0" lvl="0" indent="0" algn="just" defTabSz="914400" rtl="0" eaLnBrk="1" fontAlgn="base" latinLnBrk="0" hangingPunct="1">
                        <a:lnSpc>
                          <a:spcPct val="100000"/>
                        </a:lnSpc>
                        <a:spcBef>
                          <a:spcPct val="0"/>
                        </a:spcBef>
                        <a:spcAft>
                          <a:spcPct val="0"/>
                        </a:spcAft>
                        <a:buClrTx/>
                        <a:buSzTx/>
                        <a:buFontTx/>
                        <a:buNone/>
                        <a:tabLst/>
                        <a:defRPr/>
                      </a:pPr>
                      <a:r>
                        <a:rPr lang="ru-RU" sz="1600" kern="1200" dirty="0">
                          <a:effectLst/>
                          <a:latin typeface="Times New Roman" panose="02020603050405020304" pitchFamily="18" charset="0"/>
                          <a:cs typeface="Times New Roman" panose="02020603050405020304" pitchFamily="18" charset="0"/>
                        </a:rPr>
                        <a:t>из областного </a:t>
                      </a:r>
                      <a:r>
                        <a:rPr lang="ru-RU" sz="1600" kern="1200" dirty="0" smtClean="0">
                          <a:effectLst/>
                          <a:latin typeface="Times New Roman" panose="02020603050405020304" pitchFamily="18" charset="0"/>
                          <a:cs typeface="Times New Roman" panose="02020603050405020304" pitchFamily="18" charset="0"/>
                        </a:rPr>
                        <a:t>бюджета               </a:t>
                      </a:r>
                      <a:r>
                        <a:rPr lang="ru-RU" sz="1800" kern="1200" dirty="0" smtClean="0">
                          <a:effectLst/>
                          <a:latin typeface="Times New Roman" panose="02020603050405020304" pitchFamily="18" charset="0"/>
                          <a:cs typeface="Times New Roman" panose="02020603050405020304" pitchFamily="18" charset="0"/>
                        </a:rPr>
                        <a:t>1 799 415,41 </a:t>
                      </a:r>
                    </a:p>
                    <a:p>
                      <a:pPr marL="0" marR="0" lvl="0" indent="0" algn="just" defTabSz="914400" rtl="0" eaLnBrk="1" fontAlgn="base" latinLnBrk="0" hangingPunct="1">
                        <a:lnSpc>
                          <a:spcPct val="100000"/>
                        </a:lnSpc>
                        <a:spcBef>
                          <a:spcPct val="0"/>
                        </a:spcBef>
                        <a:spcAft>
                          <a:spcPct val="0"/>
                        </a:spcAft>
                        <a:buClrTx/>
                        <a:buSzTx/>
                        <a:buFontTx/>
                        <a:buNone/>
                        <a:tabLst/>
                        <a:defRPr/>
                      </a:pPr>
                      <a:r>
                        <a:rPr lang="ru-RU" sz="1600" kern="1200" dirty="0" smtClean="0">
                          <a:effectLst/>
                          <a:latin typeface="Times New Roman" panose="02020603050405020304" pitchFamily="18" charset="0"/>
                          <a:cs typeface="Times New Roman" panose="02020603050405020304" pitchFamily="18" charset="0"/>
                        </a:rPr>
                        <a:t>инициативный платеж                    </a:t>
                      </a:r>
                      <a:r>
                        <a:rPr lang="ru-RU" sz="1800" kern="1200" dirty="0" smtClean="0">
                          <a:effectLst/>
                          <a:latin typeface="Times New Roman" panose="02020603050405020304" pitchFamily="18" charset="0"/>
                          <a:cs typeface="Times New Roman" panose="02020603050405020304" pitchFamily="18" charset="0"/>
                        </a:rPr>
                        <a:t>200 000,00 </a:t>
                      </a:r>
                      <a:endParaRPr kumimoji="0" lang="ru-RU" sz="1400" b="1"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txBody>
                  <a:tcPr marL="91435" marR="91435" marT="45745" marB="45745" horzOverflow="overflow"/>
                </a:tc>
                <a:extLst>
                  <a:ext uri="{0D108BD9-81ED-4DB2-BD59-A6C34878D82A}">
                    <a16:rowId xmlns:a16="http://schemas.microsoft.com/office/drawing/2014/main" val="10001"/>
                  </a:ext>
                </a:extLst>
              </a:tr>
            </a:tbl>
          </a:graphicData>
        </a:graphic>
      </p:graphicFrame>
      <p:pic>
        <p:nvPicPr>
          <p:cNvPr id="3" name="Рисунок 2"/>
          <p:cNvPicPr>
            <a:picLocks noChangeAspect="1"/>
          </p:cNvPicPr>
          <p:nvPr/>
        </p:nvPicPr>
        <p:blipFill rotWithShape="1">
          <a:blip r:embed="rId5">
            <a:extLst>
              <a:ext uri="{28A0092B-C50C-407E-A947-70E740481C1C}">
                <a14:useLocalDpi xmlns:a14="http://schemas.microsoft.com/office/drawing/2010/main" val="0"/>
              </a:ext>
            </a:extLst>
          </a:blip>
          <a:srcRect t="5042" b="17647"/>
          <a:stretch/>
        </p:blipFill>
        <p:spPr>
          <a:xfrm>
            <a:off x="9546417" y="3807067"/>
            <a:ext cx="1902763" cy="2615189"/>
          </a:xfrm>
          <a:prstGeom prst="rect">
            <a:avLst/>
          </a:prstGeom>
          <a:effectLst>
            <a:glow rad="228600">
              <a:schemeClr val="bg1">
                <a:alpha val="40000"/>
              </a:schemeClr>
            </a:glow>
          </a:effectLst>
        </p:spPr>
      </p:pic>
    </p:spTree>
    <p:extLst>
      <p:ext uri="{BB962C8B-B14F-4D97-AF65-F5344CB8AC3E}">
        <p14:creationId xmlns:p14="http://schemas.microsoft.com/office/powerpoint/2010/main" val="35352578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430823" y="370235"/>
            <a:ext cx="11340964" cy="491411"/>
          </a:xfrm>
        </p:spPr>
        <p:txBody>
          <a:bodyPr/>
          <a:lstStyle/>
          <a:p>
            <a:pPr algn="ctr"/>
            <a:r>
              <a:rPr lang="ru-RU" sz="3200" i="1" dirty="0" smtClean="0">
                <a:solidFill>
                  <a:schemeClr val="accent2"/>
                </a:solidFill>
                <a:latin typeface="Times New Roman" panose="02020603050405020304" pitchFamily="18" charset="0"/>
                <a:cs typeface="Times New Roman" panose="02020603050405020304" pitchFamily="18" charset="0"/>
              </a:rPr>
              <a:t>«Инициативные проекты»</a:t>
            </a:r>
            <a:endParaRPr lang="ru-RU" sz="3200" i="1" dirty="0">
              <a:solidFill>
                <a:schemeClr val="accent2"/>
              </a:solidFill>
              <a:latin typeface="Times New Roman" panose="02020603050405020304" pitchFamily="18" charset="0"/>
              <a:cs typeface="Times New Roman" panose="02020603050405020304" pitchFamily="18" charset="0"/>
            </a:endParaRPr>
          </a:p>
        </p:txBody>
      </p:sp>
      <p:pic>
        <p:nvPicPr>
          <p:cNvPr id="12" name="Рисунок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823" y="4134033"/>
            <a:ext cx="3487615" cy="1961783"/>
          </a:xfrm>
          <a:prstGeom prst="rect">
            <a:avLst/>
          </a:prstGeom>
          <a:effectLst>
            <a:glow rad="228600">
              <a:schemeClr val="bg1">
                <a:alpha val="40000"/>
              </a:schemeClr>
            </a:glow>
          </a:effectLst>
        </p:spPr>
      </p:pic>
      <p:pic>
        <p:nvPicPr>
          <p:cNvPr id="13" name="Рисунок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4179" y="3807068"/>
            <a:ext cx="1177070" cy="2615712"/>
          </a:xfrm>
          <a:prstGeom prst="rect">
            <a:avLst/>
          </a:prstGeom>
          <a:effectLst>
            <a:glow rad="228600">
              <a:schemeClr val="bg1">
                <a:alpha val="40000"/>
              </a:schemeClr>
            </a:glow>
          </a:effectLst>
        </p:spPr>
      </p:pic>
      <p:pic>
        <p:nvPicPr>
          <p:cNvPr id="14" name="Рисунок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6990" y="4134034"/>
            <a:ext cx="3487614" cy="1961782"/>
          </a:xfrm>
          <a:prstGeom prst="rect">
            <a:avLst/>
          </a:prstGeom>
          <a:effectLst>
            <a:glow rad="228600">
              <a:schemeClr val="bg1">
                <a:alpha val="40000"/>
              </a:schemeClr>
            </a:glow>
          </a:effectLst>
        </p:spPr>
      </p:pic>
      <p:pic>
        <p:nvPicPr>
          <p:cNvPr id="3" name="Рисунок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70671" y="3807068"/>
            <a:ext cx="1471338" cy="2615712"/>
          </a:xfrm>
          <a:prstGeom prst="rect">
            <a:avLst/>
          </a:prstGeom>
          <a:effectLst>
            <a:glow rad="228600">
              <a:schemeClr val="bg1">
                <a:alpha val="40000"/>
              </a:schemeClr>
            </a:glow>
          </a:effectLst>
        </p:spPr>
      </p:pic>
      <p:graphicFrame>
        <p:nvGraphicFramePr>
          <p:cNvPr id="8" name="Group 24"/>
          <p:cNvGraphicFramePr>
            <a:graphicFrameLocks noGrp="1"/>
          </p:cNvGraphicFramePr>
          <p:nvPr>
            <p:extLst>
              <p:ext uri="{D42A27DB-BD31-4B8C-83A1-F6EECF244321}">
                <p14:modId xmlns:p14="http://schemas.microsoft.com/office/powerpoint/2010/main" val="4081810308"/>
              </p:ext>
            </p:extLst>
          </p:nvPr>
        </p:nvGraphicFramePr>
        <p:xfrm>
          <a:off x="205765" y="992676"/>
          <a:ext cx="11655058" cy="1935162"/>
        </p:xfrm>
        <a:graphic>
          <a:graphicData uri="http://schemas.openxmlformats.org/drawingml/2006/table">
            <a:tbl>
              <a:tblPr>
                <a:tableStyleId>{21E4AEA4-8DFA-4A89-87EB-49C32662AFE0}</a:tableStyleId>
              </a:tblPr>
              <a:tblGrid>
                <a:gridCol w="6012144">
                  <a:extLst>
                    <a:ext uri="{9D8B030D-6E8A-4147-A177-3AD203B41FA5}">
                      <a16:colId xmlns:a16="http://schemas.microsoft.com/office/drawing/2014/main" val="20000"/>
                    </a:ext>
                  </a:extLst>
                </a:gridCol>
                <a:gridCol w="5642914">
                  <a:extLst>
                    <a:ext uri="{9D8B030D-6E8A-4147-A177-3AD203B41FA5}">
                      <a16:colId xmlns:a16="http://schemas.microsoft.com/office/drawing/2014/main" val="20001"/>
                    </a:ext>
                  </a:extLst>
                </a:gridCol>
              </a:tblGrid>
              <a:tr h="47690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1" u="none" strike="noStrike" cap="none" normalizeH="0" baseline="0" dirty="0">
                          <a:ln>
                            <a:noFill/>
                          </a:ln>
                          <a:effectLst/>
                          <a:latin typeface="Times New Roman" panose="02020603050405020304" pitchFamily="18" charset="0"/>
                          <a:cs typeface="Times New Roman" panose="02020603050405020304" pitchFamily="18" charset="0"/>
                        </a:rPr>
                        <a:t>Мероприятие</a:t>
                      </a:r>
                      <a:endParaRPr kumimoji="0" lang="ru-RU" sz="1600" b="1"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txBody>
                  <a:tcPr marL="91435" marR="91435" marT="45745" marB="45745"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1" u="none" strike="noStrike" cap="none" normalizeH="0" baseline="0" dirty="0" smtClean="0">
                          <a:ln>
                            <a:noFill/>
                          </a:ln>
                          <a:effectLst/>
                          <a:latin typeface="Times New Roman" panose="02020603050405020304" pitchFamily="18" charset="0"/>
                          <a:cs typeface="Times New Roman" panose="02020603050405020304" pitchFamily="18" charset="0"/>
                        </a:rPr>
                        <a:t>Объем </a:t>
                      </a:r>
                      <a:r>
                        <a:rPr kumimoji="0" lang="ru-RU" sz="1600" b="1" u="none" strike="noStrike" cap="none" normalizeH="0" baseline="0" dirty="0">
                          <a:ln>
                            <a:noFill/>
                          </a:ln>
                          <a:effectLst/>
                          <a:latin typeface="Times New Roman" panose="02020603050405020304" pitchFamily="18" charset="0"/>
                          <a:cs typeface="Times New Roman" panose="02020603050405020304" pitchFamily="18" charset="0"/>
                        </a:rPr>
                        <a:t>финансирования, </a:t>
                      </a:r>
                      <a:r>
                        <a:rPr kumimoji="0" lang="ru-RU" sz="1600" b="1" u="none" strike="noStrike" cap="none" normalizeH="0" baseline="0" dirty="0" smtClean="0">
                          <a:ln>
                            <a:noFill/>
                          </a:ln>
                          <a:effectLst/>
                          <a:latin typeface="Times New Roman" panose="02020603050405020304" pitchFamily="18" charset="0"/>
                          <a:cs typeface="Times New Roman" panose="02020603050405020304" pitchFamily="18" charset="0"/>
                        </a:rPr>
                        <a:t>руб</a:t>
                      </a:r>
                      <a:r>
                        <a:rPr kumimoji="0" lang="ru-RU" sz="1600" b="1" u="none" strike="noStrike" cap="none" normalizeH="0" baseline="0" dirty="0">
                          <a:ln>
                            <a:noFill/>
                          </a:ln>
                          <a:effectLst/>
                          <a:latin typeface="Times New Roman" panose="02020603050405020304" pitchFamily="18" charset="0"/>
                          <a:cs typeface="Times New Roman" panose="02020603050405020304" pitchFamily="18" charset="0"/>
                        </a:rPr>
                        <a:t>.</a:t>
                      </a:r>
                      <a:endParaRPr kumimoji="0" lang="ru-RU" sz="1600" b="1"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txBody>
                  <a:tcPr marL="91435" marR="91435" marT="45745" marB="45745" horzOverflow="overflow"/>
                </a:tc>
                <a:extLst>
                  <a:ext uri="{0D108BD9-81ED-4DB2-BD59-A6C34878D82A}">
                    <a16:rowId xmlns:a16="http://schemas.microsoft.com/office/drawing/2014/main" val="10000"/>
                  </a:ext>
                </a:extLst>
              </a:tr>
              <a:tr h="1458254">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lang="ru-RU" sz="1600" kern="1200" dirty="0" smtClean="0">
                          <a:effectLst/>
                          <a:latin typeface="Times New Roman" panose="02020603050405020304" pitchFamily="18" charset="0"/>
                          <a:cs typeface="Times New Roman" panose="02020603050405020304" pitchFamily="18" charset="0"/>
                        </a:rPr>
                        <a:t>2. «Обустройство сквера по проекту «Возрожденная память о съемках фильма « У Озера»» </a:t>
                      </a:r>
                      <a:endParaRPr lang="ru-RU" sz="1600" b="0" kern="1200" dirty="0" smtClean="0">
                        <a:solidFill>
                          <a:schemeClr val="bg1"/>
                        </a:solidFill>
                        <a:effectLst/>
                        <a:latin typeface="Times New Roman" panose="02020603050405020304" pitchFamily="18" charset="0"/>
                        <a:ea typeface="+mn-ea"/>
                        <a:cs typeface="Times New Roman" panose="02020603050405020304" pitchFamily="18" charset="0"/>
                      </a:endParaRPr>
                    </a:p>
                  </a:txBody>
                  <a:tcPr marL="91435" marR="91435" marT="45745" marB="45745" horzOverflow="overflow"/>
                </a:tc>
                <a:tc>
                  <a:txBody>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lang="ru-RU" sz="1600" kern="1200" dirty="0">
                          <a:effectLst/>
                          <a:latin typeface="Times New Roman" panose="02020603050405020304" pitchFamily="18" charset="0"/>
                          <a:cs typeface="Times New Roman" panose="02020603050405020304" pitchFamily="18" charset="0"/>
                        </a:rPr>
                        <a:t>общий объем </a:t>
                      </a:r>
                      <a:r>
                        <a:rPr lang="ru-RU" sz="1600" kern="1200" dirty="0" smtClean="0">
                          <a:effectLst/>
                          <a:latin typeface="Times New Roman" panose="02020603050405020304" pitchFamily="18" charset="0"/>
                          <a:cs typeface="Times New Roman" panose="02020603050405020304" pitchFamily="18" charset="0"/>
                        </a:rPr>
                        <a:t>финансирования </a:t>
                      </a:r>
                      <a:r>
                        <a:rPr lang="ru-RU" sz="1800" kern="1200" dirty="0" smtClean="0">
                          <a:effectLst/>
                          <a:latin typeface="Times New Roman" panose="02020603050405020304" pitchFamily="18" charset="0"/>
                          <a:cs typeface="Times New Roman" panose="02020603050405020304" pitchFamily="18" charset="0"/>
                        </a:rPr>
                        <a:t>1  045 612,00 </a:t>
                      </a:r>
                    </a:p>
                    <a:p>
                      <a:pPr marL="0" marR="0" lvl="0" indent="0" algn="just" defTabSz="914400" rtl="0" eaLnBrk="1" fontAlgn="base" latinLnBrk="0" hangingPunct="1">
                        <a:lnSpc>
                          <a:spcPct val="100000"/>
                        </a:lnSpc>
                        <a:spcBef>
                          <a:spcPct val="0"/>
                        </a:spcBef>
                        <a:spcAft>
                          <a:spcPct val="0"/>
                        </a:spcAft>
                        <a:buClrTx/>
                        <a:buSzTx/>
                        <a:buFontTx/>
                        <a:buNone/>
                        <a:tabLst/>
                        <a:defRPr/>
                      </a:pPr>
                      <a:r>
                        <a:rPr lang="ru-RU" sz="1600" kern="1200" dirty="0" smtClean="0">
                          <a:effectLst/>
                          <a:latin typeface="Times New Roman" panose="02020603050405020304" pitchFamily="18" charset="0"/>
                          <a:cs typeface="Times New Roman" panose="02020603050405020304" pitchFamily="18" charset="0"/>
                        </a:rPr>
                        <a:t>в </a:t>
                      </a:r>
                      <a:r>
                        <a:rPr lang="ru-RU" sz="1600" kern="1200" dirty="0">
                          <a:effectLst/>
                          <a:latin typeface="Times New Roman" panose="02020603050405020304" pitchFamily="18" charset="0"/>
                          <a:cs typeface="Times New Roman" panose="02020603050405020304" pitchFamily="18" charset="0"/>
                        </a:rPr>
                        <a:t>том числе: </a:t>
                      </a:r>
                    </a:p>
                    <a:p>
                      <a:pPr marL="0" marR="0" lvl="0" indent="0" algn="just" defTabSz="914400" rtl="0" eaLnBrk="1" fontAlgn="base" latinLnBrk="0" hangingPunct="1">
                        <a:lnSpc>
                          <a:spcPct val="100000"/>
                        </a:lnSpc>
                        <a:spcBef>
                          <a:spcPct val="0"/>
                        </a:spcBef>
                        <a:spcAft>
                          <a:spcPct val="0"/>
                        </a:spcAft>
                        <a:buClrTx/>
                        <a:buSzTx/>
                        <a:buFontTx/>
                        <a:buNone/>
                        <a:tabLst/>
                        <a:defRPr/>
                      </a:pPr>
                      <a:r>
                        <a:rPr lang="ru-RU" sz="1600" kern="1200" dirty="0">
                          <a:effectLst/>
                          <a:latin typeface="Times New Roman" panose="02020603050405020304" pitchFamily="18" charset="0"/>
                          <a:cs typeface="Times New Roman" panose="02020603050405020304" pitchFamily="18" charset="0"/>
                        </a:rPr>
                        <a:t>из областного </a:t>
                      </a:r>
                      <a:r>
                        <a:rPr lang="ru-RU" sz="1600" kern="1200" dirty="0" smtClean="0">
                          <a:effectLst/>
                          <a:latin typeface="Times New Roman" panose="02020603050405020304" pitchFamily="18" charset="0"/>
                          <a:cs typeface="Times New Roman" panose="02020603050405020304" pitchFamily="18" charset="0"/>
                        </a:rPr>
                        <a:t>бюджета               </a:t>
                      </a:r>
                      <a:r>
                        <a:rPr lang="ru-RU" sz="1800" kern="1200" dirty="0" smtClean="0">
                          <a:effectLst/>
                          <a:latin typeface="Times New Roman" panose="02020603050405020304" pitchFamily="18" charset="0"/>
                          <a:cs typeface="Times New Roman" panose="02020603050405020304" pitchFamily="18" charset="0"/>
                        </a:rPr>
                        <a:t>888 770,20 </a:t>
                      </a:r>
                    </a:p>
                    <a:p>
                      <a:pPr marL="0" marR="0" lvl="0" indent="0" algn="just" defTabSz="914400" rtl="0" eaLnBrk="1" fontAlgn="base" latinLnBrk="0" hangingPunct="1">
                        <a:lnSpc>
                          <a:spcPct val="100000"/>
                        </a:lnSpc>
                        <a:spcBef>
                          <a:spcPct val="0"/>
                        </a:spcBef>
                        <a:spcAft>
                          <a:spcPct val="0"/>
                        </a:spcAft>
                        <a:buClrTx/>
                        <a:buSzTx/>
                        <a:buFontTx/>
                        <a:buNone/>
                        <a:tabLst/>
                        <a:defRPr/>
                      </a:pPr>
                      <a:r>
                        <a:rPr lang="ru-RU" sz="1600" kern="1200" dirty="0" smtClean="0">
                          <a:effectLst/>
                          <a:latin typeface="Times New Roman" panose="02020603050405020304" pitchFamily="18" charset="0"/>
                          <a:cs typeface="Times New Roman" panose="02020603050405020304" pitchFamily="18" charset="0"/>
                        </a:rPr>
                        <a:t>инициативный платеж                </a:t>
                      </a:r>
                      <a:r>
                        <a:rPr lang="ru-RU" sz="1800" kern="1200" dirty="0" smtClean="0">
                          <a:effectLst/>
                          <a:latin typeface="Times New Roman" panose="02020603050405020304" pitchFamily="18" charset="0"/>
                          <a:cs typeface="Times New Roman" panose="02020603050405020304" pitchFamily="18" charset="0"/>
                        </a:rPr>
                        <a:t>156 841,80 </a:t>
                      </a:r>
                      <a:endParaRPr kumimoji="0" lang="ru-RU" sz="1400" b="1"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txBody>
                  <a:tcPr marL="91435" marR="91435" marT="45745" marB="45745" horzOverflow="overflow"/>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65875321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Таблица 5"/>
          <p:cNvGraphicFramePr>
            <a:graphicFrameLocks noGrp="1"/>
          </p:cNvGraphicFramePr>
          <p:nvPr>
            <p:extLst>
              <p:ext uri="{D42A27DB-BD31-4B8C-83A1-F6EECF244321}">
                <p14:modId xmlns:p14="http://schemas.microsoft.com/office/powerpoint/2010/main" val="2106672813"/>
              </p:ext>
            </p:extLst>
          </p:nvPr>
        </p:nvGraphicFramePr>
        <p:xfrm>
          <a:off x="516466" y="1192793"/>
          <a:ext cx="11074400" cy="2346273"/>
        </p:xfrm>
        <a:graphic>
          <a:graphicData uri="http://schemas.openxmlformats.org/drawingml/2006/table">
            <a:tbl>
              <a:tblPr>
                <a:tableStyleId>{21E4AEA4-8DFA-4A89-87EB-49C32662AFE0}</a:tableStyleId>
              </a:tblPr>
              <a:tblGrid>
                <a:gridCol w="9604179">
                  <a:extLst>
                    <a:ext uri="{9D8B030D-6E8A-4147-A177-3AD203B41FA5}">
                      <a16:colId xmlns:a16="http://schemas.microsoft.com/office/drawing/2014/main" val="276700183"/>
                    </a:ext>
                  </a:extLst>
                </a:gridCol>
                <a:gridCol w="1470221">
                  <a:extLst>
                    <a:ext uri="{9D8B030D-6E8A-4147-A177-3AD203B41FA5}">
                      <a16:colId xmlns:a16="http://schemas.microsoft.com/office/drawing/2014/main" val="1999331095"/>
                    </a:ext>
                  </a:extLst>
                </a:gridCol>
              </a:tblGrid>
              <a:tr h="1152793">
                <a:tc>
                  <a:txBody>
                    <a:bodyPr/>
                    <a:lstStyle/>
                    <a:p>
                      <a:pPr algn="ctr">
                        <a:spcAft>
                          <a:spcPts val="0"/>
                        </a:spcAft>
                      </a:pPr>
                      <a:r>
                        <a:rPr lang="ru-RU" sz="1800" dirty="0" smtClean="0">
                          <a:effectLst/>
                          <a:latin typeface="Times New Roman" panose="02020603050405020304" pitchFamily="18" charset="0"/>
                          <a:cs typeface="Times New Roman" panose="02020603050405020304" pitchFamily="18" charset="0"/>
                        </a:rPr>
                        <a:t>Поддержка </a:t>
                      </a:r>
                      <a:r>
                        <a:rPr lang="ru-RU" sz="1800" dirty="0">
                          <a:effectLst/>
                          <a:latin typeface="Times New Roman" panose="02020603050405020304" pitchFamily="18" charset="0"/>
                          <a:cs typeface="Times New Roman" panose="02020603050405020304" pitchFamily="18" charset="0"/>
                        </a:rPr>
                        <a:t>деятельности военно-патриотических клубов и молодежных объединений</a:t>
                      </a:r>
                      <a:endParaRPr lang="ru-RU"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ru-RU" sz="1800" dirty="0" smtClean="0">
                          <a:effectLst/>
                          <a:latin typeface="Times New Roman" panose="02020603050405020304" pitchFamily="18" charset="0"/>
                          <a:cs typeface="Times New Roman" panose="02020603050405020304" pitchFamily="18" charset="0"/>
                        </a:rPr>
                        <a:t>100 000,0</a:t>
                      </a:r>
                      <a:endParaRPr lang="ru-RU"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67491670"/>
                  </a:ext>
                </a:extLst>
              </a:tr>
              <a:tr h="596740">
                <a:tc>
                  <a:txBody>
                    <a:bodyPr/>
                    <a:lstStyle/>
                    <a:p>
                      <a:pPr algn="ctr">
                        <a:spcAft>
                          <a:spcPts val="0"/>
                        </a:spcAft>
                      </a:pPr>
                      <a:r>
                        <a:rPr lang="ru-RU" sz="1800" dirty="0" smtClean="0">
                          <a:effectLst/>
                          <a:latin typeface="Times New Roman" panose="02020603050405020304" pitchFamily="18" charset="0"/>
                          <a:cs typeface="Times New Roman" panose="02020603050405020304" pitchFamily="18" charset="0"/>
                        </a:rPr>
                        <a:t>Поддержка </a:t>
                      </a:r>
                      <a:r>
                        <a:rPr lang="ru-RU" sz="1800" dirty="0">
                          <a:effectLst/>
                          <a:latin typeface="Times New Roman" panose="02020603050405020304" pitchFamily="18" charset="0"/>
                          <a:cs typeface="Times New Roman" panose="02020603050405020304" pitchFamily="18" charset="0"/>
                        </a:rPr>
                        <a:t>творческих, прикладных, художественных коллективов горда</a:t>
                      </a:r>
                      <a:endParaRPr lang="ru-RU"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ru-RU" sz="1800" dirty="0" smtClean="0">
                          <a:effectLst/>
                          <a:latin typeface="Times New Roman" panose="02020603050405020304" pitchFamily="18" charset="0"/>
                          <a:cs typeface="Times New Roman" panose="02020603050405020304" pitchFamily="18" charset="0"/>
                        </a:rPr>
                        <a:t>250 000,0</a:t>
                      </a:r>
                      <a:endParaRPr lang="ru-RU"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649245401"/>
                  </a:ext>
                </a:extLst>
              </a:tr>
              <a:tr h="596740">
                <a:tc>
                  <a:txBody>
                    <a:bodyPr/>
                    <a:lstStyle/>
                    <a:p>
                      <a:pPr algn="ctr">
                        <a:spcAft>
                          <a:spcPts val="0"/>
                        </a:spcAft>
                      </a:pPr>
                      <a:r>
                        <a:rPr lang="ru-RU" sz="1800" dirty="0" smtClean="0">
                          <a:effectLst/>
                          <a:latin typeface="Times New Roman" panose="02020603050405020304" pitchFamily="18" charset="0"/>
                          <a:cs typeface="Times New Roman" panose="02020603050405020304" pitchFamily="18" charset="0"/>
                        </a:rPr>
                        <a:t>Проведение акций, конкурсов среди молодежи</a:t>
                      </a:r>
                      <a:endParaRPr lang="ru-RU"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ru-RU" sz="1800" dirty="0" smtClean="0">
                          <a:effectLst/>
                          <a:latin typeface="Times New Roman" panose="02020603050405020304" pitchFamily="18" charset="0"/>
                          <a:cs typeface="Times New Roman" panose="02020603050405020304" pitchFamily="18" charset="0"/>
                        </a:rPr>
                        <a:t>150 000,0</a:t>
                      </a:r>
                      <a:endParaRPr lang="ru-RU"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845776307"/>
                  </a:ext>
                </a:extLst>
              </a:tr>
            </a:tbl>
          </a:graphicData>
        </a:graphic>
      </p:graphicFrame>
      <p:sp>
        <p:nvSpPr>
          <p:cNvPr id="7" name="Прямоугольник 6"/>
          <p:cNvSpPr/>
          <p:nvPr/>
        </p:nvSpPr>
        <p:spPr>
          <a:xfrm>
            <a:off x="745067" y="231384"/>
            <a:ext cx="11548533" cy="523220"/>
          </a:xfrm>
          <a:prstGeom prst="rect">
            <a:avLst/>
          </a:prstGeom>
        </p:spPr>
        <p:txBody>
          <a:bodyPr wrap="square">
            <a:spAutoFit/>
          </a:bodyPr>
          <a:lstStyle/>
          <a:p>
            <a:pPr algn="ctr"/>
            <a:r>
              <a:rPr lang="ru-RU" sz="2800" i="1" dirty="0">
                <a:solidFill>
                  <a:schemeClr val="accent2"/>
                </a:solidFill>
                <a:latin typeface="Times New Roman" panose="02020603050405020304" pitchFamily="18" charset="0"/>
                <a:cs typeface="Times New Roman" panose="02020603050405020304" pitchFamily="18" charset="0"/>
              </a:rPr>
              <a:t>Муниципальная программа «Молодежная политика в </a:t>
            </a:r>
            <a:r>
              <a:rPr lang="ru-RU" sz="2800" i="1" dirty="0" smtClean="0">
                <a:solidFill>
                  <a:schemeClr val="accent2"/>
                </a:solidFill>
                <a:latin typeface="Times New Roman" panose="02020603050405020304" pitchFamily="18" charset="0"/>
                <a:cs typeface="Times New Roman" panose="02020603050405020304" pitchFamily="18" charset="0"/>
              </a:rPr>
              <a:t>БГП»</a:t>
            </a:r>
            <a:endParaRPr lang="ru-RU" sz="2800" i="1" dirty="0">
              <a:solidFill>
                <a:schemeClr val="accent2"/>
              </a:solidFill>
              <a:latin typeface="Times New Roman" panose="02020603050405020304" pitchFamily="18" charset="0"/>
              <a:cs typeface="Times New Roman" panose="02020603050405020304" pitchFamily="18" charset="0"/>
            </a:endParaRPr>
          </a:p>
        </p:txBody>
      </p:sp>
      <p:sp>
        <p:nvSpPr>
          <p:cNvPr id="2" name="Прямоугольник 1"/>
          <p:cNvSpPr/>
          <p:nvPr/>
        </p:nvSpPr>
        <p:spPr>
          <a:xfrm>
            <a:off x="7035800" y="3707560"/>
            <a:ext cx="4692990" cy="338554"/>
          </a:xfrm>
          <a:prstGeom prst="rect">
            <a:avLst/>
          </a:prstGeom>
        </p:spPr>
        <p:txBody>
          <a:bodyPr wrap="square">
            <a:spAutoFit/>
          </a:bodyPr>
          <a:lstStyle/>
          <a:p>
            <a:r>
              <a:rPr lang="ru-RU" sz="1600" i="1" dirty="0" smtClean="0">
                <a:solidFill>
                  <a:schemeClr val="tx1"/>
                </a:solidFill>
                <a:latin typeface="Times New Roman" panose="02020603050405020304" pitchFamily="18" charset="0"/>
                <a:cs typeface="Times New Roman" panose="02020603050405020304" pitchFamily="18" charset="0"/>
              </a:rPr>
              <a:t>Итого на реализацию программы : 500 000,00 руб</a:t>
            </a:r>
            <a:r>
              <a:rPr lang="ru-RU" sz="1600" i="1"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65350777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34108" y="219136"/>
            <a:ext cx="11437679" cy="668887"/>
          </a:xfrm>
        </p:spPr>
        <p:txBody>
          <a:bodyPr/>
          <a:lstStyle/>
          <a:p>
            <a:pPr algn="ctr"/>
            <a:r>
              <a:rPr lang="ru-RU" sz="2800" i="1" dirty="0" smtClean="0">
                <a:solidFill>
                  <a:schemeClr val="accent2"/>
                </a:solidFill>
                <a:latin typeface="Times New Roman" panose="02020603050405020304" pitchFamily="18" charset="0"/>
                <a:cs typeface="Times New Roman" panose="02020603050405020304" pitchFamily="18" charset="0"/>
              </a:rPr>
              <a:t>Развитие физической культуры и спорта в Байкальском муниципальном образовании</a:t>
            </a:r>
            <a:endParaRPr lang="ru-RU" sz="2800" i="1" dirty="0">
              <a:solidFill>
                <a:schemeClr val="accent2"/>
              </a:solidFill>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167054" y="936893"/>
            <a:ext cx="7792431" cy="5663089"/>
          </a:xfrm>
          <a:prstGeom prst="rect">
            <a:avLst/>
          </a:prstGeom>
        </p:spPr>
        <p:txBody>
          <a:bodyPr wrap="square">
            <a:spAutoFit/>
          </a:bodyPr>
          <a:lstStyle/>
          <a:p>
            <a:pPr algn="ctr"/>
            <a:r>
              <a:rPr lang="ru-RU" sz="2000" i="1" u="sng" dirty="0">
                <a:solidFill>
                  <a:schemeClr val="accent2"/>
                </a:solidFill>
                <a:latin typeface="Times New Roman" panose="02020603050405020304" pitchFamily="18" charset="0"/>
                <a:cs typeface="Times New Roman" panose="02020603050405020304" pitchFamily="18" charset="0"/>
              </a:rPr>
              <a:t>Муниципальное казенное учреждение</a:t>
            </a:r>
          </a:p>
          <a:p>
            <a:pPr algn="ctr"/>
            <a:r>
              <a:rPr lang="ru-RU" sz="2000" i="1" u="sng" dirty="0">
                <a:solidFill>
                  <a:schemeClr val="accent2"/>
                </a:solidFill>
                <a:latin typeface="Times New Roman" panose="02020603050405020304" pitchFamily="18" charset="0"/>
                <a:cs typeface="Times New Roman" panose="02020603050405020304" pitchFamily="18" charset="0"/>
              </a:rPr>
              <a:t> «Культурно-досуговый центр «Радуга»</a:t>
            </a:r>
          </a:p>
          <a:p>
            <a:r>
              <a:rPr lang="ru-RU" dirty="0">
                <a:latin typeface="Times New Roman" panose="02020603050405020304" pitchFamily="18" charset="0"/>
                <a:cs typeface="Times New Roman" panose="02020603050405020304" pitchFamily="18" charset="0"/>
              </a:rPr>
              <a:t>На базе учреждения работает 8 клубов:</a:t>
            </a:r>
          </a:p>
          <a:p>
            <a:r>
              <a:rPr lang="ru-RU" dirty="0" smtClean="0">
                <a:latin typeface="Times New Roman" panose="02020603050405020304" pitchFamily="18" charset="0"/>
                <a:cs typeface="Times New Roman" panose="02020603050405020304" pitchFamily="18" charset="0"/>
              </a:rPr>
              <a:t>1)Клуб </a:t>
            </a:r>
            <a:r>
              <a:rPr lang="ru-RU" dirty="0">
                <a:latin typeface="Times New Roman" panose="02020603050405020304" pitchFamily="18" charset="0"/>
                <a:cs typeface="Times New Roman" panose="02020603050405020304" pitchFamily="18" charset="0"/>
              </a:rPr>
              <a:t>силовых единоборств «Атлетик</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2)Хоккейный </a:t>
            </a:r>
            <a:r>
              <a:rPr lang="ru-RU" dirty="0">
                <a:latin typeface="Times New Roman" panose="02020603050405020304" pitchFamily="18" charset="0"/>
                <a:cs typeface="Times New Roman" panose="02020603050405020304" pitchFamily="18" charset="0"/>
              </a:rPr>
              <a:t>клуб «Лидер</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3)Клуб </a:t>
            </a:r>
            <a:r>
              <a:rPr lang="ru-RU" dirty="0">
                <a:latin typeface="Times New Roman" panose="02020603050405020304" pitchFamily="18" charset="0"/>
                <a:cs typeface="Times New Roman" panose="02020603050405020304" pitchFamily="18" charset="0"/>
              </a:rPr>
              <a:t>спортивных единоборств «Гладиатор</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4)Спортивно-досуговый </a:t>
            </a:r>
            <a:r>
              <a:rPr lang="ru-RU" dirty="0">
                <a:latin typeface="Times New Roman" panose="02020603050405020304" pitchFamily="18" charset="0"/>
                <a:cs typeface="Times New Roman" panose="02020603050405020304" pitchFamily="18" charset="0"/>
              </a:rPr>
              <a:t>клуб «Южный</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5)Спортивно-досуговый </a:t>
            </a:r>
            <a:r>
              <a:rPr lang="ru-RU" dirty="0">
                <a:latin typeface="Times New Roman" panose="02020603050405020304" pitchFamily="18" charset="0"/>
                <a:cs typeface="Times New Roman" panose="02020603050405020304" pitchFamily="18" charset="0"/>
              </a:rPr>
              <a:t>клуб «Строитель</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6)Клуб </a:t>
            </a:r>
            <a:r>
              <a:rPr lang="ru-RU" dirty="0">
                <a:latin typeface="Times New Roman" panose="02020603050405020304" pitchFamily="18" charset="0"/>
                <a:cs typeface="Times New Roman" panose="02020603050405020304" pitchFamily="18" charset="0"/>
              </a:rPr>
              <a:t>спортивных игровых </a:t>
            </a:r>
            <a:r>
              <a:rPr lang="ru-RU" dirty="0" smtClean="0">
                <a:latin typeface="Times New Roman" panose="02020603050405020304" pitchFamily="18" charset="0"/>
                <a:cs typeface="Times New Roman" panose="02020603050405020304" pitchFamily="18" charset="0"/>
              </a:rPr>
              <a:t>видов;</a:t>
            </a:r>
            <a:endParaRPr lang="ru-RU" dirty="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7)Клуб </a:t>
            </a:r>
            <a:r>
              <a:rPr lang="ru-RU" dirty="0">
                <a:latin typeface="Times New Roman" panose="02020603050405020304" pitchFamily="18" charset="0"/>
                <a:cs typeface="Times New Roman" panose="02020603050405020304" pitchFamily="18" charset="0"/>
              </a:rPr>
              <a:t>любителей лыжного </a:t>
            </a:r>
            <a:r>
              <a:rPr lang="ru-RU" dirty="0" smtClean="0">
                <a:latin typeface="Times New Roman" panose="02020603050405020304" pitchFamily="18" charset="0"/>
                <a:cs typeface="Times New Roman" panose="02020603050405020304" pitchFamily="18" charset="0"/>
              </a:rPr>
              <a:t>спорта;</a:t>
            </a:r>
            <a:endParaRPr lang="ru-RU" dirty="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8)Клуб  </a:t>
            </a:r>
            <a:r>
              <a:rPr lang="ru-RU" dirty="0">
                <a:latin typeface="Times New Roman" panose="02020603050405020304" pitchFamily="18" charset="0"/>
                <a:cs typeface="Times New Roman" panose="02020603050405020304" pitchFamily="18" charset="0"/>
              </a:rPr>
              <a:t>любителей скандинавской </a:t>
            </a:r>
            <a:r>
              <a:rPr lang="ru-RU" dirty="0" smtClean="0">
                <a:latin typeface="Times New Roman" panose="02020603050405020304" pitchFamily="18" charset="0"/>
                <a:cs typeface="Times New Roman" panose="02020603050405020304" pitchFamily="18" charset="0"/>
              </a:rPr>
              <a:t>ходьбы;</a:t>
            </a:r>
            <a:endParaRPr lang="ru-RU" dirty="0">
              <a:latin typeface="Times New Roman" panose="02020603050405020304" pitchFamily="18" charset="0"/>
              <a:cs typeface="Times New Roman" panose="02020603050405020304" pitchFamily="18" charset="0"/>
            </a:endParaRPr>
          </a:p>
          <a:p>
            <a:r>
              <a:rPr lang="ru-RU" dirty="0" smtClean="0">
                <a:solidFill>
                  <a:schemeClr val="tx1"/>
                </a:solidFill>
                <a:latin typeface="Times New Roman" panose="02020603050405020304" pitchFamily="18" charset="0"/>
                <a:cs typeface="Times New Roman" panose="02020603050405020304" pitchFamily="18" charset="0"/>
              </a:rPr>
              <a:t>В клубах организована </a:t>
            </a:r>
            <a:r>
              <a:rPr lang="ru-RU" dirty="0">
                <a:solidFill>
                  <a:schemeClr val="tx1"/>
                </a:solidFill>
                <a:latin typeface="Times New Roman" panose="02020603050405020304" pitchFamily="18" charset="0"/>
                <a:cs typeface="Times New Roman" panose="02020603050405020304" pitchFamily="18" charset="0"/>
              </a:rPr>
              <a:t>работа 17 спортивных секций, общее количество групп подготовки – 34 </a:t>
            </a:r>
            <a:endParaRPr lang="ru-RU" dirty="0" smtClean="0">
              <a:solidFill>
                <a:schemeClr val="tx1"/>
              </a:solidFill>
              <a:latin typeface="Times New Roman" panose="02020603050405020304" pitchFamily="18" charset="0"/>
              <a:cs typeface="Times New Roman" panose="02020603050405020304" pitchFamily="18" charset="0"/>
            </a:endParaRPr>
          </a:p>
          <a:p>
            <a:r>
              <a:rPr lang="ru-RU" dirty="0" smtClean="0">
                <a:solidFill>
                  <a:schemeClr val="tx1"/>
                </a:solidFill>
                <a:latin typeface="Times New Roman" panose="02020603050405020304" pitchFamily="18" charset="0"/>
                <a:cs typeface="Times New Roman" panose="02020603050405020304" pitchFamily="18" charset="0"/>
              </a:rPr>
              <a:t>(</a:t>
            </a:r>
            <a:r>
              <a:rPr lang="ru-RU" dirty="0">
                <a:solidFill>
                  <a:schemeClr val="tx1"/>
                </a:solidFill>
                <a:latin typeface="Times New Roman" panose="02020603050405020304" pitchFamily="18" charset="0"/>
                <a:cs typeface="Times New Roman" panose="02020603050405020304" pitchFamily="18" charset="0"/>
              </a:rPr>
              <a:t>волейбол, гиревой спорт, пауэрлифтинг, вольная борьба, бокс, мини-футбол, хоккей с шайбой, </a:t>
            </a:r>
            <a:endParaRPr lang="ru-RU" dirty="0" smtClean="0">
              <a:solidFill>
                <a:schemeClr val="tx1"/>
              </a:solidFill>
              <a:latin typeface="Times New Roman" panose="02020603050405020304" pitchFamily="18" charset="0"/>
              <a:cs typeface="Times New Roman" panose="02020603050405020304" pitchFamily="18" charset="0"/>
            </a:endParaRPr>
          </a:p>
          <a:p>
            <a:r>
              <a:rPr lang="ru-RU" dirty="0" smtClean="0">
                <a:solidFill>
                  <a:schemeClr val="tx1"/>
                </a:solidFill>
                <a:latin typeface="Times New Roman" panose="02020603050405020304" pitchFamily="18" charset="0"/>
                <a:cs typeface="Times New Roman" panose="02020603050405020304" pitchFamily="18" charset="0"/>
              </a:rPr>
              <a:t>лыжные </a:t>
            </a:r>
            <a:r>
              <a:rPr lang="ru-RU" dirty="0">
                <a:solidFill>
                  <a:schemeClr val="tx1"/>
                </a:solidFill>
                <a:latin typeface="Times New Roman" panose="02020603050405020304" pitchFamily="18" charset="0"/>
                <a:cs typeface="Times New Roman" panose="02020603050405020304" pitchFamily="18" charset="0"/>
              </a:rPr>
              <a:t>гонки, настольный теннис, фитнес, силовая гимнастика, баскетбол, скандинавская ходьба, </a:t>
            </a:r>
            <a:endParaRPr lang="ru-RU" dirty="0" smtClean="0">
              <a:solidFill>
                <a:schemeClr val="tx1"/>
              </a:solidFill>
              <a:latin typeface="Times New Roman" panose="02020603050405020304" pitchFamily="18" charset="0"/>
              <a:cs typeface="Times New Roman" panose="02020603050405020304" pitchFamily="18" charset="0"/>
            </a:endParaRPr>
          </a:p>
          <a:p>
            <a:r>
              <a:rPr lang="ru-RU" dirty="0" smtClean="0">
                <a:solidFill>
                  <a:schemeClr val="tx1"/>
                </a:solidFill>
                <a:latin typeface="Times New Roman" panose="02020603050405020304" pitchFamily="18" charset="0"/>
                <a:cs typeface="Times New Roman" panose="02020603050405020304" pitchFamily="18" charset="0"/>
              </a:rPr>
              <a:t>настольный </a:t>
            </a:r>
            <a:r>
              <a:rPr lang="ru-RU" dirty="0">
                <a:solidFill>
                  <a:schemeClr val="tx1"/>
                </a:solidFill>
                <a:latin typeface="Times New Roman" panose="02020603050405020304" pitchFamily="18" charset="0"/>
                <a:cs typeface="Times New Roman" panose="02020603050405020304" pitchFamily="18" charset="0"/>
              </a:rPr>
              <a:t>теннис(группа здоровья - пенсионеры)).</a:t>
            </a:r>
          </a:p>
          <a:p>
            <a:r>
              <a:rPr lang="ru-RU" dirty="0">
                <a:solidFill>
                  <a:schemeClr val="tx1"/>
                </a:solidFill>
                <a:latin typeface="Times New Roman" panose="02020603050405020304" pitchFamily="18" charset="0"/>
                <a:cs typeface="Times New Roman" panose="02020603050405020304" pitchFamily="18" charset="0"/>
              </a:rPr>
              <a:t>В секциях и клубах занимается 750 человек, из них: 527 – школьники, 105 – взрослые. </a:t>
            </a:r>
            <a:endParaRPr lang="ru-RU" dirty="0" smtClean="0">
              <a:solidFill>
                <a:schemeClr val="tx1"/>
              </a:solidFill>
              <a:latin typeface="Times New Roman" panose="02020603050405020304" pitchFamily="18" charset="0"/>
              <a:cs typeface="Times New Roman" panose="02020603050405020304" pitchFamily="18" charset="0"/>
            </a:endParaRPr>
          </a:p>
          <a:p>
            <a:r>
              <a:rPr lang="ru-RU" dirty="0" smtClean="0">
                <a:solidFill>
                  <a:schemeClr val="tx1"/>
                </a:solidFill>
                <a:latin typeface="Times New Roman" panose="02020603050405020304" pitchFamily="18" charset="0"/>
                <a:cs typeface="Times New Roman" panose="02020603050405020304" pitchFamily="18" charset="0"/>
              </a:rPr>
              <a:t>118 </a:t>
            </a:r>
            <a:r>
              <a:rPr lang="ru-RU" dirty="0">
                <a:solidFill>
                  <a:schemeClr val="tx1"/>
                </a:solidFill>
                <a:latin typeface="Times New Roman" panose="02020603050405020304" pitchFamily="18" charset="0"/>
                <a:cs typeface="Times New Roman" panose="02020603050405020304" pitchFamily="18" charset="0"/>
              </a:rPr>
              <a:t>человек посещают клуб на платной основе.</a:t>
            </a:r>
          </a:p>
          <a:p>
            <a:r>
              <a:rPr lang="ru-RU" dirty="0">
                <a:solidFill>
                  <a:schemeClr val="tx1"/>
                </a:solidFill>
                <a:latin typeface="Times New Roman" panose="02020603050405020304" pitchFamily="18" charset="0"/>
                <a:cs typeface="Times New Roman" panose="02020603050405020304" pitchFamily="18" charset="0"/>
              </a:rPr>
              <a:t>В штате 31 человек.</a:t>
            </a:r>
          </a:p>
          <a:p>
            <a:r>
              <a:rPr lang="ru-RU" dirty="0" smtClean="0">
                <a:solidFill>
                  <a:schemeClr val="tx1"/>
                </a:solidFill>
                <a:latin typeface="Times New Roman" panose="02020603050405020304" pitchFamily="18" charset="0"/>
                <a:cs typeface="Times New Roman" panose="02020603050405020304" pitchFamily="18" charset="0"/>
              </a:rPr>
              <a:t>За </a:t>
            </a:r>
            <a:r>
              <a:rPr lang="ru-RU" dirty="0">
                <a:solidFill>
                  <a:schemeClr val="tx1"/>
                </a:solidFill>
                <a:latin typeface="Times New Roman" panose="02020603050405020304" pitchFamily="18" charset="0"/>
                <a:cs typeface="Times New Roman" panose="02020603050405020304" pitchFamily="18" charset="0"/>
              </a:rPr>
              <a:t>2023 год проведено:</a:t>
            </a:r>
          </a:p>
          <a:p>
            <a:r>
              <a:rPr lang="ru-RU" dirty="0" smtClean="0">
                <a:solidFill>
                  <a:schemeClr val="tx1"/>
                </a:solidFill>
                <a:latin typeface="Times New Roman" panose="02020603050405020304" pitchFamily="18" charset="0"/>
                <a:cs typeface="Times New Roman" panose="02020603050405020304" pitchFamily="18" charset="0"/>
              </a:rPr>
              <a:t>•52 </a:t>
            </a:r>
            <a:r>
              <a:rPr lang="ru-RU" dirty="0">
                <a:solidFill>
                  <a:schemeClr val="tx1"/>
                </a:solidFill>
                <a:latin typeface="Times New Roman" panose="02020603050405020304" pitchFamily="18" charset="0"/>
                <a:cs typeface="Times New Roman" panose="02020603050405020304" pitchFamily="18" charset="0"/>
              </a:rPr>
              <a:t>клубных соревнования (1363 участника);</a:t>
            </a:r>
          </a:p>
          <a:p>
            <a:r>
              <a:rPr lang="ru-RU" dirty="0" smtClean="0">
                <a:solidFill>
                  <a:schemeClr val="tx1"/>
                </a:solidFill>
                <a:latin typeface="Times New Roman" panose="02020603050405020304" pitchFamily="18" charset="0"/>
                <a:cs typeface="Times New Roman" panose="02020603050405020304" pitchFamily="18" charset="0"/>
              </a:rPr>
              <a:t>•39 </a:t>
            </a:r>
            <a:r>
              <a:rPr lang="ru-RU" dirty="0">
                <a:solidFill>
                  <a:schemeClr val="tx1"/>
                </a:solidFill>
                <a:latin typeface="Times New Roman" panose="02020603050405020304" pitchFamily="18" charset="0"/>
                <a:cs typeface="Times New Roman" panose="02020603050405020304" pitchFamily="18" charset="0"/>
              </a:rPr>
              <a:t>городских соревнований (2076 участников);</a:t>
            </a:r>
          </a:p>
          <a:p>
            <a:r>
              <a:rPr lang="ru-RU" dirty="0" smtClean="0">
                <a:solidFill>
                  <a:schemeClr val="tx1"/>
                </a:solidFill>
                <a:latin typeface="Times New Roman" panose="02020603050405020304" pitchFamily="18" charset="0"/>
                <a:cs typeface="Times New Roman" panose="02020603050405020304" pitchFamily="18" charset="0"/>
              </a:rPr>
              <a:t>•13 </a:t>
            </a:r>
            <a:r>
              <a:rPr lang="ru-RU" dirty="0">
                <a:solidFill>
                  <a:schemeClr val="tx1"/>
                </a:solidFill>
                <a:latin typeface="Times New Roman" panose="02020603050405020304" pitchFamily="18" charset="0"/>
                <a:cs typeface="Times New Roman" panose="02020603050405020304" pitchFamily="18" charset="0"/>
              </a:rPr>
              <a:t>районных соревнований (638 участников);</a:t>
            </a:r>
          </a:p>
          <a:p>
            <a:r>
              <a:rPr lang="ru-RU" dirty="0" smtClean="0">
                <a:solidFill>
                  <a:schemeClr val="tx1"/>
                </a:solidFill>
                <a:latin typeface="Times New Roman" panose="02020603050405020304" pitchFamily="18" charset="0"/>
                <a:cs typeface="Times New Roman" panose="02020603050405020304" pitchFamily="18" charset="0"/>
              </a:rPr>
              <a:t>•36 </a:t>
            </a:r>
            <a:r>
              <a:rPr lang="ru-RU" dirty="0">
                <a:solidFill>
                  <a:schemeClr val="tx1"/>
                </a:solidFill>
                <a:latin typeface="Times New Roman" panose="02020603050405020304" pitchFamily="18" charset="0"/>
                <a:cs typeface="Times New Roman" panose="02020603050405020304" pitchFamily="18" charset="0"/>
              </a:rPr>
              <a:t>областных соревнований (4126 участников);</a:t>
            </a:r>
          </a:p>
          <a:p>
            <a:r>
              <a:rPr lang="ru-RU" dirty="0" smtClean="0">
                <a:solidFill>
                  <a:schemeClr val="tx1"/>
                </a:solidFill>
                <a:latin typeface="Times New Roman" panose="02020603050405020304" pitchFamily="18" charset="0"/>
                <a:cs typeface="Times New Roman" panose="02020603050405020304" pitchFamily="18" charset="0"/>
              </a:rPr>
              <a:t>•17 </a:t>
            </a:r>
            <a:r>
              <a:rPr lang="ru-RU" dirty="0">
                <a:solidFill>
                  <a:schemeClr val="tx1"/>
                </a:solidFill>
                <a:latin typeface="Times New Roman" panose="02020603050405020304" pitchFamily="18" charset="0"/>
                <a:cs typeface="Times New Roman" panose="02020603050405020304" pitchFamily="18" charset="0"/>
              </a:rPr>
              <a:t>межрегиональных соревнований (1951 участник);</a:t>
            </a:r>
          </a:p>
          <a:p>
            <a:r>
              <a:rPr lang="ru-RU" dirty="0" smtClean="0">
                <a:solidFill>
                  <a:schemeClr val="tx1"/>
                </a:solidFill>
                <a:latin typeface="Times New Roman" panose="02020603050405020304" pitchFamily="18" charset="0"/>
                <a:cs typeface="Times New Roman" panose="02020603050405020304" pitchFamily="18" charset="0"/>
              </a:rPr>
              <a:t>•6 </a:t>
            </a:r>
            <a:r>
              <a:rPr lang="ru-RU" dirty="0">
                <a:solidFill>
                  <a:schemeClr val="tx1"/>
                </a:solidFill>
                <a:latin typeface="Times New Roman" panose="02020603050405020304" pitchFamily="18" charset="0"/>
                <a:cs typeface="Times New Roman" panose="02020603050405020304" pitchFamily="18" charset="0"/>
              </a:rPr>
              <a:t>всероссийских соревнований (1080 участников).</a:t>
            </a:r>
          </a:p>
        </p:txBody>
      </p:sp>
      <p:pic>
        <p:nvPicPr>
          <p:cNvPr id="6" name="Рисунок 5"/>
          <p:cNvPicPr>
            <a:picLocks noChangeAspect="1"/>
          </p:cNvPicPr>
          <p:nvPr/>
        </p:nvPicPr>
        <p:blipFill rotWithShape="1">
          <a:blip r:embed="rId2">
            <a:extLst>
              <a:ext uri="{28A0092B-C50C-407E-A947-70E740481C1C}">
                <a14:useLocalDpi xmlns:a14="http://schemas.microsoft.com/office/drawing/2010/main" val="0"/>
              </a:ext>
            </a:extLst>
          </a:blip>
          <a:srcRect b="15128"/>
          <a:stretch/>
        </p:blipFill>
        <p:spPr>
          <a:xfrm>
            <a:off x="8126539" y="888023"/>
            <a:ext cx="3812302" cy="2426677"/>
          </a:xfrm>
          <a:prstGeom prst="rect">
            <a:avLst/>
          </a:prstGeom>
          <a:ln w="28575">
            <a:solidFill>
              <a:schemeClr val="accent2"/>
            </a:solidFill>
          </a:ln>
          <a:effectLst>
            <a:glow rad="139700">
              <a:schemeClr val="accent2">
                <a:satMod val="175000"/>
                <a:alpha val="40000"/>
              </a:schemeClr>
            </a:glow>
          </a:effectLst>
        </p:spPr>
      </p:pic>
      <p:pic>
        <p:nvPicPr>
          <p:cNvPr id="7" name="Рисунок 6"/>
          <p:cNvPicPr>
            <a:picLocks noChangeAspect="1"/>
          </p:cNvPicPr>
          <p:nvPr/>
        </p:nvPicPr>
        <p:blipFill rotWithShape="1">
          <a:blip r:embed="rId3">
            <a:extLst>
              <a:ext uri="{28A0092B-C50C-407E-A947-70E740481C1C}">
                <a14:useLocalDpi xmlns:a14="http://schemas.microsoft.com/office/drawing/2010/main" val="0"/>
              </a:ext>
            </a:extLst>
          </a:blip>
          <a:srcRect b="11539"/>
          <a:stretch/>
        </p:blipFill>
        <p:spPr>
          <a:xfrm>
            <a:off x="8126539" y="3706882"/>
            <a:ext cx="3812302" cy="2418481"/>
          </a:xfrm>
          <a:prstGeom prst="rect">
            <a:avLst/>
          </a:prstGeom>
          <a:ln w="28575">
            <a:solidFill>
              <a:schemeClr val="bg1"/>
            </a:solidFill>
          </a:ln>
          <a:effectLst>
            <a:glow rad="228600">
              <a:schemeClr val="bg1">
                <a:alpha val="40000"/>
              </a:schemeClr>
            </a:glow>
          </a:effectLst>
        </p:spPr>
      </p:pic>
    </p:spTree>
    <p:extLst>
      <p:ext uri="{BB962C8B-B14F-4D97-AF65-F5344CB8AC3E}">
        <p14:creationId xmlns:p14="http://schemas.microsoft.com/office/powerpoint/2010/main" val="2108148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6"/>
          <p:cNvSpPr txBox="1">
            <a:spLocks noGrp="1"/>
          </p:cNvSpPr>
          <p:nvPr>
            <p:ph type="title"/>
          </p:nvPr>
        </p:nvSpPr>
        <p:spPr>
          <a:xfrm>
            <a:off x="1741382" y="130800"/>
            <a:ext cx="8709235" cy="46895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3600"/>
              <a:buFont typeface="Calibri"/>
              <a:buNone/>
            </a:pPr>
            <a:r>
              <a:rPr lang="ru-RU" sz="2800" i="1" dirty="0" smtClean="0">
                <a:solidFill>
                  <a:schemeClr val="accent2"/>
                </a:solidFill>
                <a:latin typeface="Times New Roman" panose="02020603050405020304" pitchFamily="18" charset="0"/>
                <a:cs typeface="Times New Roman" panose="02020603050405020304" pitchFamily="18" charset="0"/>
              </a:rPr>
              <a:t>Муниципальное имущество</a:t>
            </a:r>
            <a:endParaRPr sz="2800" i="1" dirty="0">
              <a:solidFill>
                <a:schemeClr val="accent2"/>
              </a:solidFill>
              <a:latin typeface="Times New Roman" panose="02020603050405020304" pitchFamily="18" charset="0"/>
              <a:cs typeface="Times New Roman" panose="02020603050405020304" pitchFamily="18" charset="0"/>
            </a:endParaRPr>
          </a:p>
        </p:txBody>
      </p:sp>
      <p:sp>
        <p:nvSpPr>
          <p:cNvPr id="2" name="Прямоугольник 1"/>
          <p:cNvSpPr/>
          <p:nvPr/>
        </p:nvSpPr>
        <p:spPr>
          <a:xfrm>
            <a:off x="-2" y="4132385"/>
            <a:ext cx="12192000" cy="272561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Прямоугольник 3"/>
          <p:cNvSpPr/>
          <p:nvPr/>
        </p:nvSpPr>
        <p:spPr>
          <a:xfrm>
            <a:off x="123093" y="575246"/>
            <a:ext cx="11929694" cy="6555641"/>
          </a:xfrm>
          <a:prstGeom prst="rect">
            <a:avLst/>
          </a:prstGeom>
        </p:spPr>
        <p:txBody>
          <a:bodyPr wrap="square">
            <a:spAutoFit/>
          </a:bodyPr>
          <a:lstStyle/>
          <a:p>
            <a:pPr algn="just"/>
            <a:r>
              <a:rPr lang="ru-RU" dirty="0" smtClean="0">
                <a:solidFill>
                  <a:schemeClr val="tx1"/>
                </a:solidFill>
              </a:rPr>
              <a:t>11)Тротуар </a:t>
            </a:r>
            <a:r>
              <a:rPr lang="ru-RU" dirty="0">
                <a:solidFill>
                  <a:schemeClr val="tx1"/>
                </a:solidFill>
              </a:rPr>
              <a:t>в районе дома 182 </a:t>
            </a:r>
            <a:r>
              <a:rPr lang="ru-RU" dirty="0" err="1">
                <a:solidFill>
                  <a:schemeClr val="tx1"/>
                </a:solidFill>
              </a:rPr>
              <a:t>мкр</a:t>
            </a:r>
            <a:r>
              <a:rPr lang="ru-RU" dirty="0">
                <a:solidFill>
                  <a:schemeClr val="tx1"/>
                </a:solidFill>
              </a:rPr>
              <a:t>. Гагарина;</a:t>
            </a:r>
          </a:p>
          <a:p>
            <a:pPr algn="just"/>
            <a:r>
              <a:rPr lang="ru-RU" dirty="0" smtClean="0">
                <a:solidFill>
                  <a:schemeClr val="tx1"/>
                </a:solidFill>
              </a:rPr>
              <a:t>12)Тротуар </a:t>
            </a:r>
            <a:r>
              <a:rPr lang="ru-RU" dirty="0">
                <a:solidFill>
                  <a:schemeClr val="tx1"/>
                </a:solidFill>
              </a:rPr>
              <a:t>районе МКД 182 </a:t>
            </a:r>
            <a:r>
              <a:rPr lang="ru-RU" dirty="0" err="1">
                <a:solidFill>
                  <a:schemeClr val="tx1"/>
                </a:solidFill>
              </a:rPr>
              <a:t>мкр</a:t>
            </a:r>
            <a:r>
              <a:rPr lang="ru-RU" dirty="0">
                <a:solidFill>
                  <a:schemeClr val="tx1"/>
                </a:solidFill>
              </a:rPr>
              <a:t>. Гагарина;</a:t>
            </a:r>
          </a:p>
          <a:p>
            <a:pPr algn="just"/>
            <a:r>
              <a:rPr lang="ru-RU" dirty="0" smtClean="0">
                <a:solidFill>
                  <a:schemeClr val="tx1"/>
                </a:solidFill>
              </a:rPr>
              <a:t>13)Тротуар </a:t>
            </a:r>
            <a:r>
              <a:rPr lang="ru-RU" dirty="0">
                <a:solidFill>
                  <a:schemeClr val="tx1"/>
                </a:solidFill>
              </a:rPr>
              <a:t>районе МБДОУ "детский сад общеразвивающего вида № 7 "</a:t>
            </a:r>
            <a:r>
              <a:rPr lang="ru-RU" dirty="0" err="1">
                <a:solidFill>
                  <a:schemeClr val="tx1"/>
                </a:solidFill>
              </a:rPr>
              <a:t>Родничек</a:t>
            </a:r>
            <a:r>
              <a:rPr lang="ru-RU" dirty="0">
                <a:solidFill>
                  <a:schemeClr val="tx1"/>
                </a:solidFill>
              </a:rPr>
              <a:t>";</a:t>
            </a:r>
          </a:p>
          <a:p>
            <a:pPr algn="just"/>
            <a:r>
              <a:rPr lang="ru-RU" dirty="0" smtClean="0">
                <a:solidFill>
                  <a:schemeClr val="tx1"/>
                </a:solidFill>
              </a:rPr>
              <a:t>14)Тротуар </a:t>
            </a:r>
            <a:r>
              <a:rPr lang="ru-RU" dirty="0">
                <a:solidFill>
                  <a:schemeClr val="tx1"/>
                </a:solidFill>
              </a:rPr>
              <a:t>в районе МКД 187 </a:t>
            </a:r>
            <a:r>
              <a:rPr lang="ru-RU" dirty="0" err="1">
                <a:solidFill>
                  <a:schemeClr val="tx1"/>
                </a:solidFill>
              </a:rPr>
              <a:t>мкр</a:t>
            </a:r>
            <a:r>
              <a:rPr lang="ru-RU" dirty="0">
                <a:solidFill>
                  <a:schemeClr val="tx1"/>
                </a:solidFill>
              </a:rPr>
              <a:t>. Гагарина;</a:t>
            </a:r>
          </a:p>
          <a:p>
            <a:pPr algn="just"/>
            <a:r>
              <a:rPr lang="ru-RU" dirty="0" smtClean="0">
                <a:solidFill>
                  <a:schemeClr val="tx1"/>
                </a:solidFill>
              </a:rPr>
              <a:t>15)Тротуар </a:t>
            </a:r>
            <a:r>
              <a:rPr lang="ru-RU" dirty="0">
                <a:solidFill>
                  <a:schemeClr val="tx1"/>
                </a:solidFill>
              </a:rPr>
              <a:t>в районе МКД 31 </a:t>
            </a:r>
            <a:r>
              <a:rPr lang="ru-RU" dirty="0" err="1">
                <a:solidFill>
                  <a:schemeClr val="tx1"/>
                </a:solidFill>
              </a:rPr>
              <a:t>мкр</a:t>
            </a:r>
            <a:r>
              <a:rPr lang="ru-RU" dirty="0">
                <a:solidFill>
                  <a:schemeClr val="tx1"/>
                </a:solidFill>
              </a:rPr>
              <a:t>. Гагарина;</a:t>
            </a:r>
          </a:p>
          <a:p>
            <a:pPr algn="just"/>
            <a:r>
              <a:rPr lang="ru-RU" dirty="0" smtClean="0">
                <a:solidFill>
                  <a:schemeClr val="tx1"/>
                </a:solidFill>
              </a:rPr>
              <a:t>16)Тротуар </a:t>
            </a:r>
            <a:r>
              <a:rPr lang="ru-RU" dirty="0">
                <a:solidFill>
                  <a:schemeClr val="tx1"/>
                </a:solidFill>
              </a:rPr>
              <a:t>в районе МКД 185 </a:t>
            </a:r>
            <a:r>
              <a:rPr lang="ru-RU" dirty="0" err="1">
                <a:solidFill>
                  <a:schemeClr val="tx1"/>
                </a:solidFill>
              </a:rPr>
              <a:t>мкр</a:t>
            </a:r>
            <a:r>
              <a:rPr lang="ru-RU" dirty="0">
                <a:solidFill>
                  <a:schemeClr val="tx1"/>
                </a:solidFill>
              </a:rPr>
              <a:t>. Гагарина;</a:t>
            </a:r>
          </a:p>
          <a:p>
            <a:pPr algn="just"/>
            <a:r>
              <a:rPr lang="ru-RU" dirty="0" smtClean="0">
                <a:solidFill>
                  <a:schemeClr val="tx1"/>
                </a:solidFill>
              </a:rPr>
              <a:t>17)Тротуар </a:t>
            </a:r>
            <a:r>
              <a:rPr lang="ru-RU" dirty="0">
                <a:solidFill>
                  <a:schemeClr val="tx1"/>
                </a:solidFill>
              </a:rPr>
              <a:t>в районе МКД 183 </a:t>
            </a:r>
            <a:r>
              <a:rPr lang="ru-RU" dirty="0" err="1">
                <a:solidFill>
                  <a:schemeClr val="tx1"/>
                </a:solidFill>
              </a:rPr>
              <a:t>мкр</a:t>
            </a:r>
            <a:r>
              <a:rPr lang="ru-RU" dirty="0">
                <a:solidFill>
                  <a:schemeClr val="tx1"/>
                </a:solidFill>
              </a:rPr>
              <a:t>. Гагарина;</a:t>
            </a:r>
          </a:p>
          <a:p>
            <a:pPr algn="just"/>
            <a:r>
              <a:rPr lang="ru-RU" dirty="0" smtClean="0">
                <a:solidFill>
                  <a:schemeClr val="tx1"/>
                </a:solidFill>
              </a:rPr>
              <a:t>18)Тротуар </a:t>
            </a:r>
            <a:r>
              <a:rPr lang="ru-RU" dirty="0">
                <a:solidFill>
                  <a:schemeClr val="tx1"/>
                </a:solidFill>
              </a:rPr>
              <a:t>в районе МКД 178 </a:t>
            </a:r>
            <a:r>
              <a:rPr lang="ru-RU" dirty="0" err="1">
                <a:solidFill>
                  <a:schemeClr val="tx1"/>
                </a:solidFill>
              </a:rPr>
              <a:t>мкр</a:t>
            </a:r>
            <a:r>
              <a:rPr lang="ru-RU" dirty="0">
                <a:solidFill>
                  <a:schemeClr val="tx1"/>
                </a:solidFill>
              </a:rPr>
              <a:t>. Гагарина;</a:t>
            </a:r>
          </a:p>
          <a:p>
            <a:pPr algn="just"/>
            <a:r>
              <a:rPr lang="ru-RU" dirty="0" smtClean="0">
                <a:solidFill>
                  <a:schemeClr val="tx1"/>
                </a:solidFill>
              </a:rPr>
              <a:t>19)Тротуар </a:t>
            </a:r>
            <a:r>
              <a:rPr lang="ru-RU" dirty="0">
                <a:solidFill>
                  <a:schemeClr val="tx1"/>
                </a:solidFill>
              </a:rPr>
              <a:t>напротив павильона Аида;</a:t>
            </a:r>
          </a:p>
          <a:p>
            <a:pPr algn="just"/>
            <a:r>
              <a:rPr lang="ru-RU" dirty="0" smtClean="0">
                <a:solidFill>
                  <a:schemeClr val="tx1"/>
                </a:solidFill>
              </a:rPr>
              <a:t>20)Тротуар </a:t>
            </a:r>
            <a:r>
              <a:rPr lang="ru-RU" dirty="0">
                <a:solidFill>
                  <a:schemeClr val="tx1"/>
                </a:solidFill>
              </a:rPr>
              <a:t>в районе пешеходного моста через р. </a:t>
            </a:r>
            <a:r>
              <a:rPr lang="ru-RU" dirty="0" err="1">
                <a:solidFill>
                  <a:schemeClr val="tx1"/>
                </a:solidFill>
              </a:rPr>
              <a:t>Харлахта</a:t>
            </a:r>
            <a:r>
              <a:rPr lang="ru-RU" dirty="0">
                <a:solidFill>
                  <a:schemeClr val="tx1"/>
                </a:solidFill>
              </a:rPr>
              <a:t>, ул. Железнодорожная </a:t>
            </a:r>
            <a:r>
              <a:rPr lang="ru-RU" dirty="0" err="1">
                <a:solidFill>
                  <a:schemeClr val="tx1"/>
                </a:solidFill>
              </a:rPr>
              <a:t>мкр</a:t>
            </a:r>
            <a:r>
              <a:rPr lang="ru-RU" dirty="0">
                <a:solidFill>
                  <a:schemeClr val="tx1"/>
                </a:solidFill>
              </a:rPr>
              <a:t>. Строитель (район "змейки");</a:t>
            </a:r>
          </a:p>
          <a:p>
            <a:pPr algn="just"/>
            <a:r>
              <a:rPr lang="ru-RU" dirty="0" smtClean="0">
                <a:solidFill>
                  <a:schemeClr val="tx1"/>
                </a:solidFill>
              </a:rPr>
              <a:t>21)10 </a:t>
            </a:r>
            <a:r>
              <a:rPr lang="ru-RU" dirty="0">
                <a:solidFill>
                  <a:schemeClr val="tx1"/>
                </a:solidFill>
              </a:rPr>
              <a:t>жилых помещений в рамках реализации мероприятий программы по переселению граждан из аварийного жилого фонда;</a:t>
            </a:r>
          </a:p>
          <a:p>
            <a:pPr algn="just"/>
            <a:r>
              <a:rPr lang="ru-RU" dirty="0">
                <a:solidFill>
                  <a:schemeClr val="tx1"/>
                </a:solidFill>
              </a:rPr>
              <a:t>22) 101 земельный участок</a:t>
            </a:r>
            <a:r>
              <a:rPr lang="ru-RU" dirty="0" smtClean="0">
                <a:solidFill>
                  <a:schemeClr val="tx1"/>
                </a:solidFill>
              </a:rPr>
              <a:t>.</a:t>
            </a:r>
          </a:p>
          <a:p>
            <a:pPr algn="just"/>
            <a:r>
              <a:rPr lang="ru-RU" u="sng" dirty="0">
                <a:solidFill>
                  <a:schemeClr val="tx1"/>
                </a:solidFill>
              </a:rPr>
              <a:t>Зарегистрировано право БМО на бесхозяйные объекты и внесены в реестр муниципального имущества и муниципальную казну:</a:t>
            </a:r>
          </a:p>
          <a:p>
            <a:pPr algn="just"/>
            <a:r>
              <a:rPr lang="ru-RU" dirty="0" smtClean="0">
                <a:solidFill>
                  <a:schemeClr val="tx1"/>
                </a:solidFill>
              </a:rPr>
              <a:t>1)сооружения </a:t>
            </a:r>
            <a:r>
              <a:rPr lang="ru-RU" dirty="0">
                <a:solidFill>
                  <a:schemeClr val="tx1"/>
                </a:solidFill>
              </a:rPr>
              <a:t>коммунального хозяйства - тепловые сети, Российская Федерация, Иркутская область, </a:t>
            </a:r>
            <a:r>
              <a:rPr lang="ru-RU" dirty="0" err="1">
                <a:solidFill>
                  <a:schemeClr val="tx1"/>
                </a:solidFill>
              </a:rPr>
              <a:t>Слюдянский</a:t>
            </a:r>
            <a:r>
              <a:rPr lang="ru-RU" dirty="0">
                <a:solidFill>
                  <a:schemeClr val="tx1"/>
                </a:solidFill>
              </a:rPr>
              <a:t> район, Байкальское муниципальное образование, г. Байкальск, </a:t>
            </a:r>
            <a:r>
              <a:rPr lang="ru-RU" dirty="0" err="1">
                <a:solidFill>
                  <a:schemeClr val="tx1"/>
                </a:solidFill>
              </a:rPr>
              <a:t>мкр</a:t>
            </a:r>
            <a:r>
              <a:rPr lang="ru-RU" dirty="0">
                <a:solidFill>
                  <a:schemeClr val="tx1"/>
                </a:solidFill>
              </a:rPr>
              <a:t>. Красный Ключ, 92, от ТК 1(4) до ТК (7).</a:t>
            </a:r>
          </a:p>
          <a:p>
            <a:pPr algn="just"/>
            <a:r>
              <a:rPr lang="ru-RU" dirty="0">
                <a:solidFill>
                  <a:schemeClr val="tx1"/>
                </a:solidFill>
              </a:rPr>
              <a:t>В 2023 г. отделом проведена работа по </a:t>
            </a:r>
            <a:r>
              <a:rPr lang="ru-RU" dirty="0" err="1">
                <a:solidFill>
                  <a:schemeClr val="tx1"/>
                </a:solidFill>
              </a:rPr>
              <a:t>выморачиванию</a:t>
            </a:r>
            <a:r>
              <a:rPr lang="ru-RU" dirty="0">
                <a:solidFill>
                  <a:schemeClr val="tx1"/>
                </a:solidFill>
              </a:rPr>
              <a:t> жилых помещений, в результате которой </a:t>
            </a:r>
            <a:r>
              <a:rPr lang="ru-RU" dirty="0" smtClean="0">
                <a:solidFill>
                  <a:schemeClr val="tx1"/>
                </a:solidFill>
              </a:rPr>
              <a:t>выморочными признано 3 </a:t>
            </a:r>
            <a:r>
              <a:rPr lang="ru-RU" dirty="0">
                <a:solidFill>
                  <a:schemeClr val="tx1"/>
                </a:solidFill>
              </a:rPr>
              <a:t>квартиры.</a:t>
            </a:r>
          </a:p>
          <a:p>
            <a:endParaRPr lang="ru-RU" dirty="0" smtClean="0">
              <a:solidFill>
                <a:schemeClr val="tx1"/>
              </a:solidFill>
            </a:endParaRPr>
          </a:p>
          <a:p>
            <a:pPr algn="just"/>
            <a:r>
              <a:rPr lang="ru-RU" dirty="0" smtClean="0">
                <a:solidFill>
                  <a:schemeClr val="bg1"/>
                </a:solidFill>
              </a:rPr>
              <a:t>Начались </a:t>
            </a:r>
            <a:r>
              <a:rPr lang="ru-RU" dirty="0">
                <a:solidFill>
                  <a:schemeClr val="bg1"/>
                </a:solidFill>
              </a:rPr>
              <a:t>переговоры по вопросам передачи следующих значимых для БМО объектов недвижимости:</a:t>
            </a:r>
          </a:p>
          <a:p>
            <a:pPr algn="just"/>
            <a:r>
              <a:rPr lang="ru-RU" dirty="0">
                <a:solidFill>
                  <a:schemeClr val="bg1"/>
                </a:solidFill>
              </a:rPr>
              <a:t>- берегоукрепительного сооружения, расположенного по адресу: г. Байкальск, </a:t>
            </a:r>
            <a:r>
              <a:rPr lang="ru-RU" dirty="0" err="1">
                <a:solidFill>
                  <a:schemeClr val="bg1"/>
                </a:solidFill>
              </a:rPr>
              <a:t>мкр</a:t>
            </a:r>
            <a:r>
              <a:rPr lang="ru-RU" dirty="0">
                <a:solidFill>
                  <a:schemeClr val="bg1"/>
                </a:solidFill>
              </a:rPr>
              <a:t>. Гагарина, 222, из государственной собственности в муниципальную собственность, в целях осуществления мероприятий по обеспечению безопасности людей на водных объектах, охране их жизни и здоровья, так же осуществления мер по предотвращению негативного воздействия вод и ликвидации его последствий;</a:t>
            </a:r>
          </a:p>
          <a:p>
            <a:pPr algn="just"/>
            <a:r>
              <a:rPr lang="ru-RU" dirty="0">
                <a:solidFill>
                  <a:schemeClr val="bg1"/>
                </a:solidFill>
              </a:rPr>
              <a:t>- объекта незавершенного строительства и земельного участка под ним, расположенных по адресу: г. Байкальск, </a:t>
            </a:r>
            <a:r>
              <a:rPr lang="ru-RU" dirty="0" err="1">
                <a:solidFill>
                  <a:schemeClr val="bg1"/>
                </a:solidFill>
              </a:rPr>
              <a:t>мкр</a:t>
            </a:r>
            <a:r>
              <a:rPr lang="ru-RU" dirty="0">
                <a:solidFill>
                  <a:schemeClr val="bg1"/>
                </a:solidFill>
              </a:rPr>
              <a:t>. Гагарина, 151 Б, из муниципальной собственности </a:t>
            </a:r>
            <a:r>
              <a:rPr lang="ru-RU" dirty="0" err="1">
                <a:solidFill>
                  <a:schemeClr val="bg1"/>
                </a:solidFill>
              </a:rPr>
              <a:t>Слюдянского</a:t>
            </a:r>
            <a:r>
              <a:rPr lang="ru-RU" dirty="0">
                <a:solidFill>
                  <a:schemeClr val="bg1"/>
                </a:solidFill>
              </a:rPr>
              <a:t> муниципального района в муниципальную собственность Байкальского муниципального образования, в целях дальнейшего завершения строительства, создания муниципального жилого фонда и предоставления муниципального жилья медицинским работникам и работникам отдела образования.</a:t>
            </a:r>
          </a:p>
          <a:p>
            <a:pPr algn="just"/>
            <a:r>
              <a:rPr lang="ru-RU" dirty="0">
                <a:solidFill>
                  <a:schemeClr val="bg1"/>
                </a:solidFill>
              </a:rPr>
              <a:t>В 2023 г. приняты на учет как бесхозяйные объекты недвижимости:</a:t>
            </a:r>
          </a:p>
          <a:p>
            <a:pPr algn="just"/>
            <a:r>
              <a:rPr lang="ru-RU" dirty="0">
                <a:solidFill>
                  <a:schemeClr val="bg1"/>
                </a:solidFill>
              </a:rPr>
              <a:t>- сооружение гидротехническое – канава, расположенное по адресу: Российская Федерация, Иркутская область, </a:t>
            </a:r>
            <a:r>
              <a:rPr lang="ru-RU" dirty="0" err="1">
                <a:solidFill>
                  <a:schemeClr val="bg1"/>
                </a:solidFill>
              </a:rPr>
              <a:t>Слюдянский</a:t>
            </a:r>
            <a:r>
              <a:rPr lang="ru-RU" dirty="0">
                <a:solidFill>
                  <a:schemeClr val="bg1"/>
                </a:solidFill>
              </a:rPr>
              <a:t> район, в 1 км. на ю. в. пос. Утулик</a:t>
            </a:r>
            <a:r>
              <a:rPr lang="ru-RU" dirty="0" smtClean="0">
                <a:solidFill>
                  <a:schemeClr val="bg1"/>
                </a:solidFill>
              </a:rPr>
              <a:t>;</a:t>
            </a:r>
          </a:p>
          <a:p>
            <a:pPr algn="just"/>
            <a:endParaRPr lang="ru-RU" dirty="0">
              <a:solidFill>
                <a:schemeClr val="tx1"/>
              </a:solidFill>
            </a:endParaRPr>
          </a:p>
        </p:txBody>
      </p:sp>
    </p:spTree>
    <p:extLst>
      <p:ext uri="{BB962C8B-B14F-4D97-AF65-F5344CB8AC3E}">
        <p14:creationId xmlns:p14="http://schemas.microsoft.com/office/powerpoint/2010/main" val="88379412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a:spLocks noGrp="1"/>
          </p:cNvSpPr>
          <p:nvPr>
            <p:ph type="title"/>
          </p:nvPr>
        </p:nvSpPr>
        <p:spPr>
          <a:xfrm>
            <a:off x="754321" y="-42336"/>
            <a:ext cx="11437679" cy="668887"/>
          </a:xfrm>
        </p:spPr>
        <p:txBody>
          <a:bodyPr/>
          <a:lstStyle/>
          <a:p>
            <a:pPr algn="ctr"/>
            <a:r>
              <a:rPr lang="ru-RU" sz="2800" i="1" dirty="0" smtClean="0">
                <a:solidFill>
                  <a:schemeClr val="accent2"/>
                </a:solidFill>
                <a:latin typeface="Times New Roman" panose="02020603050405020304" pitchFamily="18" charset="0"/>
                <a:cs typeface="Times New Roman" panose="02020603050405020304" pitchFamily="18" charset="0"/>
              </a:rPr>
              <a:t>Культура</a:t>
            </a:r>
            <a:endParaRPr lang="ru-RU" sz="2800" i="1" dirty="0">
              <a:solidFill>
                <a:schemeClr val="accent2"/>
              </a:solidFill>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405137" y="341331"/>
            <a:ext cx="7701371" cy="3170099"/>
          </a:xfrm>
          <a:prstGeom prst="rect">
            <a:avLst/>
          </a:prstGeom>
        </p:spPr>
        <p:txBody>
          <a:bodyPr wrap="square">
            <a:spAutoFit/>
          </a:bodyPr>
          <a:lstStyle/>
          <a:p>
            <a:pPr algn="ctr"/>
            <a:r>
              <a:rPr lang="ru-RU" sz="1800" i="1" u="sng" dirty="0">
                <a:solidFill>
                  <a:schemeClr val="accent2"/>
                </a:solidFill>
                <a:latin typeface="Times New Roman" panose="02020603050405020304" pitchFamily="18" charset="0"/>
                <a:cs typeface="Times New Roman" panose="02020603050405020304" pitchFamily="18" charset="0"/>
              </a:rPr>
              <a:t>МКУ «ДК «Юбилейный»</a:t>
            </a:r>
          </a:p>
          <a:p>
            <a:r>
              <a:rPr lang="ru-RU" dirty="0" smtClean="0">
                <a:latin typeface="Times New Roman" panose="02020603050405020304" pitchFamily="18" charset="0"/>
                <a:cs typeface="Times New Roman" panose="02020603050405020304" pitchFamily="18" charset="0"/>
              </a:rPr>
              <a:t>На базе учреждения работает:</a:t>
            </a:r>
          </a:p>
          <a:p>
            <a:r>
              <a:rPr lang="ru-RU" dirty="0" smtClean="0">
                <a:latin typeface="Times New Roman" panose="02020603050405020304" pitchFamily="18" charset="0"/>
                <a:cs typeface="Times New Roman" panose="02020603050405020304" pitchFamily="18" charset="0"/>
              </a:rPr>
              <a:t>12 </a:t>
            </a:r>
            <a:r>
              <a:rPr lang="ru-RU" dirty="0">
                <a:latin typeface="Times New Roman" panose="02020603050405020304" pitchFamily="18" charset="0"/>
                <a:cs typeface="Times New Roman" panose="02020603050405020304" pitchFamily="18" charset="0"/>
              </a:rPr>
              <a:t>студий – 270 человек</a:t>
            </a:r>
          </a:p>
          <a:p>
            <a:r>
              <a:rPr lang="ru-RU" dirty="0">
                <a:latin typeface="Times New Roman" panose="02020603050405020304" pitchFamily="18" charset="0"/>
                <a:cs typeface="Times New Roman" panose="02020603050405020304" pitchFamily="18" charset="0"/>
              </a:rPr>
              <a:t>8 клубов по интересам – 176 человек</a:t>
            </a:r>
          </a:p>
          <a:p>
            <a:r>
              <a:rPr lang="ru-RU" dirty="0">
                <a:latin typeface="Times New Roman" panose="02020603050405020304" pitchFamily="18" charset="0"/>
                <a:cs typeface="Times New Roman" panose="02020603050405020304" pitchFamily="18" charset="0"/>
              </a:rPr>
              <a:t>4 коллектива, имеющих звание «Народный»</a:t>
            </a:r>
          </a:p>
          <a:p>
            <a:r>
              <a:rPr lang="ru-RU" dirty="0">
                <a:latin typeface="Times New Roman" panose="02020603050405020304" pitchFamily="18" charset="0"/>
                <a:cs typeface="Times New Roman" panose="02020603050405020304" pitchFamily="18" charset="0"/>
              </a:rPr>
              <a:t>На базе МКУ проведено городских мероприятий – 13, районные, областные – 4.</a:t>
            </a:r>
          </a:p>
          <a:p>
            <a:r>
              <a:rPr lang="ru-RU" dirty="0">
                <a:latin typeface="Times New Roman" panose="02020603050405020304" pitchFamily="18" charset="0"/>
                <a:cs typeface="Times New Roman" panose="02020603050405020304" pitchFamily="18" charset="0"/>
              </a:rPr>
              <a:t>Реализация инициативного проекта «Возрождение съемок фильма «У озера», благоустройство сквера у ДК «Юбилейный». Стоимость проекта - 1 045 612,00 руб.</a:t>
            </a:r>
          </a:p>
          <a:p>
            <a:r>
              <a:rPr lang="ru-RU" dirty="0">
                <a:latin typeface="Times New Roman" panose="02020603050405020304" pitchFamily="18" charset="0"/>
                <a:cs typeface="Times New Roman" panose="02020603050405020304" pitchFamily="18" charset="0"/>
              </a:rPr>
              <a:t>Реализация экологического проекта («</a:t>
            </a:r>
            <a:r>
              <a:rPr lang="ru-RU" dirty="0" err="1">
                <a:latin typeface="Times New Roman" panose="02020603050405020304" pitchFamily="18" charset="0"/>
                <a:cs typeface="Times New Roman" panose="02020603050405020304" pitchFamily="18" charset="0"/>
              </a:rPr>
              <a:t>En</a:t>
            </a:r>
            <a:r>
              <a:rPr lang="ru-RU" dirty="0">
                <a:latin typeface="Times New Roman" panose="02020603050405020304" pitchFamily="18" charset="0"/>
                <a:cs typeface="Times New Roman" panose="02020603050405020304" pitchFamily="18" charset="0"/>
              </a:rPr>
              <a:t>+») «Второе дыхание» (менеджер проекта Колобова И.В. совместно с фондом «Наследие Байкала»). Сумма гранта -  396 900,00руб.</a:t>
            </a:r>
          </a:p>
          <a:p>
            <a:r>
              <a:rPr lang="ru-RU" dirty="0">
                <a:latin typeface="Times New Roman" panose="02020603050405020304" pitchFamily="18" charset="0"/>
                <a:cs typeface="Times New Roman" panose="02020603050405020304" pitchFamily="18" charset="0"/>
              </a:rPr>
              <a:t>Премьера спектакля для подростков «Вождь краснокожих».</a:t>
            </a:r>
          </a:p>
          <a:p>
            <a:r>
              <a:rPr lang="ru-RU" dirty="0">
                <a:latin typeface="Times New Roman" panose="02020603050405020304" pitchFamily="18" charset="0"/>
                <a:cs typeface="Times New Roman" panose="02020603050405020304" pitchFamily="18" charset="0"/>
              </a:rPr>
              <a:t>Работает кинотеатр «Родной». </a:t>
            </a:r>
          </a:p>
          <a:p>
            <a:r>
              <a:rPr lang="ru-RU" dirty="0">
                <a:latin typeface="Times New Roman" panose="02020603050405020304" pitchFamily="18" charset="0"/>
                <a:cs typeface="Times New Roman" panose="02020603050405020304" pitchFamily="18" charset="0"/>
              </a:rPr>
              <a:t>С 01.09.2022 идет реализация программы «Пушкинская карта».</a:t>
            </a:r>
          </a:p>
          <a:p>
            <a:r>
              <a:rPr lang="ru-RU" dirty="0">
                <a:latin typeface="Times New Roman" panose="02020603050405020304" pitchFamily="18" charset="0"/>
                <a:cs typeface="Times New Roman" panose="02020603050405020304" pitchFamily="18" charset="0"/>
              </a:rPr>
              <a:t>Списочная численность работников – 23 человека.</a:t>
            </a:r>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355" y="3903785"/>
            <a:ext cx="3410751" cy="2259623"/>
          </a:xfrm>
          <a:prstGeom prst="rect">
            <a:avLst/>
          </a:prstGeom>
          <a:effectLst>
            <a:glow rad="228600">
              <a:schemeClr val="bg1">
                <a:alpha val="40000"/>
              </a:schemeClr>
            </a:glow>
          </a:effectLst>
        </p:spPr>
      </p:pic>
      <p:pic>
        <p:nvPicPr>
          <p:cNvPr id="8" name="Рисунок 7"/>
          <p:cNvPicPr>
            <a:picLocks noChangeAspect="1"/>
          </p:cNvPicPr>
          <p:nvPr/>
        </p:nvPicPr>
        <p:blipFill rotWithShape="1">
          <a:blip r:embed="rId3">
            <a:extLst>
              <a:ext uri="{28A0092B-C50C-407E-A947-70E740481C1C}">
                <a14:useLocalDpi xmlns:a14="http://schemas.microsoft.com/office/drawing/2010/main" val="0"/>
              </a:ext>
            </a:extLst>
          </a:blip>
          <a:srcRect b="15641"/>
          <a:stretch/>
        </p:blipFill>
        <p:spPr>
          <a:xfrm>
            <a:off x="4116870" y="3903785"/>
            <a:ext cx="3619672" cy="2290139"/>
          </a:xfrm>
          <a:prstGeom prst="rect">
            <a:avLst/>
          </a:prstGeom>
          <a:effectLst>
            <a:glow rad="228600">
              <a:schemeClr val="bg1">
                <a:alpha val="40000"/>
              </a:schemeClr>
            </a:glow>
          </a:effectLst>
        </p:spPr>
      </p:pic>
      <p:pic>
        <p:nvPicPr>
          <p:cNvPr id="10" name="Рисунок 9"/>
          <p:cNvPicPr>
            <a:picLocks noChangeAspect="1"/>
          </p:cNvPicPr>
          <p:nvPr/>
        </p:nvPicPr>
        <p:blipFill rotWithShape="1">
          <a:blip r:embed="rId4">
            <a:extLst>
              <a:ext uri="{28A0092B-C50C-407E-A947-70E740481C1C}">
                <a14:useLocalDpi xmlns:a14="http://schemas.microsoft.com/office/drawing/2010/main" val="0"/>
              </a:ext>
            </a:extLst>
          </a:blip>
          <a:srcRect r="22257"/>
          <a:stretch/>
        </p:blipFill>
        <p:spPr>
          <a:xfrm>
            <a:off x="8030307" y="3903785"/>
            <a:ext cx="3956507" cy="2290140"/>
          </a:xfrm>
          <a:prstGeom prst="rect">
            <a:avLst/>
          </a:prstGeom>
          <a:effectLst>
            <a:glow rad="228600">
              <a:schemeClr val="bg1">
                <a:alpha val="40000"/>
              </a:schemeClr>
            </a:glow>
          </a:effectLst>
        </p:spPr>
      </p:pic>
      <p:pic>
        <p:nvPicPr>
          <p:cNvPr id="12" name="Рисунок 11"/>
          <p:cNvPicPr>
            <a:picLocks noChangeAspect="1"/>
          </p:cNvPicPr>
          <p:nvPr/>
        </p:nvPicPr>
        <p:blipFill rotWithShape="1">
          <a:blip r:embed="rId5">
            <a:extLst>
              <a:ext uri="{28A0092B-C50C-407E-A947-70E740481C1C}">
                <a14:useLocalDpi xmlns:a14="http://schemas.microsoft.com/office/drawing/2010/main" val="0"/>
              </a:ext>
            </a:extLst>
          </a:blip>
          <a:srcRect r="14686"/>
          <a:stretch/>
        </p:blipFill>
        <p:spPr>
          <a:xfrm>
            <a:off x="8030306" y="684463"/>
            <a:ext cx="3956507" cy="2608619"/>
          </a:xfrm>
          <a:prstGeom prst="rect">
            <a:avLst/>
          </a:prstGeom>
          <a:effectLst>
            <a:glow rad="139700">
              <a:schemeClr val="accent2">
                <a:satMod val="175000"/>
                <a:alpha val="40000"/>
              </a:schemeClr>
            </a:glow>
          </a:effectLst>
        </p:spPr>
      </p:pic>
    </p:spTree>
    <p:extLst>
      <p:ext uri="{BB962C8B-B14F-4D97-AF65-F5344CB8AC3E}">
        <p14:creationId xmlns:p14="http://schemas.microsoft.com/office/powerpoint/2010/main" val="136799748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a:spLocks noGrp="1"/>
          </p:cNvSpPr>
          <p:nvPr>
            <p:ph type="title"/>
          </p:nvPr>
        </p:nvSpPr>
        <p:spPr>
          <a:xfrm>
            <a:off x="-113186" y="0"/>
            <a:ext cx="11437679" cy="668887"/>
          </a:xfrm>
        </p:spPr>
        <p:txBody>
          <a:bodyPr/>
          <a:lstStyle/>
          <a:p>
            <a:pPr algn="ctr"/>
            <a:r>
              <a:rPr lang="ru-RU" sz="2800" i="1" dirty="0" smtClean="0">
                <a:solidFill>
                  <a:schemeClr val="accent2"/>
                </a:solidFill>
                <a:latin typeface="Times New Roman" panose="02020603050405020304" pitchFamily="18" charset="0"/>
                <a:cs typeface="Times New Roman" panose="02020603050405020304" pitchFamily="18" charset="0"/>
              </a:rPr>
              <a:t>Культура</a:t>
            </a:r>
            <a:endParaRPr lang="ru-RU" sz="2800" i="1" dirty="0">
              <a:solidFill>
                <a:schemeClr val="accent2"/>
              </a:solidFill>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281354" y="776982"/>
            <a:ext cx="6919545" cy="2308324"/>
          </a:xfrm>
          <a:prstGeom prst="rect">
            <a:avLst/>
          </a:prstGeom>
        </p:spPr>
        <p:txBody>
          <a:bodyPr wrap="square">
            <a:spAutoFit/>
          </a:bodyPr>
          <a:lstStyle/>
          <a:p>
            <a:pPr algn="ctr"/>
            <a:r>
              <a:rPr lang="ru-RU" sz="1800" i="1" u="sng" dirty="0" smtClean="0">
                <a:solidFill>
                  <a:schemeClr val="accent2"/>
                </a:solidFill>
                <a:latin typeface="Times New Roman" panose="02020603050405020304" pitchFamily="18" charset="0"/>
                <a:cs typeface="Times New Roman" panose="02020603050405020304" pitchFamily="18" charset="0"/>
              </a:rPr>
              <a:t>МКУ </a:t>
            </a:r>
            <a:r>
              <a:rPr lang="ru-RU" sz="1800" i="1" u="sng" dirty="0">
                <a:solidFill>
                  <a:schemeClr val="accent2"/>
                </a:solidFill>
                <a:latin typeface="Times New Roman" panose="02020603050405020304" pitchFamily="18" charset="0"/>
                <a:cs typeface="Times New Roman" panose="02020603050405020304" pitchFamily="18" charset="0"/>
              </a:rPr>
              <a:t>«ДК «Юность»</a:t>
            </a:r>
          </a:p>
          <a:p>
            <a:endParaRPr lang="ru-RU" dirty="0" smtClean="0">
              <a:latin typeface="Times New Roman" panose="02020603050405020304" pitchFamily="18" charset="0"/>
              <a:cs typeface="Times New Roman" panose="02020603050405020304" pitchFamily="18" charset="0"/>
            </a:endParaRPr>
          </a:p>
          <a:p>
            <a:pPr algn="just"/>
            <a:r>
              <a:rPr lang="ru-RU" sz="1600" dirty="0" smtClean="0">
                <a:latin typeface="Times New Roman" panose="02020603050405020304" pitchFamily="18" charset="0"/>
                <a:cs typeface="Times New Roman" panose="02020603050405020304" pitchFamily="18" charset="0"/>
              </a:rPr>
              <a:t>На базе учреждения работают:</a:t>
            </a:r>
          </a:p>
          <a:p>
            <a:pPr algn="just"/>
            <a:r>
              <a:rPr lang="ru-RU" sz="1600" dirty="0" smtClean="0">
                <a:latin typeface="Times New Roman" panose="02020603050405020304" pitchFamily="18" charset="0"/>
                <a:cs typeface="Times New Roman" panose="02020603050405020304" pitchFamily="18" charset="0"/>
              </a:rPr>
              <a:t>7 </a:t>
            </a:r>
            <a:r>
              <a:rPr lang="ru-RU" sz="1600" dirty="0">
                <a:latin typeface="Times New Roman" panose="02020603050405020304" pitchFamily="18" charset="0"/>
                <a:cs typeface="Times New Roman" panose="02020603050405020304" pitchFamily="18" charset="0"/>
              </a:rPr>
              <a:t>клубных формирований, 11 групп, в которых занимается 110 человек.</a:t>
            </a:r>
          </a:p>
          <a:p>
            <a:pPr algn="just"/>
            <a:r>
              <a:rPr lang="ru-RU" sz="1600" dirty="0">
                <a:latin typeface="Times New Roman" panose="02020603050405020304" pitchFamily="18" charset="0"/>
                <a:cs typeface="Times New Roman" panose="02020603050405020304" pitchFamily="18" charset="0"/>
              </a:rPr>
              <a:t>1 коллектив имеет звание «Народный» </a:t>
            </a:r>
          </a:p>
          <a:p>
            <a:pPr algn="just"/>
            <a:r>
              <a:rPr lang="ru-RU" sz="1600" dirty="0">
                <a:latin typeface="Times New Roman" panose="02020603050405020304" pitchFamily="18" charset="0"/>
                <a:cs typeface="Times New Roman" panose="02020603050405020304" pitchFamily="18" charset="0"/>
              </a:rPr>
              <a:t>Проведено 46 мероприятий: на базе МКУ – 35, городских – 9, районных – 1, федеральных и международных – 1.</a:t>
            </a:r>
          </a:p>
          <a:p>
            <a:pPr algn="just"/>
            <a:r>
              <a:rPr lang="ru-RU" sz="1600" dirty="0" smtClean="0">
                <a:latin typeface="Times New Roman" panose="02020603050405020304" pitchFamily="18" charset="0"/>
                <a:cs typeface="Times New Roman" panose="02020603050405020304" pitchFamily="18" charset="0"/>
              </a:rPr>
              <a:t>Списочная </a:t>
            </a:r>
            <a:r>
              <a:rPr lang="ru-RU" sz="1600" dirty="0">
                <a:latin typeface="Times New Roman" panose="02020603050405020304" pitchFamily="18" charset="0"/>
                <a:cs typeface="Times New Roman" panose="02020603050405020304" pitchFamily="18" charset="0"/>
              </a:rPr>
              <a:t>численность работников – 5 человек, внешние совместители – 2 человека.</a:t>
            </a:r>
          </a:p>
        </p:txBody>
      </p:sp>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9987" y="3662077"/>
            <a:ext cx="3558988" cy="2669241"/>
          </a:xfrm>
          <a:prstGeom prst="rect">
            <a:avLst/>
          </a:prstGeom>
          <a:effectLst>
            <a:glow rad="228600">
              <a:schemeClr val="bg1">
                <a:alpha val="40000"/>
              </a:schemeClr>
            </a:glow>
          </a:effectLst>
        </p:spPr>
      </p:pic>
      <p:pic>
        <p:nvPicPr>
          <p:cNvPr id="4" name="Рисунок 3"/>
          <p:cNvPicPr>
            <a:picLocks noChangeAspect="1"/>
          </p:cNvPicPr>
          <p:nvPr/>
        </p:nvPicPr>
        <p:blipFill rotWithShape="1">
          <a:blip r:embed="rId3">
            <a:extLst>
              <a:ext uri="{28A0092B-C50C-407E-A947-70E740481C1C}">
                <a14:useLocalDpi xmlns:a14="http://schemas.microsoft.com/office/drawing/2010/main" val="0"/>
              </a:ext>
            </a:extLst>
          </a:blip>
          <a:srcRect l="20863" r="19138"/>
          <a:stretch/>
        </p:blipFill>
        <p:spPr>
          <a:xfrm>
            <a:off x="7508631" y="3662078"/>
            <a:ext cx="3557387" cy="2669241"/>
          </a:xfrm>
          <a:prstGeom prst="rect">
            <a:avLst/>
          </a:prstGeom>
          <a:effectLst>
            <a:glow rad="228600">
              <a:schemeClr val="bg1">
                <a:alpha val="40000"/>
              </a:schemeClr>
            </a:glow>
          </a:effectLst>
        </p:spPr>
      </p:pic>
      <p:pic>
        <p:nvPicPr>
          <p:cNvPr id="7" name="Рисунок 6"/>
          <p:cNvPicPr>
            <a:picLocks noChangeAspect="1"/>
          </p:cNvPicPr>
          <p:nvPr/>
        </p:nvPicPr>
        <p:blipFill rotWithShape="1">
          <a:blip r:embed="rId4"/>
          <a:srcRect l="12142" t="18371" r="11852" b="9069"/>
          <a:stretch/>
        </p:blipFill>
        <p:spPr>
          <a:xfrm>
            <a:off x="7508631" y="808325"/>
            <a:ext cx="4299440" cy="2223247"/>
          </a:xfrm>
          <a:prstGeom prst="rect">
            <a:avLst/>
          </a:prstGeom>
          <a:effectLst>
            <a:glow rad="228600">
              <a:schemeClr val="accent2">
                <a:satMod val="175000"/>
                <a:alpha val="40000"/>
              </a:schemeClr>
            </a:glow>
          </a:effectLst>
        </p:spPr>
      </p:pic>
      <p:pic>
        <p:nvPicPr>
          <p:cNvPr id="8" name="Рисунок 7"/>
          <p:cNvPicPr>
            <a:picLocks noChangeAspect="1"/>
          </p:cNvPicPr>
          <p:nvPr/>
        </p:nvPicPr>
        <p:blipFill rotWithShape="1">
          <a:blip r:embed="rId5"/>
          <a:srcRect l="39727" t="11412" r="36864" b="5264"/>
          <a:stretch/>
        </p:blipFill>
        <p:spPr>
          <a:xfrm>
            <a:off x="5266593" y="3662079"/>
            <a:ext cx="1384420" cy="2669241"/>
          </a:xfrm>
          <a:prstGeom prst="rect">
            <a:avLst/>
          </a:prstGeom>
          <a:effectLst>
            <a:glow rad="228600">
              <a:schemeClr val="bg1">
                <a:alpha val="40000"/>
              </a:schemeClr>
            </a:glow>
          </a:effectLst>
        </p:spPr>
      </p:pic>
    </p:spTree>
    <p:extLst>
      <p:ext uri="{BB962C8B-B14F-4D97-AF65-F5344CB8AC3E}">
        <p14:creationId xmlns:p14="http://schemas.microsoft.com/office/powerpoint/2010/main" val="75212957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a:spLocks noGrp="1"/>
          </p:cNvSpPr>
          <p:nvPr>
            <p:ph type="title"/>
          </p:nvPr>
        </p:nvSpPr>
        <p:spPr>
          <a:xfrm>
            <a:off x="-113186" y="0"/>
            <a:ext cx="11437679" cy="668887"/>
          </a:xfrm>
        </p:spPr>
        <p:txBody>
          <a:bodyPr/>
          <a:lstStyle/>
          <a:p>
            <a:pPr algn="ctr"/>
            <a:r>
              <a:rPr lang="ru-RU" sz="2800" i="1" dirty="0" smtClean="0">
                <a:solidFill>
                  <a:schemeClr val="accent2"/>
                </a:solidFill>
                <a:latin typeface="Times New Roman" panose="02020603050405020304" pitchFamily="18" charset="0"/>
                <a:cs typeface="Times New Roman" panose="02020603050405020304" pitchFamily="18" charset="0"/>
              </a:rPr>
              <a:t>Культура</a:t>
            </a:r>
            <a:endParaRPr lang="ru-RU" sz="2800" i="1" dirty="0">
              <a:solidFill>
                <a:schemeClr val="accent2"/>
              </a:solidFill>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272562" y="733021"/>
            <a:ext cx="6743699" cy="5601533"/>
          </a:xfrm>
          <a:prstGeom prst="rect">
            <a:avLst/>
          </a:prstGeom>
        </p:spPr>
        <p:txBody>
          <a:bodyPr wrap="square">
            <a:spAutoFit/>
          </a:bodyPr>
          <a:lstStyle/>
          <a:p>
            <a:pPr algn="ctr"/>
            <a:r>
              <a:rPr lang="ru-RU" sz="2000" i="1" u="sng" dirty="0" smtClean="0">
                <a:solidFill>
                  <a:schemeClr val="accent2"/>
                </a:solidFill>
                <a:latin typeface="Times New Roman" panose="02020603050405020304" pitchFamily="18" charset="0"/>
                <a:cs typeface="Times New Roman" panose="02020603050405020304" pitchFamily="18" charset="0"/>
              </a:rPr>
              <a:t>Библиотека</a:t>
            </a:r>
          </a:p>
          <a:p>
            <a:pPr algn="ctr"/>
            <a:endParaRPr lang="ru-RU" sz="1600" b="1" dirty="0">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На базе учреждения работает:</a:t>
            </a:r>
          </a:p>
          <a:p>
            <a:pPr algn="just"/>
            <a:r>
              <a:rPr lang="ru-RU" dirty="0" smtClean="0">
                <a:latin typeface="Times New Roman" panose="02020603050405020304" pitchFamily="18" charset="0"/>
                <a:cs typeface="Times New Roman" panose="02020603050405020304" pitchFamily="18" charset="0"/>
              </a:rPr>
              <a:t>8 </a:t>
            </a:r>
            <a:r>
              <a:rPr lang="ru-RU" dirty="0">
                <a:latin typeface="Times New Roman" panose="02020603050405020304" pitchFamily="18" charset="0"/>
                <a:cs typeface="Times New Roman" panose="02020603050405020304" pitchFamily="18" charset="0"/>
              </a:rPr>
              <a:t>клубных формирований (детский клуб «</a:t>
            </a:r>
            <a:r>
              <a:rPr lang="ru-RU" dirty="0" err="1">
                <a:latin typeface="Times New Roman" panose="02020603050405020304" pitchFamily="18" charset="0"/>
                <a:cs typeface="Times New Roman" panose="02020603050405020304" pitchFamily="18" charset="0"/>
              </a:rPr>
              <a:t>Соболек</a:t>
            </a:r>
            <a:r>
              <a:rPr lang="ru-RU" dirty="0">
                <a:latin typeface="Times New Roman" panose="02020603050405020304" pitchFamily="18" charset="0"/>
                <a:cs typeface="Times New Roman" panose="02020603050405020304" pitchFamily="18" charset="0"/>
              </a:rPr>
              <a:t>» работает только 3 зимних месяца). </a:t>
            </a:r>
          </a:p>
          <a:p>
            <a:pPr algn="just"/>
            <a:r>
              <a:rPr lang="ru-RU" dirty="0">
                <a:latin typeface="Times New Roman" panose="02020603050405020304" pitchFamily="18" charset="0"/>
                <a:cs typeface="Times New Roman" panose="02020603050405020304" pitchFamily="18" charset="0"/>
              </a:rPr>
              <a:t>Проведено 59 культурно-досуговых мероприятий: 43 – внутренних, 6 - городских, 1 – районное, 6 – региональных, 3 – федеральных. </a:t>
            </a:r>
          </a:p>
          <a:p>
            <a:pPr algn="just"/>
            <a:r>
              <a:rPr lang="ru-RU" dirty="0">
                <a:latin typeface="Times New Roman" panose="02020603050405020304" pitchFamily="18" charset="0"/>
                <a:cs typeface="Times New Roman" panose="02020603050405020304" pitchFamily="18" charset="0"/>
              </a:rPr>
              <a:t>Количество пользователей – 2323 человека. </a:t>
            </a:r>
          </a:p>
          <a:p>
            <a:pPr algn="just"/>
            <a:r>
              <a:rPr lang="ru-RU" dirty="0">
                <a:latin typeface="Times New Roman" panose="02020603050405020304" pitchFamily="18" charset="0"/>
                <a:cs typeface="Times New Roman" panose="02020603050405020304" pitchFamily="18" charset="0"/>
              </a:rPr>
              <a:t>Средняя книговыдача на 1 человека – 7 книг. </a:t>
            </a:r>
          </a:p>
          <a:p>
            <a:pPr algn="just"/>
            <a:r>
              <a:rPr lang="ru-RU" dirty="0">
                <a:latin typeface="Times New Roman" panose="02020603050405020304" pitchFamily="18" charset="0"/>
                <a:cs typeface="Times New Roman" panose="02020603050405020304" pitchFamily="18" charset="0"/>
              </a:rPr>
              <a:t>Число посещений всего – 7174, без учета массовых мероприятий – 2647.</a:t>
            </a:r>
          </a:p>
          <a:p>
            <a:pPr algn="just"/>
            <a:r>
              <a:rPr lang="ru-RU" dirty="0">
                <a:latin typeface="Times New Roman" panose="02020603050405020304" pitchFamily="18" charset="0"/>
                <a:cs typeface="Times New Roman" panose="02020603050405020304" pitchFamily="18" charset="0"/>
              </a:rPr>
              <a:t>Участвует в областном сетевом социально ориентированном проекте «Библиотека для власти, общества, личности» по следующим направлениям:</a:t>
            </a:r>
          </a:p>
          <a:p>
            <a:pPr algn="just"/>
            <a:r>
              <a:rPr lang="ru-RU" dirty="0">
                <a:latin typeface="Times New Roman" panose="02020603050405020304" pitchFamily="18" charset="0"/>
                <a:cs typeface="Times New Roman" panose="02020603050405020304" pitchFamily="18" charset="0"/>
              </a:rPr>
              <a:t>•	Туристско-информационный центр,</a:t>
            </a:r>
          </a:p>
          <a:p>
            <a:pPr algn="just"/>
            <a:r>
              <a:rPr lang="ru-RU" dirty="0">
                <a:latin typeface="Times New Roman" panose="02020603050405020304" pitchFamily="18" charset="0"/>
                <a:cs typeface="Times New Roman" panose="02020603050405020304" pitchFamily="18" charset="0"/>
              </a:rPr>
              <a:t>•	Доступный мир</a:t>
            </a:r>
          </a:p>
          <a:p>
            <a:pPr algn="just"/>
            <a:r>
              <a:rPr lang="ru-RU" dirty="0">
                <a:latin typeface="Times New Roman" panose="02020603050405020304" pitchFamily="18" charset="0"/>
                <a:cs typeface="Times New Roman" panose="02020603050405020304" pitchFamily="18" charset="0"/>
              </a:rPr>
              <a:t>•	Государственные услуги – это просто</a:t>
            </a:r>
          </a:p>
          <a:p>
            <a:pPr algn="just"/>
            <a:r>
              <a:rPr lang="ru-RU" dirty="0">
                <a:latin typeface="Times New Roman" panose="02020603050405020304" pitchFamily="18" charset="0"/>
                <a:cs typeface="Times New Roman" panose="02020603050405020304" pitchFamily="18" charset="0"/>
              </a:rPr>
              <a:t>•	Каникулы с библиотекой</a:t>
            </a:r>
          </a:p>
          <a:p>
            <a:pPr algn="just"/>
            <a:r>
              <a:rPr lang="ru-RU" dirty="0">
                <a:latin typeface="Times New Roman" panose="02020603050405020304" pitchFamily="18" charset="0"/>
                <a:cs typeface="Times New Roman" panose="02020603050405020304" pitchFamily="18" charset="0"/>
              </a:rPr>
              <a:t>•	Ступень к успеху</a:t>
            </a:r>
          </a:p>
          <a:p>
            <a:pPr algn="just"/>
            <a:r>
              <a:rPr lang="ru-RU" dirty="0">
                <a:latin typeface="Times New Roman" panose="02020603050405020304" pitchFamily="18" charset="0"/>
                <a:cs typeface="Times New Roman" panose="02020603050405020304" pitchFamily="18" charset="0"/>
              </a:rPr>
              <a:t>•	Экология</a:t>
            </a:r>
          </a:p>
          <a:p>
            <a:pPr algn="just"/>
            <a:r>
              <a:rPr lang="ru-RU" dirty="0">
                <a:latin typeface="Times New Roman" panose="02020603050405020304" pitchFamily="18" charset="0"/>
                <a:cs typeface="Times New Roman" panose="02020603050405020304" pitchFamily="18" charset="0"/>
              </a:rPr>
              <a:t>Работает центр подтверждения личности «</a:t>
            </a:r>
            <a:r>
              <a:rPr lang="ru-RU" dirty="0" err="1">
                <a:latin typeface="Times New Roman" panose="02020603050405020304" pitchFamily="18" charset="0"/>
                <a:cs typeface="Times New Roman" panose="02020603050405020304" pitchFamily="18" charset="0"/>
              </a:rPr>
              <a:t>Госуслуги</a:t>
            </a:r>
            <a:r>
              <a:rPr lang="ru-RU" dirty="0">
                <a:latin typeface="Times New Roman" panose="02020603050405020304" pitchFamily="18" charset="0"/>
                <a:cs typeface="Times New Roman" panose="02020603050405020304" pitchFamily="18" charset="0"/>
              </a:rPr>
              <a:t> – это просто», число получателей услуг – 160 человек.</a:t>
            </a:r>
          </a:p>
          <a:p>
            <a:pPr algn="just"/>
            <a:r>
              <a:rPr lang="ru-RU" dirty="0">
                <a:latin typeface="Times New Roman" panose="02020603050405020304" pitchFamily="18" charset="0"/>
                <a:cs typeface="Times New Roman" panose="02020603050405020304" pitchFamily="18" charset="0"/>
              </a:rPr>
              <a:t> Реализуются федеральные проекты:</a:t>
            </a:r>
          </a:p>
          <a:p>
            <a:pPr algn="just"/>
            <a:r>
              <a:rPr lang="ru-RU" dirty="0">
                <a:latin typeface="Times New Roman" panose="02020603050405020304" pitchFamily="18" charset="0"/>
                <a:cs typeface="Times New Roman" panose="02020603050405020304" pitchFamily="18" charset="0"/>
              </a:rPr>
              <a:t>•	«Пушкинская карта»</a:t>
            </a:r>
          </a:p>
          <a:p>
            <a:pPr algn="just"/>
            <a:r>
              <a:rPr lang="ru-RU" dirty="0">
                <a:latin typeface="Times New Roman" panose="02020603050405020304" pitchFamily="18" charset="0"/>
                <a:cs typeface="Times New Roman" panose="02020603050405020304" pitchFamily="18" charset="0"/>
              </a:rPr>
              <a:t>•	«Гений места» - творческая лаборатория в рамках проекта по трем направлениям: IT-технологии, Искусство, Фотография.</a:t>
            </a:r>
          </a:p>
          <a:p>
            <a:pPr algn="just"/>
            <a:r>
              <a:rPr lang="ru-RU" dirty="0">
                <a:latin typeface="Times New Roman" panose="02020603050405020304" pitchFamily="18" charset="0"/>
                <a:cs typeface="Times New Roman" panose="02020603050405020304" pitchFamily="18" charset="0"/>
              </a:rPr>
              <a:t>Работают постоянные и временные выставки. В течение 4 квартала их было 17</a:t>
            </a:r>
          </a:p>
        </p:txBody>
      </p:sp>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9868" y="123093"/>
            <a:ext cx="2913187" cy="2184891"/>
          </a:xfrm>
          <a:prstGeom prst="rect">
            <a:avLst/>
          </a:prstGeom>
          <a:effectLst>
            <a:glow rad="139700">
              <a:schemeClr val="accent2">
                <a:satMod val="175000"/>
                <a:alpha val="40000"/>
              </a:schemeClr>
            </a:glow>
          </a:effectLst>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55725" y="2515270"/>
            <a:ext cx="2901458" cy="2176094"/>
          </a:xfrm>
          <a:prstGeom prst="rect">
            <a:avLst/>
          </a:prstGeom>
          <a:effectLst>
            <a:glow rad="139700">
              <a:schemeClr val="accent2">
                <a:satMod val="175000"/>
                <a:alpha val="40000"/>
              </a:schemeClr>
            </a:glow>
          </a:effectLst>
        </p:spPr>
      </p:pic>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77099" y="4835769"/>
            <a:ext cx="3329355" cy="1872762"/>
          </a:xfrm>
          <a:prstGeom prst="rect">
            <a:avLst/>
          </a:prstGeom>
          <a:effectLst>
            <a:glow rad="228600">
              <a:schemeClr val="bg1">
                <a:alpha val="40000"/>
              </a:schemeClr>
            </a:glow>
          </a:effectLst>
        </p:spPr>
      </p:pic>
    </p:spTree>
    <p:extLst>
      <p:ext uri="{BB962C8B-B14F-4D97-AF65-F5344CB8AC3E}">
        <p14:creationId xmlns:p14="http://schemas.microsoft.com/office/powerpoint/2010/main" val="247995388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81" name="Google Shape;281;p31"/>
          <p:cNvSpPr/>
          <p:nvPr/>
        </p:nvSpPr>
        <p:spPr>
          <a:xfrm rot="2689455">
            <a:off x="283099" y="5703207"/>
            <a:ext cx="613694" cy="613694"/>
          </a:xfrm>
          <a:prstGeom prst="roundRect">
            <a:avLst>
              <a:gd name="adj" fmla="val 16667"/>
            </a:avLst>
          </a:prstGeom>
          <a:solidFill>
            <a:srgbClr val="F053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 name="Заголовок 2"/>
          <p:cNvSpPr>
            <a:spLocks noGrp="1"/>
          </p:cNvSpPr>
          <p:nvPr>
            <p:ph type="title"/>
          </p:nvPr>
        </p:nvSpPr>
        <p:spPr>
          <a:xfrm>
            <a:off x="1327638" y="124051"/>
            <a:ext cx="10057287" cy="668887"/>
          </a:xfrm>
        </p:spPr>
        <p:txBody>
          <a:bodyPr/>
          <a:lstStyle/>
          <a:p>
            <a:pPr algn="ctr"/>
            <a:r>
              <a:rPr lang="ru-RU" sz="2800" i="1" dirty="0" smtClean="0">
                <a:solidFill>
                  <a:schemeClr val="accent2"/>
                </a:solidFill>
                <a:latin typeface="Times New Roman" panose="02020603050405020304" pitchFamily="18" charset="0"/>
                <a:cs typeface="Times New Roman" panose="02020603050405020304" pitchFamily="18" charset="0"/>
              </a:rPr>
              <a:t>Школа управления «</a:t>
            </a:r>
            <a:r>
              <a:rPr lang="ru-RU" sz="2800" i="1" dirty="0" err="1" smtClean="0">
                <a:solidFill>
                  <a:schemeClr val="accent2"/>
                </a:solidFill>
                <a:latin typeface="Times New Roman" panose="02020603050405020304" pitchFamily="18" charset="0"/>
                <a:cs typeface="Times New Roman" panose="02020603050405020304" pitchFamily="18" charset="0"/>
              </a:rPr>
              <a:t>Сколково</a:t>
            </a:r>
            <a:r>
              <a:rPr lang="ru-RU" sz="2800" i="1" dirty="0" smtClean="0">
                <a:solidFill>
                  <a:schemeClr val="accent2"/>
                </a:solidFill>
                <a:latin typeface="Times New Roman" panose="02020603050405020304" pitchFamily="18" charset="0"/>
                <a:cs typeface="Times New Roman" panose="02020603050405020304" pitchFamily="18" charset="0"/>
              </a:rPr>
              <a:t>»</a:t>
            </a:r>
            <a:endParaRPr lang="ru-RU" sz="2800" i="1" dirty="0">
              <a:solidFill>
                <a:schemeClr val="accent2"/>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56000" y="782515"/>
            <a:ext cx="6649247" cy="6075485"/>
          </a:xfrm>
          <a:prstGeom prst="rect">
            <a:avLst/>
          </a:prstGeom>
          <a:noFill/>
        </p:spPr>
        <p:txBody>
          <a:bodyPr wrap="square" rtlCol="0">
            <a:spAutoFit/>
          </a:bodyPr>
          <a:lstStyle/>
          <a:p>
            <a:pPr indent="457200" algn="just"/>
            <a:r>
              <a:rPr lang="ru-RU" dirty="0">
                <a:latin typeface="Times New Roman" panose="02020603050405020304" pitchFamily="18" charset="0"/>
                <a:cs typeface="Times New Roman" panose="02020603050405020304" pitchFamily="18" charset="0"/>
              </a:rPr>
              <a:t>Байкальская делегация, в которую вошли представители администрации города Байкальска и правительства региона, принимала участие в образовательной программе «Гостеприимные города» в московской школе управления СКОЛКОВО.</a:t>
            </a:r>
          </a:p>
          <a:p>
            <a:pPr indent="457200" algn="just"/>
            <a:r>
              <a:rPr lang="ru-RU" dirty="0">
                <a:latin typeface="Times New Roman" panose="02020603050405020304" pitchFamily="18" charset="0"/>
                <a:cs typeface="Times New Roman" panose="02020603050405020304" pitchFamily="18" charset="0"/>
              </a:rPr>
              <a:t>Совместная программа ВЭБ.РФ и </a:t>
            </a:r>
            <a:r>
              <a:rPr lang="ru-RU" dirty="0" err="1">
                <a:latin typeface="Times New Roman" panose="02020603050405020304" pitchFamily="18" charset="0"/>
                <a:cs typeface="Times New Roman" panose="02020603050405020304" pitchFamily="18" charset="0"/>
              </a:rPr>
              <a:t>Минэк</a:t>
            </a:r>
            <a:r>
              <a:rPr lang="ru-RU" dirty="0">
                <a:latin typeface="Times New Roman" panose="02020603050405020304" pitchFamily="18" charset="0"/>
                <a:cs typeface="Times New Roman" panose="02020603050405020304" pitchFamily="18" charset="0"/>
              </a:rPr>
              <a:t> РФ направлена на развитие внутреннего туризма, повышение качества сервиса и продвижение туристической инфраструктуры, что отвечает задачам нацпроекта «Туризм и индустрия гостеприимства».</a:t>
            </a:r>
          </a:p>
          <a:p>
            <a:pPr indent="457200" algn="just"/>
            <a:r>
              <a:rPr lang="ru-RU" dirty="0">
                <a:latin typeface="Times New Roman" panose="02020603050405020304" pitchFamily="18" charset="0"/>
                <a:cs typeface="Times New Roman" panose="02020603050405020304" pitchFamily="18" charset="0"/>
              </a:rPr>
              <a:t>Байкальск входит в 200 городов России как город, обладающий высоким туристическим потенциалом. На обучении были еще 32 команды из других городов: Калининграда, Вологды, Казани, Рязани, Анапы, Сысерти и др. В каждой команде по 5 человек. Программа состоит из 5-ти образовательных модулей, последний из которых завершится в апреле 2024 года. В </a:t>
            </a:r>
            <a:r>
              <a:rPr lang="ru-RU" dirty="0" smtClean="0">
                <a:latin typeface="Times New Roman" panose="02020603050405020304" pitchFamily="18" charset="0"/>
                <a:cs typeface="Times New Roman" panose="02020603050405020304" pitchFamily="18" charset="0"/>
              </a:rPr>
              <a:t>2023 году </a:t>
            </a:r>
            <a:r>
              <a:rPr lang="ru-RU" dirty="0">
                <a:latin typeface="Times New Roman" panose="02020603050405020304" pitchFamily="18" charset="0"/>
                <a:cs typeface="Times New Roman" panose="02020603050405020304" pitchFamily="18" charset="0"/>
              </a:rPr>
              <a:t>прошло </a:t>
            </a:r>
            <a:r>
              <a:rPr lang="ru-RU" dirty="0" smtClean="0">
                <a:latin typeface="Times New Roman" panose="02020603050405020304" pitchFamily="18" charset="0"/>
                <a:cs typeface="Times New Roman" panose="02020603050405020304" pitchFamily="18" charset="0"/>
              </a:rPr>
              <a:t>3 модуля обучения.</a:t>
            </a:r>
          </a:p>
          <a:p>
            <a:pPr indent="457200" algn="just"/>
            <a:r>
              <a:rPr lang="ru-RU" dirty="0" smtClean="0">
                <a:latin typeface="Times New Roman" panose="02020603050405020304" pitchFamily="18" charset="0"/>
                <a:cs typeface="Times New Roman" panose="02020603050405020304" pitchFamily="18" charset="0"/>
              </a:rPr>
              <a:t>Итогом </a:t>
            </a:r>
            <a:r>
              <a:rPr lang="ru-RU" dirty="0">
                <a:latin typeface="Times New Roman" panose="02020603050405020304" pitchFamily="18" charset="0"/>
                <a:cs typeface="Times New Roman" panose="02020603050405020304" pitchFamily="18" charset="0"/>
              </a:rPr>
              <a:t>обучения станет разработка модели городской системы туризма, на основе которой будет подготовлена концепция развития туризма для всего Южного Прибайкалья и Иркутской области, в частности. </a:t>
            </a:r>
          </a:p>
          <a:p>
            <a:pPr indent="457200" algn="just"/>
            <a:r>
              <a:rPr lang="ru-RU" dirty="0">
                <a:latin typeface="Times New Roman" panose="02020603050405020304" pitchFamily="18" charset="0"/>
                <a:cs typeface="Times New Roman" panose="02020603050405020304" pitchFamily="18" charset="0"/>
              </a:rPr>
              <a:t>Основной фокус обучения – это развитие индустрии гостеприимства и повышение привлекательности городов для туризма. Модули обучения охватывают следующие темы: внутренний туризм, городская среда и туристическая инфраструктура, повышение качества сервиса и кадровое обеспечение, маркетинг и продвижение территорий, управление командой в условиях неопределенности.</a:t>
            </a:r>
          </a:p>
          <a:p>
            <a:pPr indent="457200" algn="just"/>
            <a:r>
              <a:rPr lang="ru-RU" dirty="0">
                <a:latin typeface="Times New Roman" panose="02020603050405020304" pitchFamily="18" charset="0"/>
                <a:cs typeface="Times New Roman" panose="02020603050405020304" pitchFamily="18" charset="0"/>
              </a:rPr>
              <a:t>Организаторы образовательной программы преследуют цель: ускорить развитие туристической инфраструктуры и повысить доступность отдыха для россиян. Это общая задача и государства, и бизнеса, решать которую помогает национальный проект «Туризм и индустрия гостеприимства». Для Байкальска это прекрасная возможность совместно с ВЭБ.РФ, </a:t>
            </a:r>
            <a:r>
              <a:rPr lang="ru-RU" dirty="0" err="1">
                <a:latin typeface="Times New Roman" panose="02020603050405020304" pitchFamily="18" charset="0"/>
                <a:cs typeface="Times New Roman" panose="02020603050405020304" pitchFamily="18" charset="0"/>
              </a:rPr>
              <a:t>Байкал.Центром</a:t>
            </a:r>
            <a:r>
              <a:rPr lang="ru-RU" dirty="0">
                <a:latin typeface="Times New Roman" panose="02020603050405020304" pitchFamily="18" charset="0"/>
                <a:cs typeface="Times New Roman" panose="02020603050405020304" pitchFamily="18" charset="0"/>
              </a:rPr>
              <a:t>, Правительством Иркутской области реализовать в нашем городе, на берегу Байкала, проекты для привлечения туристов и гостей для развития нашей экономики.</a:t>
            </a:r>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2913" y="792937"/>
            <a:ext cx="3768971" cy="2506365"/>
          </a:xfrm>
          <a:prstGeom prst="rect">
            <a:avLst/>
          </a:prstGeom>
          <a:effectLst>
            <a:glow rad="228600">
              <a:schemeClr val="accent2">
                <a:satMod val="175000"/>
                <a:alpha val="40000"/>
              </a:schemeClr>
            </a:glow>
          </a:effectLst>
        </p:spPr>
      </p:pic>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92913" y="3701561"/>
            <a:ext cx="3768971" cy="2512647"/>
          </a:xfrm>
          <a:prstGeom prst="rect">
            <a:avLst/>
          </a:prstGeom>
          <a:effectLst>
            <a:glow rad="228600">
              <a:schemeClr val="bg1">
                <a:alpha val="40000"/>
              </a:schemeClr>
            </a:glow>
          </a:effec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5509" y="151628"/>
            <a:ext cx="11808068" cy="954107"/>
          </a:xfrm>
          <a:prstGeom prst="rect">
            <a:avLst/>
          </a:prstGeom>
        </p:spPr>
        <p:txBody>
          <a:bodyPr wrap="square">
            <a:spAutoFit/>
          </a:bodyPr>
          <a:lstStyle/>
          <a:p>
            <a:pPr algn="ctr"/>
            <a:r>
              <a:rPr lang="ru-RU" sz="2800" i="1" dirty="0">
                <a:solidFill>
                  <a:schemeClr val="accent2"/>
                </a:solidFill>
                <a:latin typeface="Times New Roman" panose="02020603050405020304" pitchFamily="18" charset="0"/>
                <a:cs typeface="Times New Roman" panose="02020603050405020304" pitchFamily="18" charset="0"/>
              </a:rPr>
              <a:t>Информация по доходам и расходам бюджета Байкальского городского поселения за период </a:t>
            </a:r>
            <a:r>
              <a:rPr lang="ru-RU" sz="2800" i="1" dirty="0" smtClean="0">
                <a:solidFill>
                  <a:schemeClr val="accent2"/>
                </a:solidFill>
                <a:latin typeface="Times New Roman" panose="02020603050405020304" pitchFamily="18" charset="0"/>
                <a:cs typeface="Times New Roman" panose="02020603050405020304" pitchFamily="18" charset="0"/>
              </a:rPr>
              <a:t>2012-2023 </a:t>
            </a:r>
            <a:r>
              <a:rPr lang="ru-RU" sz="2800" i="1" dirty="0">
                <a:solidFill>
                  <a:schemeClr val="accent2"/>
                </a:solidFill>
                <a:latin typeface="Times New Roman" panose="02020603050405020304" pitchFamily="18" charset="0"/>
                <a:cs typeface="Times New Roman" panose="02020603050405020304" pitchFamily="18" charset="0"/>
              </a:rPr>
              <a:t>годов</a:t>
            </a:r>
          </a:p>
        </p:txBody>
      </p:sp>
      <p:graphicFrame>
        <p:nvGraphicFramePr>
          <p:cNvPr id="3" name="Таблица 2"/>
          <p:cNvGraphicFramePr>
            <a:graphicFrameLocks noGrp="1"/>
          </p:cNvGraphicFramePr>
          <p:nvPr>
            <p:extLst>
              <p:ext uri="{D42A27DB-BD31-4B8C-83A1-F6EECF244321}">
                <p14:modId xmlns:p14="http://schemas.microsoft.com/office/powerpoint/2010/main" val="552949452"/>
              </p:ext>
            </p:extLst>
          </p:nvPr>
        </p:nvGraphicFramePr>
        <p:xfrm>
          <a:off x="592870" y="1708883"/>
          <a:ext cx="11320707" cy="939493"/>
        </p:xfrm>
        <a:graphic>
          <a:graphicData uri="http://schemas.openxmlformats.org/drawingml/2006/table">
            <a:tbl>
              <a:tblPr firstRow="1" firstCol="1" bandRow="1">
                <a:tableStyleId>{21E4AEA4-8DFA-4A89-87EB-49C32662AFE0}</a:tableStyleId>
              </a:tblPr>
              <a:tblGrid>
                <a:gridCol w="6881323">
                  <a:extLst>
                    <a:ext uri="{9D8B030D-6E8A-4147-A177-3AD203B41FA5}">
                      <a16:colId xmlns:a16="http://schemas.microsoft.com/office/drawing/2014/main" val="1889897259"/>
                    </a:ext>
                  </a:extLst>
                </a:gridCol>
                <a:gridCol w="4439384">
                  <a:extLst>
                    <a:ext uri="{9D8B030D-6E8A-4147-A177-3AD203B41FA5}">
                      <a16:colId xmlns:a16="http://schemas.microsoft.com/office/drawing/2014/main" val="2942889011"/>
                    </a:ext>
                  </a:extLst>
                </a:gridCol>
              </a:tblGrid>
              <a:tr h="352499">
                <a:tc>
                  <a:txBody>
                    <a:bodyPr/>
                    <a:lstStyle/>
                    <a:p>
                      <a:pPr>
                        <a:lnSpc>
                          <a:spcPct val="107000"/>
                        </a:lnSpc>
                        <a:spcAft>
                          <a:spcPts val="0"/>
                        </a:spcAft>
                      </a:pPr>
                      <a:r>
                        <a:rPr lang="ru-RU" sz="1600" dirty="0">
                          <a:effectLst/>
                          <a:latin typeface="Times New Roman" panose="02020603050405020304" pitchFamily="18" charset="0"/>
                          <a:cs typeface="Times New Roman" panose="02020603050405020304" pitchFamily="18" charset="0"/>
                        </a:rPr>
                        <a:t>Наименование </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225" marR="57225" marT="0" marB="0"/>
                </a:tc>
                <a:tc>
                  <a:txBody>
                    <a:bodyPr/>
                    <a:lstStyle/>
                    <a:p>
                      <a:pPr>
                        <a:lnSpc>
                          <a:spcPct val="107000"/>
                        </a:lnSpc>
                        <a:spcAft>
                          <a:spcPts val="0"/>
                        </a:spcAft>
                      </a:pPr>
                      <a:r>
                        <a:rPr lang="ru-RU" sz="1600" dirty="0">
                          <a:effectLst/>
                          <a:latin typeface="Times New Roman" panose="02020603050405020304" pitchFamily="18" charset="0"/>
                          <a:cs typeface="Times New Roman" panose="02020603050405020304" pitchFamily="18" charset="0"/>
                        </a:rPr>
                        <a:t>Исполнено за </a:t>
                      </a:r>
                      <a:r>
                        <a:rPr lang="ru-RU" sz="1600" dirty="0" smtClean="0">
                          <a:effectLst/>
                          <a:latin typeface="Times New Roman" panose="02020603050405020304" pitchFamily="18" charset="0"/>
                          <a:cs typeface="Times New Roman" panose="02020603050405020304" pitchFamily="18" charset="0"/>
                        </a:rPr>
                        <a:t>2023</a:t>
                      </a:r>
                      <a:r>
                        <a:rPr lang="ru-RU" sz="1600" baseline="0" dirty="0" smtClean="0">
                          <a:effectLst/>
                          <a:latin typeface="Times New Roman" panose="02020603050405020304" pitchFamily="18" charset="0"/>
                          <a:cs typeface="Times New Roman" panose="02020603050405020304" pitchFamily="18" charset="0"/>
                        </a:rPr>
                        <a:t> </a:t>
                      </a:r>
                      <a:r>
                        <a:rPr lang="ru-RU" sz="1600" dirty="0" smtClean="0">
                          <a:effectLst/>
                          <a:latin typeface="Times New Roman" panose="02020603050405020304" pitchFamily="18" charset="0"/>
                          <a:cs typeface="Times New Roman" panose="02020603050405020304" pitchFamily="18" charset="0"/>
                        </a:rPr>
                        <a:t>год, </a:t>
                      </a:r>
                      <a:r>
                        <a:rPr lang="ru-RU" sz="1600" dirty="0" err="1" smtClean="0">
                          <a:effectLst/>
                          <a:latin typeface="Times New Roman" panose="02020603050405020304" pitchFamily="18" charset="0"/>
                          <a:cs typeface="Times New Roman" panose="02020603050405020304" pitchFamily="18" charset="0"/>
                        </a:rPr>
                        <a:t>тыс.руб</a:t>
                      </a:r>
                      <a:r>
                        <a:rPr lang="ru-RU" sz="1600" dirty="0" smtClean="0">
                          <a:effectLst/>
                          <a:latin typeface="Times New Roman" panose="02020603050405020304" pitchFamily="18" charset="0"/>
                          <a:cs typeface="Times New Roman" panose="02020603050405020304" pitchFamily="18" charset="0"/>
                        </a:rPr>
                        <a:t>.</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225" marR="57225" marT="0" marB="0"/>
                </a:tc>
                <a:extLst>
                  <a:ext uri="{0D108BD9-81ED-4DB2-BD59-A6C34878D82A}">
                    <a16:rowId xmlns:a16="http://schemas.microsoft.com/office/drawing/2014/main" val="3104263014"/>
                  </a:ext>
                </a:extLst>
              </a:tr>
              <a:tr h="287333">
                <a:tc>
                  <a:txBody>
                    <a:bodyPr/>
                    <a:lstStyle/>
                    <a:p>
                      <a:pPr>
                        <a:lnSpc>
                          <a:spcPct val="107000"/>
                        </a:lnSpc>
                        <a:spcAft>
                          <a:spcPts val="0"/>
                        </a:spcAft>
                      </a:pPr>
                      <a:r>
                        <a:rPr lang="ru-RU" sz="1800" dirty="0">
                          <a:effectLst/>
                          <a:latin typeface="Times New Roman" panose="02020603050405020304" pitchFamily="18" charset="0"/>
                          <a:cs typeface="Times New Roman" panose="02020603050405020304" pitchFamily="18" charset="0"/>
                        </a:rPr>
                        <a:t>ИТОГО ДОХОДОВ</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225" marR="57225" marT="0" marB="0"/>
                </a:tc>
                <a:tc>
                  <a:txBody>
                    <a:bodyPr/>
                    <a:lstStyle/>
                    <a:p>
                      <a:pPr>
                        <a:lnSpc>
                          <a:spcPct val="107000"/>
                        </a:lnSpc>
                        <a:spcAft>
                          <a:spcPts val="0"/>
                        </a:spcAft>
                      </a:pPr>
                      <a:r>
                        <a:rPr lang="ru-RU" sz="1800" dirty="0" smtClean="0">
                          <a:effectLst/>
                          <a:latin typeface="Times New Roman" panose="02020603050405020304" pitchFamily="18" charset="0"/>
                          <a:cs typeface="Times New Roman" panose="02020603050405020304" pitchFamily="18" charset="0"/>
                        </a:rPr>
                        <a:t>851 030</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225" marR="57225" marT="0" marB="0"/>
                </a:tc>
                <a:extLst>
                  <a:ext uri="{0D108BD9-81ED-4DB2-BD59-A6C34878D82A}">
                    <a16:rowId xmlns:a16="http://schemas.microsoft.com/office/drawing/2014/main" val="3788509966"/>
                  </a:ext>
                </a:extLst>
              </a:tr>
              <a:tr h="287333">
                <a:tc>
                  <a:txBody>
                    <a:bodyPr/>
                    <a:lstStyle/>
                    <a:p>
                      <a:pPr>
                        <a:lnSpc>
                          <a:spcPct val="107000"/>
                        </a:lnSpc>
                        <a:spcAft>
                          <a:spcPts val="0"/>
                        </a:spcAft>
                      </a:pPr>
                      <a:r>
                        <a:rPr lang="ru-RU" sz="1800" dirty="0">
                          <a:effectLst/>
                          <a:latin typeface="Times New Roman" panose="02020603050405020304" pitchFamily="18" charset="0"/>
                          <a:cs typeface="Times New Roman" panose="02020603050405020304" pitchFamily="18" charset="0"/>
                        </a:rPr>
                        <a:t>ИТОГО РАСХОДОВ</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225" marR="57225" marT="0" marB="0"/>
                </a:tc>
                <a:tc>
                  <a:txBody>
                    <a:bodyPr/>
                    <a:lstStyle/>
                    <a:p>
                      <a:pPr>
                        <a:lnSpc>
                          <a:spcPct val="107000"/>
                        </a:lnSpc>
                        <a:spcAft>
                          <a:spcPts val="0"/>
                        </a:spcAft>
                      </a:pPr>
                      <a:r>
                        <a:rPr lang="ru-RU" sz="1800" dirty="0" smtClean="0">
                          <a:effectLst/>
                          <a:latin typeface="Times New Roman" panose="02020603050405020304" pitchFamily="18" charset="0"/>
                          <a:cs typeface="Times New Roman" panose="02020603050405020304" pitchFamily="18" charset="0"/>
                        </a:rPr>
                        <a:t>792 838</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225" marR="57225" marT="0" marB="0"/>
                </a:tc>
                <a:extLst>
                  <a:ext uri="{0D108BD9-81ED-4DB2-BD59-A6C34878D82A}">
                    <a16:rowId xmlns:a16="http://schemas.microsoft.com/office/drawing/2014/main" val="1914012443"/>
                  </a:ext>
                </a:extLst>
              </a:tr>
            </a:tbl>
          </a:graphicData>
        </a:graphic>
      </p:graphicFrame>
      <p:sp>
        <p:nvSpPr>
          <p:cNvPr id="4" name="Прямоугольник 3"/>
          <p:cNvSpPr/>
          <p:nvPr/>
        </p:nvSpPr>
        <p:spPr>
          <a:xfrm>
            <a:off x="4969933" y="3031077"/>
            <a:ext cx="6943644" cy="830997"/>
          </a:xfrm>
          <a:prstGeom prst="rect">
            <a:avLst/>
          </a:prstGeom>
        </p:spPr>
        <p:txBody>
          <a:bodyPr wrap="square">
            <a:spAutoFit/>
          </a:bodyPr>
          <a:lstStyle/>
          <a:p>
            <a:pPr algn="just"/>
            <a:r>
              <a:rPr lang="ru-RU" sz="1600" dirty="0">
                <a:latin typeface="Times New Roman" panose="02020603050405020304" pitchFamily="18" charset="0"/>
                <a:cs typeface="Times New Roman" panose="02020603050405020304" pitchFamily="18" charset="0"/>
              </a:rPr>
              <a:t>Доходы бюджета за </a:t>
            </a:r>
            <a:r>
              <a:rPr lang="ru-RU" sz="1600" dirty="0" smtClean="0">
                <a:latin typeface="Times New Roman" panose="02020603050405020304" pitchFamily="18" charset="0"/>
                <a:cs typeface="Times New Roman" panose="02020603050405020304" pitchFamily="18" charset="0"/>
              </a:rPr>
              <a:t>2023 </a:t>
            </a:r>
            <a:r>
              <a:rPr lang="ru-RU" sz="1600" dirty="0">
                <a:latin typeface="Times New Roman" panose="02020603050405020304" pitchFamily="18" charset="0"/>
                <a:cs typeface="Times New Roman" panose="02020603050405020304" pitchFamily="18" charset="0"/>
              </a:rPr>
              <a:t>год по сравнению с </a:t>
            </a:r>
            <a:r>
              <a:rPr lang="ru-RU" sz="1600" dirty="0" smtClean="0">
                <a:latin typeface="Times New Roman" panose="02020603050405020304" pitchFamily="18" charset="0"/>
                <a:cs typeface="Times New Roman" panose="02020603050405020304" pitchFamily="18" charset="0"/>
              </a:rPr>
              <a:t>2012 </a:t>
            </a:r>
            <a:r>
              <a:rPr lang="ru-RU" sz="1600" dirty="0">
                <a:latin typeface="Times New Roman" panose="02020603050405020304" pitchFamily="18" charset="0"/>
                <a:cs typeface="Times New Roman" panose="02020603050405020304" pitchFamily="18" charset="0"/>
              </a:rPr>
              <a:t>годом увеличились в </a:t>
            </a:r>
            <a:r>
              <a:rPr lang="ru-RU" sz="1600" dirty="0" smtClean="0">
                <a:latin typeface="Times New Roman" panose="02020603050405020304" pitchFamily="18" charset="0"/>
                <a:cs typeface="Times New Roman" panose="02020603050405020304" pitchFamily="18" charset="0"/>
              </a:rPr>
              <a:t>5,6 раз, </a:t>
            </a:r>
            <a:r>
              <a:rPr lang="ru-RU" sz="1600" dirty="0">
                <a:latin typeface="Times New Roman" panose="02020603050405020304" pitchFamily="18" charset="0"/>
                <a:cs typeface="Times New Roman" panose="02020603050405020304" pitchFamily="18" charset="0"/>
              </a:rPr>
              <a:t>или на </a:t>
            </a:r>
            <a:r>
              <a:rPr lang="ru-RU" sz="1600" dirty="0" smtClean="0">
                <a:latin typeface="Times New Roman" panose="02020603050405020304" pitchFamily="18" charset="0"/>
                <a:cs typeface="Times New Roman" panose="02020603050405020304" pitchFamily="18" charset="0"/>
              </a:rPr>
              <a:t>559,99%, </a:t>
            </a:r>
            <a:r>
              <a:rPr lang="ru-RU" sz="1600" dirty="0">
                <a:latin typeface="Times New Roman" panose="02020603050405020304" pitchFamily="18" charset="0"/>
                <a:cs typeface="Times New Roman" panose="02020603050405020304" pitchFamily="18" charset="0"/>
              </a:rPr>
              <a:t>в том числе налоговые, неналоговые доходы в </a:t>
            </a:r>
            <a:r>
              <a:rPr lang="ru-RU" sz="1600" dirty="0" smtClean="0">
                <a:latin typeface="Times New Roman" panose="02020603050405020304" pitchFamily="18" charset="0"/>
                <a:cs typeface="Times New Roman" panose="02020603050405020304" pitchFamily="18" charset="0"/>
              </a:rPr>
              <a:t>6,7 раз (670,8%), </a:t>
            </a:r>
            <a:r>
              <a:rPr lang="ru-RU" sz="1600" dirty="0">
                <a:latin typeface="Times New Roman" panose="02020603050405020304" pitchFamily="18" charset="0"/>
                <a:cs typeface="Times New Roman" panose="02020603050405020304" pitchFamily="18" charset="0"/>
              </a:rPr>
              <a:t>межбюджетные трансферты увеличились в </a:t>
            </a:r>
            <a:r>
              <a:rPr lang="ru-RU" sz="1600" dirty="0" smtClean="0">
                <a:latin typeface="Times New Roman" panose="02020603050405020304" pitchFamily="18" charset="0"/>
                <a:cs typeface="Times New Roman" panose="02020603050405020304" pitchFamily="18" charset="0"/>
              </a:rPr>
              <a:t>48,4 раз (4842,1%).</a:t>
            </a:r>
            <a:endParaRPr lang="ru-RU"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5355844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2" name="Рисунок 1"/>
          <p:cNvPicPr>
            <a:picLocks noChangeAspect="1"/>
          </p:cNvPicPr>
          <p:nvPr/>
        </p:nvPicPr>
        <p:blipFill rotWithShape="1">
          <a:blip r:embed="rId3">
            <a:extLst>
              <a:ext uri="{28A0092B-C50C-407E-A947-70E740481C1C}">
                <a14:useLocalDpi xmlns:a14="http://schemas.microsoft.com/office/drawing/2010/main" val="0"/>
              </a:ext>
            </a:extLst>
          </a:blip>
          <a:srcRect r="4405"/>
          <a:stretch/>
        </p:blipFill>
        <p:spPr>
          <a:xfrm>
            <a:off x="0" y="0"/>
            <a:ext cx="12183533" cy="6858000"/>
          </a:xfrm>
          <a:prstGeom prst="rect">
            <a:avLst/>
          </a:prstGeom>
        </p:spPr>
      </p:pic>
      <p:sp>
        <p:nvSpPr>
          <p:cNvPr id="149" name="Google Shape;149;p24"/>
          <p:cNvSpPr txBox="1"/>
          <p:nvPr/>
        </p:nvSpPr>
        <p:spPr>
          <a:xfrm>
            <a:off x="638430" y="164684"/>
            <a:ext cx="11228405" cy="1333915"/>
          </a:xfrm>
          <a:prstGeom prst="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45700" rIns="91425" bIns="45700" anchor="t" anchorCtr="0">
            <a:noAutofit/>
          </a:bodyPr>
          <a:lstStyle/>
          <a:p>
            <a:pPr marL="0" marR="0" lvl="0" indent="0" algn="ctr" rtl="0">
              <a:spcBef>
                <a:spcPts val="0"/>
              </a:spcBef>
              <a:spcAft>
                <a:spcPts val="0"/>
              </a:spcAft>
              <a:buNone/>
            </a:pPr>
            <a:endParaRPr sz="800" i="1" u="sng" dirty="0">
              <a:solidFill>
                <a:schemeClr val="tx1"/>
              </a:solidFill>
              <a:latin typeface="Times New Roman" panose="02020603050405020304" pitchFamily="18" charset="0"/>
              <a:cs typeface="Times New Roman" panose="02020603050405020304" pitchFamily="18" charset="0"/>
            </a:endParaRPr>
          </a:p>
        </p:txBody>
      </p:sp>
      <p:sp>
        <p:nvSpPr>
          <p:cNvPr id="4" name="Google Shape;295;p32"/>
          <p:cNvSpPr txBox="1"/>
          <p:nvPr/>
        </p:nvSpPr>
        <p:spPr>
          <a:xfrm>
            <a:off x="3137105" y="390699"/>
            <a:ext cx="6094500" cy="1107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400" i="1" dirty="0" smtClean="0">
                <a:solidFill>
                  <a:schemeClr val="tx1"/>
                </a:solidFill>
                <a:latin typeface="Times New Roman" panose="02020603050405020304" pitchFamily="18" charset="0"/>
                <a:ea typeface="Calibri"/>
                <a:cs typeface="Times New Roman" panose="02020603050405020304" pitchFamily="18" charset="0"/>
                <a:sym typeface="Calibri"/>
              </a:rPr>
              <a:t>С</a:t>
            </a:r>
            <a:r>
              <a:rPr lang="ru-RU" sz="4400" i="1" dirty="0" err="1" smtClean="0">
                <a:solidFill>
                  <a:schemeClr val="tx1"/>
                </a:solidFill>
                <a:latin typeface="Times New Roman" panose="02020603050405020304" pitchFamily="18" charset="0"/>
                <a:ea typeface="Calibri"/>
                <a:cs typeface="Times New Roman" panose="02020603050405020304" pitchFamily="18" charset="0"/>
                <a:sym typeface="Calibri"/>
              </a:rPr>
              <a:t>пасибо</a:t>
            </a:r>
            <a:r>
              <a:rPr lang="ru-RU" sz="4400" i="1" dirty="0">
                <a:solidFill>
                  <a:schemeClr val="tx1"/>
                </a:solidFill>
                <a:latin typeface="Times New Roman" panose="02020603050405020304" pitchFamily="18" charset="0"/>
                <a:ea typeface="Calibri"/>
                <a:cs typeface="Times New Roman" panose="02020603050405020304" pitchFamily="18" charset="0"/>
                <a:sym typeface="Calibri"/>
              </a:rPr>
              <a:t> </a:t>
            </a:r>
            <a:r>
              <a:rPr lang="ru-RU" sz="4400" i="1" dirty="0" smtClean="0">
                <a:solidFill>
                  <a:schemeClr val="tx1"/>
                </a:solidFill>
                <a:latin typeface="Times New Roman" panose="02020603050405020304" pitchFamily="18" charset="0"/>
                <a:ea typeface="Calibri"/>
                <a:cs typeface="Times New Roman" panose="02020603050405020304" pitchFamily="18" charset="0"/>
                <a:sym typeface="Calibri"/>
              </a:rPr>
              <a:t>за внимание!</a:t>
            </a:r>
            <a:endParaRPr sz="1000" i="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202241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90;p27"/>
          <p:cNvSpPr txBox="1">
            <a:spLocks/>
          </p:cNvSpPr>
          <p:nvPr/>
        </p:nvSpPr>
        <p:spPr>
          <a:xfrm>
            <a:off x="494262" y="715015"/>
            <a:ext cx="11294174" cy="37368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SzPts val="4000"/>
            </a:pPr>
            <a:r>
              <a:rPr lang="ru-RU" sz="2800" i="1" dirty="0" smtClean="0">
                <a:solidFill>
                  <a:schemeClr val="accent2"/>
                </a:solidFill>
                <a:latin typeface="Times New Roman" panose="02020603050405020304" pitchFamily="18" charset="0"/>
                <a:cs typeface="Times New Roman" panose="02020603050405020304" pitchFamily="18" charset="0"/>
              </a:rPr>
              <a:t>Развитие транспортного комплекса и улично-дорожной сети:</a:t>
            </a:r>
            <a:br>
              <a:rPr lang="ru-RU" sz="2800" i="1" dirty="0" smtClean="0">
                <a:solidFill>
                  <a:schemeClr val="accent2"/>
                </a:solidFill>
                <a:latin typeface="Times New Roman" panose="02020603050405020304" pitchFamily="18" charset="0"/>
                <a:cs typeface="Times New Roman" panose="02020603050405020304" pitchFamily="18" charset="0"/>
              </a:rPr>
            </a:br>
            <a:r>
              <a:rPr lang="ru-RU" sz="2000" i="1" u="sng" dirty="0" smtClean="0">
                <a:solidFill>
                  <a:schemeClr val="accent2"/>
                </a:solidFill>
                <a:latin typeface="Times New Roman" panose="02020603050405020304" pitchFamily="18" charset="0"/>
                <a:cs typeface="Times New Roman" panose="02020603050405020304" pitchFamily="18" charset="0"/>
              </a:rPr>
              <a:t>Капитальный ремонт, ремонт автомобильных дорог общего пользования местного значения, ремонт дворовых территорий и проездов к дворовым территориям:</a:t>
            </a:r>
            <a:br>
              <a:rPr lang="ru-RU" sz="2000" i="1" u="sng" dirty="0" smtClean="0">
                <a:solidFill>
                  <a:schemeClr val="accent2"/>
                </a:solidFill>
                <a:latin typeface="Times New Roman" panose="02020603050405020304" pitchFamily="18" charset="0"/>
                <a:cs typeface="Times New Roman" panose="02020603050405020304" pitchFamily="18" charset="0"/>
              </a:rPr>
            </a:br>
            <a:r>
              <a:rPr lang="ru-RU" sz="2800" b="1" i="1" dirty="0" smtClean="0">
                <a:solidFill>
                  <a:schemeClr val="accent2"/>
                </a:solidFill>
                <a:latin typeface="Times New Roman" panose="02020603050405020304" pitchFamily="18" charset="0"/>
                <a:cs typeface="Times New Roman" panose="02020603050405020304" pitchFamily="18" charset="0"/>
              </a:rPr>
              <a:t/>
            </a:r>
            <a:br>
              <a:rPr lang="ru-RU" sz="2800" b="1" i="1" dirty="0" smtClean="0">
                <a:solidFill>
                  <a:schemeClr val="accent2"/>
                </a:solidFill>
                <a:latin typeface="Times New Roman" panose="02020603050405020304" pitchFamily="18" charset="0"/>
                <a:cs typeface="Times New Roman" panose="02020603050405020304" pitchFamily="18" charset="0"/>
              </a:rPr>
            </a:br>
            <a:endParaRPr lang="ru-RU" sz="2800" i="1" dirty="0">
              <a:solidFill>
                <a:schemeClr val="accent2"/>
              </a:solidFill>
              <a:latin typeface="Times New Roman" panose="02020603050405020304" pitchFamily="18" charset="0"/>
              <a:cs typeface="Times New Roman" panose="02020603050405020304" pitchFamily="18" charset="0"/>
            </a:endParaRPr>
          </a:p>
        </p:txBody>
      </p:sp>
      <p:graphicFrame>
        <p:nvGraphicFramePr>
          <p:cNvPr id="7" name="Таблица 6"/>
          <p:cNvGraphicFramePr>
            <a:graphicFrameLocks noGrp="1"/>
          </p:cNvGraphicFramePr>
          <p:nvPr>
            <p:extLst>
              <p:ext uri="{D42A27DB-BD31-4B8C-83A1-F6EECF244321}">
                <p14:modId xmlns:p14="http://schemas.microsoft.com/office/powerpoint/2010/main" val="2447009556"/>
              </p:ext>
            </p:extLst>
          </p:nvPr>
        </p:nvGraphicFramePr>
        <p:xfrm>
          <a:off x="149469" y="1073950"/>
          <a:ext cx="11843239" cy="3116820"/>
        </p:xfrm>
        <a:graphic>
          <a:graphicData uri="http://schemas.openxmlformats.org/drawingml/2006/table">
            <a:tbl>
              <a:tblPr firstRow="1" bandRow="1">
                <a:tableStyleId>{8A107856-5554-42FB-B03E-39F5DBC370BA}</a:tableStyleId>
              </a:tblPr>
              <a:tblGrid>
                <a:gridCol w="10127573">
                  <a:extLst>
                    <a:ext uri="{9D8B030D-6E8A-4147-A177-3AD203B41FA5}">
                      <a16:colId xmlns:a16="http://schemas.microsoft.com/office/drawing/2014/main" val="1574482488"/>
                    </a:ext>
                  </a:extLst>
                </a:gridCol>
                <a:gridCol w="1715666">
                  <a:extLst>
                    <a:ext uri="{9D8B030D-6E8A-4147-A177-3AD203B41FA5}">
                      <a16:colId xmlns:a16="http://schemas.microsoft.com/office/drawing/2014/main" val="1252156882"/>
                    </a:ext>
                  </a:extLst>
                </a:gridCol>
              </a:tblGrid>
              <a:tr h="995951">
                <a:tc>
                  <a:txBody>
                    <a:bodyPr/>
                    <a:lstStyle/>
                    <a:p>
                      <a:pPr algn="just"/>
                      <a:r>
                        <a:rPr lang="ru-RU" sz="1200" b="0" dirty="0" smtClean="0"/>
                        <a:t>Выполнены работы по ремонту автомобильных дорог общего пользования местного : ямочный ремонт – 95 м2, отсыпка дорог щебнем  – </a:t>
                      </a:r>
                      <a:r>
                        <a:rPr lang="ru-RU" sz="1200" b="0" dirty="0" err="1" smtClean="0"/>
                        <a:t>мкр.Восточный</a:t>
                      </a:r>
                      <a:r>
                        <a:rPr lang="ru-RU" sz="1200" b="0" dirty="0" smtClean="0"/>
                        <a:t>, </a:t>
                      </a:r>
                      <a:r>
                        <a:rPr lang="ru-RU" sz="1200" b="0" dirty="0" err="1" smtClean="0"/>
                        <a:t>пер.Новый</a:t>
                      </a:r>
                      <a:r>
                        <a:rPr lang="ru-RU" sz="1200" b="0" dirty="0" smtClean="0"/>
                        <a:t>, </a:t>
                      </a:r>
                      <a:r>
                        <a:rPr lang="ru-RU" sz="1200" b="0" dirty="0" err="1" smtClean="0"/>
                        <a:t>мкр.Красный</a:t>
                      </a:r>
                      <a:r>
                        <a:rPr lang="ru-RU" sz="1200" b="0" dirty="0" smtClean="0"/>
                        <a:t> Ключ, </a:t>
                      </a:r>
                      <a:r>
                        <a:rPr lang="ru-RU" sz="1200" b="0" dirty="0" err="1" smtClean="0"/>
                        <a:t>мкр.Строитель</a:t>
                      </a:r>
                      <a:r>
                        <a:rPr lang="ru-RU" sz="1200" b="0" dirty="0" smtClean="0"/>
                        <a:t> (район </a:t>
                      </a:r>
                      <a:r>
                        <a:rPr lang="ru-RU" sz="1200" b="0" dirty="0" err="1" smtClean="0"/>
                        <a:t>хоздвора</a:t>
                      </a:r>
                      <a:r>
                        <a:rPr lang="ru-RU" sz="1200" b="0" dirty="0" smtClean="0"/>
                        <a:t>), </a:t>
                      </a:r>
                      <a:r>
                        <a:rPr lang="ru-RU" sz="1200" b="0" dirty="0" err="1" smtClean="0"/>
                        <a:t>мкр.Гагарина</a:t>
                      </a:r>
                      <a:r>
                        <a:rPr lang="ru-RU" sz="1200" b="0" dirty="0" smtClean="0"/>
                        <a:t>, район МКД 9, </a:t>
                      </a:r>
                      <a:r>
                        <a:rPr lang="ru-RU" sz="1200" b="0" dirty="0" err="1" smtClean="0"/>
                        <a:t>мкр.Южный</a:t>
                      </a:r>
                      <a:r>
                        <a:rPr lang="ru-RU" sz="1200" b="0" dirty="0" smtClean="0"/>
                        <a:t>, 4 квартал, район МКД 24, восстановление обочин </a:t>
                      </a:r>
                      <a:r>
                        <a:rPr lang="ru-RU" sz="1200" b="0" dirty="0" err="1" smtClean="0"/>
                        <a:t>мкр.Строитель</a:t>
                      </a:r>
                      <a:r>
                        <a:rPr lang="ru-RU" sz="1200" b="0" dirty="0" smtClean="0"/>
                        <a:t>, </a:t>
                      </a:r>
                      <a:r>
                        <a:rPr lang="ru-RU" sz="1200" b="0" dirty="0" err="1" smtClean="0"/>
                        <a:t>ул.Набережная</a:t>
                      </a:r>
                      <a:r>
                        <a:rPr lang="ru-RU" sz="1200" b="0" dirty="0" smtClean="0"/>
                        <a:t>, от магазина «Автозапчасти» до дома 15, </a:t>
                      </a:r>
                    </a:p>
                    <a:p>
                      <a:pPr algn="just"/>
                      <a:endParaRPr lang="ru-RU" sz="1200" b="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l"/>
                      <a:r>
                        <a:rPr lang="ru-RU" sz="1400" b="0" dirty="0" smtClean="0">
                          <a:latin typeface="Times New Roman" panose="02020603050405020304" pitchFamily="18" charset="0"/>
                          <a:cs typeface="Times New Roman" panose="02020603050405020304" pitchFamily="18" charset="0"/>
                        </a:rPr>
                        <a:t>1 365 720,00 руб.</a:t>
                      </a:r>
                      <a:endParaRPr lang="ru-RU" sz="1400" b="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634651769"/>
                  </a:ext>
                </a:extLst>
              </a:tr>
              <a:tr h="606758">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ru-RU" sz="1200" dirty="0" smtClean="0"/>
                        <a:t>Выполнены работы по капитальному ремонту автомобильных дорог общего пользования местного значения на территории Байкальского городского поселения</a:t>
                      </a:r>
                      <a:endParaRPr lang="ru-RU" sz="1200" b="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l"/>
                      <a:r>
                        <a:rPr lang="ru-RU" sz="1400" b="0" dirty="0" smtClean="0">
                          <a:solidFill>
                            <a:schemeClr val="tx1"/>
                          </a:solidFill>
                          <a:latin typeface="Times New Roman" panose="02020603050405020304" pitchFamily="18" charset="0"/>
                          <a:cs typeface="Times New Roman" panose="02020603050405020304" pitchFamily="18" charset="0"/>
                        </a:rPr>
                        <a:t> 204 621 602,20</a:t>
                      </a:r>
                      <a:endParaRPr lang="ru-RU" sz="1400" b="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538004414"/>
                  </a:ext>
                </a:extLst>
              </a:tr>
              <a:tr h="995951">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ru-RU" sz="1200" dirty="0" smtClean="0"/>
                        <a:t>Выполнены работы по устройству и ремонту дорожных сооружений, устройство ограждений на детских площадках 574 </a:t>
                      </a:r>
                      <a:r>
                        <a:rPr lang="ru-RU" sz="1200" dirty="0" err="1" smtClean="0"/>
                        <a:t>мп</a:t>
                      </a:r>
                      <a:r>
                        <a:rPr lang="ru-RU" sz="1200" dirty="0" smtClean="0"/>
                        <a:t>., искусственных неровностей на детских площадках - 20,25 м2, устройство тротуара в районе МКД №182 </a:t>
                      </a:r>
                      <a:r>
                        <a:rPr lang="ru-RU" sz="1200" dirty="0" err="1" smtClean="0"/>
                        <a:t>мкр.Гагарина</a:t>
                      </a:r>
                      <a:r>
                        <a:rPr lang="ru-RU" sz="1200" dirty="0" smtClean="0"/>
                        <a:t>, в районе сада №7 </a:t>
                      </a:r>
                      <a:r>
                        <a:rPr lang="ru-RU" sz="1200" dirty="0" err="1" smtClean="0"/>
                        <a:t>мкр.Гагарина</a:t>
                      </a:r>
                      <a:r>
                        <a:rPr lang="ru-RU" sz="1200" dirty="0" smtClean="0"/>
                        <a:t>, в районе МКД 187, 31,  устройство парковок районе МКД №№192,154. </a:t>
                      </a:r>
                      <a:endParaRPr lang="ru-RU" sz="1200" b="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l"/>
                      <a:r>
                        <a:rPr lang="ru-RU" sz="1400" dirty="0" smtClean="0">
                          <a:latin typeface="Times New Roman" panose="02020603050405020304" pitchFamily="18" charset="0"/>
                          <a:cs typeface="Times New Roman" panose="02020603050405020304" pitchFamily="18" charset="0"/>
                        </a:rPr>
                        <a:t>58 087 712,06 руб.</a:t>
                      </a:r>
                      <a:endParaRPr lang="ru-RU" sz="1400" b="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36573469"/>
                  </a:ext>
                </a:extLst>
              </a:tr>
              <a:tr h="433399">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ru-RU" sz="1200" dirty="0" smtClean="0"/>
                        <a:t>Разработка проекта организации дорожного движения на территории Байкальского городского поселения</a:t>
                      </a:r>
                      <a:endParaRPr lang="ru-RU" sz="1200" b="0" dirty="0">
                        <a:solidFill>
                          <a:schemeClr val="tx1"/>
                        </a:solidFill>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ru-RU" sz="1400" dirty="0" smtClean="0">
                          <a:latin typeface="Times New Roman" panose="02020603050405020304" pitchFamily="18" charset="0"/>
                          <a:cs typeface="Times New Roman" panose="02020603050405020304" pitchFamily="18" charset="0"/>
                        </a:rPr>
                        <a:t>410 589, 00 руб.</a:t>
                      </a:r>
                    </a:p>
                    <a:p>
                      <a:pPr algn="l"/>
                      <a:endParaRPr lang="ru-RU" sz="1400" b="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186152861"/>
                  </a:ext>
                </a:extLst>
              </a:tr>
            </a:tbl>
          </a:graphicData>
        </a:graphic>
      </p:graphicFrame>
      <p:sp>
        <p:nvSpPr>
          <p:cNvPr id="8" name="Прямоугольник 7"/>
          <p:cNvSpPr>
            <a:spLocks noChangeArrowheads="1"/>
          </p:cNvSpPr>
          <p:nvPr/>
        </p:nvSpPr>
        <p:spPr bwMode="auto">
          <a:xfrm>
            <a:off x="9545515" y="4955336"/>
            <a:ext cx="264648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ru-RU" altLang="ru-RU" sz="2000" i="1" dirty="0" smtClean="0">
                <a:latin typeface="Times New Roman" panose="02020603050405020304" pitchFamily="18" charset="0"/>
                <a:cs typeface="Times New Roman" panose="02020603050405020304" pitchFamily="18" charset="0"/>
              </a:rPr>
              <a:t>Расходы в 2023 году</a:t>
            </a:r>
            <a:r>
              <a:rPr lang="ru-RU" altLang="ru-RU" sz="2000" i="1" dirty="0">
                <a:latin typeface="Times New Roman" panose="02020603050405020304" pitchFamily="18" charset="0"/>
                <a:cs typeface="Times New Roman" panose="02020603050405020304" pitchFamily="18" charset="0"/>
              </a:rPr>
              <a:t>: </a:t>
            </a:r>
            <a:endParaRPr lang="ru-RU" altLang="ru-RU" sz="2000" i="1" dirty="0" smtClean="0">
              <a:latin typeface="Times New Roman" panose="02020603050405020304" pitchFamily="18" charset="0"/>
              <a:cs typeface="Times New Roman" panose="02020603050405020304" pitchFamily="18" charset="0"/>
            </a:endParaRPr>
          </a:p>
          <a:p>
            <a:pPr algn="ctr" eaLnBrk="1" hangingPunct="1">
              <a:spcBef>
                <a:spcPct val="0"/>
              </a:spcBef>
              <a:buFontTx/>
              <a:buNone/>
            </a:pPr>
            <a:r>
              <a:rPr lang="ru-RU" altLang="ru-RU" sz="2000" i="1" dirty="0" smtClean="0">
                <a:latin typeface="Times New Roman" panose="02020603050405020304" pitchFamily="18" charset="0"/>
                <a:cs typeface="Times New Roman" panose="02020603050405020304" pitchFamily="18" charset="0"/>
              </a:rPr>
              <a:t>274 878 486,70руб.</a:t>
            </a:r>
            <a:endParaRPr lang="ru-RU" altLang="ru-RU" sz="2000" i="1" dirty="0">
              <a:latin typeface="Times New Roman" panose="02020603050405020304" pitchFamily="18" charset="0"/>
              <a:cs typeface="Times New Roman" panose="02020603050405020304" pitchFamily="18" charset="0"/>
            </a:endParaRPr>
          </a:p>
        </p:txBody>
      </p:sp>
      <p:pic>
        <p:nvPicPr>
          <p:cNvPr id="9" name="Рисунок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95568" y="4652840"/>
            <a:ext cx="2389553" cy="1792165"/>
          </a:xfrm>
          <a:prstGeom prst="rect">
            <a:avLst/>
          </a:prstGeom>
          <a:effectLst>
            <a:glow rad="101600">
              <a:schemeClr val="accent2">
                <a:satMod val="175000"/>
                <a:alpha val="40000"/>
              </a:schemeClr>
            </a:glow>
          </a:effectLst>
        </p:spPr>
      </p:pic>
      <p:pic>
        <p:nvPicPr>
          <p:cNvPr id="10" name="Рисунок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2151" y="4354146"/>
            <a:ext cx="3186071" cy="2389553"/>
          </a:xfrm>
          <a:prstGeom prst="rect">
            <a:avLst/>
          </a:prstGeom>
          <a:effectLst>
            <a:glow rad="101600">
              <a:schemeClr val="accent2">
                <a:satMod val="175000"/>
                <a:alpha val="40000"/>
              </a:schemeClr>
            </a:glow>
          </a:effectLst>
        </p:spPr>
      </p:pic>
      <p:pic>
        <p:nvPicPr>
          <p:cNvPr id="11" name="Рисунок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3571" y="4354146"/>
            <a:ext cx="3182399" cy="2389553"/>
          </a:xfrm>
          <a:prstGeom prst="rect">
            <a:avLst/>
          </a:prstGeom>
          <a:effectLst>
            <a:glow rad="101600">
              <a:schemeClr val="accent2">
                <a:satMod val="175000"/>
                <a:alpha val="40000"/>
              </a:schemeClr>
            </a:glow>
          </a:effectLst>
        </p:spPr>
      </p:pic>
    </p:spTree>
    <p:extLst>
      <p:ext uri="{BB962C8B-B14F-4D97-AF65-F5344CB8AC3E}">
        <p14:creationId xmlns:p14="http://schemas.microsoft.com/office/powerpoint/2010/main" val="14856220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oogle Shape;190;p27"/>
          <p:cNvSpPr txBox="1">
            <a:spLocks noGrp="1"/>
          </p:cNvSpPr>
          <p:nvPr>
            <p:ph type="title"/>
          </p:nvPr>
        </p:nvSpPr>
        <p:spPr>
          <a:xfrm>
            <a:off x="494262" y="715015"/>
            <a:ext cx="11294174" cy="373681"/>
          </a:xfrm>
          <a:prstGeom prst="rect">
            <a:avLst/>
          </a:prstGeom>
          <a:noFill/>
          <a:ln>
            <a:noFill/>
          </a:ln>
        </p:spPr>
        <p:txBody>
          <a:bodyPr spcFirstLastPara="1" wrap="square" lIns="91425" tIns="45700" rIns="91425" bIns="45700" anchor="ctr" anchorCtr="0">
            <a:noAutofit/>
          </a:bodyPr>
          <a:lstStyle/>
          <a:p>
            <a:pPr lvl="0" algn="ctr">
              <a:buSzPts val="4000"/>
            </a:pPr>
            <a:r>
              <a:rPr lang="ru-RU" sz="2800" i="1" dirty="0" smtClean="0">
                <a:solidFill>
                  <a:schemeClr val="accent2"/>
                </a:solidFill>
                <a:latin typeface="Times New Roman" panose="02020603050405020304" pitchFamily="18" charset="0"/>
                <a:cs typeface="Times New Roman" panose="02020603050405020304" pitchFamily="18" charset="0"/>
              </a:rPr>
              <a:t>Развитие транспортного комплекса и улично-дорожной сети:</a:t>
            </a:r>
            <a:r>
              <a:rPr lang="ru-RU" sz="2800" i="1" dirty="0">
                <a:solidFill>
                  <a:schemeClr val="accent2"/>
                </a:solidFill>
                <a:latin typeface="Times New Roman" panose="02020603050405020304" pitchFamily="18" charset="0"/>
                <a:cs typeface="Times New Roman" panose="02020603050405020304" pitchFamily="18" charset="0"/>
              </a:rPr>
              <a:t/>
            </a:r>
            <a:br>
              <a:rPr lang="ru-RU" sz="2800" i="1" dirty="0">
                <a:solidFill>
                  <a:schemeClr val="accent2"/>
                </a:solidFill>
                <a:latin typeface="Times New Roman" panose="02020603050405020304" pitchFamily="18" charset="0"/>
                <a:cs typeface="Times New Roman" panose="02020603050405020304" pitchFamily="18" charset="0"/>
              </a:rPr>
            </a:br>
            <a:r>
              <a:rPr lang="ru-RU" sz="2000" i="1" u="sng" dirty="0">
                <a:solidFill>
                  <a:schemeClr val="accent2"/>
                </a:solidFill>
                <a:latin typeface="Times New Roman" panose="02020603050405020304" pitchFamily="18" charset="0"/>
                <a:cs typeface="Times New Roman" panose="02020603050405020304" pitchFamily="18" charset="0"/>
              </a:rPr>
              <a:t>Содержание автомобильных дорог общего пользования местного значения Байкальского городского </a:t>
            </a:r>
            <a:r>
              <a:rPr lang="ru-RU" sz="2000" i="1" u="sng" dirty="0" smtClean="0">
                <a:solidFill>
                  <a:schemeClr val="accent2"/>
                </a:solidFill>
                <a:latin typeface="Times New Roman" panose="02020603050405020304" pitchFamily="18" charset="0"/>
                <a:cs typeface="Times New Roman" panose="02020603050405020304" pitchFamily="18" charset="0"/>
              </a:rPr>
              <a:t>поселения:</a:t>
            </a:r>
            <a:r>
              <a:rPr lang="ru-RU" sz="2000" i="1" u="sng" dirty="0">
                <a:solidFill>
                  <a:schemeClr val="accent2"/>
                </a:solidFill>
                <a:latin typeface="Times New Roman" panose="02020603050405020304" pitchFamily="18" charset="0"/>
                <a:cs typeface="Times New Roman" panose="02020603050405020304" pitchFamily="18" charset="0"/>
              </a:rPr>
              <a:t/>
            </a:r>
            <a:br>
              <a:rPr lang="ru-RU" sz="2000" i="1" u="sng" dirty="0">
                <a:solidFill>
                  <a:schemeClr val="accent2"/>
                </a:solidFill>
                <a:latin typeface="Times New Roman" panose="02020603050405020304" pitchFamily="18" charset="0"/>
                <a:cs typeface="Times New Roman" panose="02020603050405020304" pitchFamily="18" charset="0"/>
              </a:rPr>
            </a:br>
            <a:r>
              <a:rPr lang="ru-RU" sz="2800" b="1" dirty="0">
                <a:solidFill>
                  <a:schemeClr val="accent2"/>
                </a:solidFill>
                <a:latin typeface="Times New Roman" panose="02020603050405020304" pitchFamily="18" charset="0"/>
                <a:cs typeface="Times New Roman" panose="02020603050405020304" pitchFamily="18" charset="0"/>
              </a:rPr>
              <a:t/>
            </a:r>
            <a:br>
              <a:rPr lang="ru-RU" sz="2800" b="1" dirty="0">
                <a:solidFill>
                  <a:schemeClr val="accent2"/>
                </a:solidFill>
                <a:latin typeface="Times New Roman" panose="02020603050405020304" pitchFamily="18" charset="0"/>
                <a:cs typeface="Times New Roman" panose="02020603050405020304" pitchFamily="18" charset="0"/>
              </a:rPr>
            </a:br>
            <a:endParaRPr sz="2800" dirty="0">
              <a:solidFill>
                <a:schemeClr val="accent2"/>
              </a:solidFill>
              <a:latin typeface="Times New Roman" panose="02020603050405020304" pitchFamily="18" charset="0"/>
              <a:cs typeface="Times New Roman" panose="02020603050405020304" pitchFamily="18" charset="0"/>
            </a:endParaRPr>
          </a:p>
        </p:txBody>
      </p:sp>
      <p:graphicFrame>
        <p:nvGraphicFramePr>
          <p:cNvPr id="13" name="Таблица 12"/>
          <p:cNvGraphicFramePr>
            <a:graphicFrameLocks noGrp="1"/>
          </p:cNvGraphicFramePr>
          <p:nvPr>
            <p:extLst>
              <p:ext uri="{D42A27DB-BD31-4B8C-83A1-F6EECF244321}">
                <p14:modId xmlns:p14="http://schemas.microsoft.com/office/powerpoint/2010/main" val="2566620974"/>
              </p:ext>
            </p:extLst>
          </p:nvPr>
        </p:nvGraphicFramePr>
        <p:xfrm>
          <a:off x="114299" y="993259"/>
          <a:ext cx="11887201" cy="3474720"/>
        </p:xfrm>
        <a:graphic>
          <a:graphicData uri="http://schemas.openxmlformats.org/drawingml/2006/table">
            <a:tbl>
              <a:tblPr firstRow="1" bandRow="1">
                <a:tableStyleId>{8A107856-5554-42FB-B03E-39F5DBC370BA}</a:tableStyleId>
              </a:tblPr>
              <a:tblGrid>
                <a:gridCol w="10185270">
                  <a:extLst>
                    <a:ext uri="{9D8B030D-6E8A-4147-A177-3AD203B41FA5}">
                      <a16:colId xmlns:a16="http://schemas.microsoft.com/office/drawing/2014/main" val="4165882667"/>
                    </a:ext>
                  </a:extLst>
                </a:gridCol>
                <a:gridCol w="1701931">
                  <a:extLst>
                    <a:ext uri="{9D8B030D-6E8A-4147-A177-3AD203B41FA5}">
                      <a16:colId xmlns:a16="http://schemas.microsoft.com/office/drawing/2014/main" val="1183937346"/>
                    </a:ext>
                  </a:extLst>
                </a:gridCol>
              </a:tblGrid>
              <a:tr h="413043">
                <a:tc>
                  <a:txBody>
                    <a:bodyPr/>
                    <a:lstStyle/>
                    <a:p>
                      <a:r>
                        <a:rPr lang="ru-RU" sz="1200" b="0" dirty="0" smtClean="0"/>
                        <a:t>Выполнены работы по установке дорожных знаков на территории Байкальского городского поселения -  52 шт. </a:t>
                      </a:r>
                    </a:p>
                    <a:p>
                      <a:endParaRPr lang="ru-RU" sz="1200" b="0" dirty="0">
                        <a:solidFill>
                          <a:schemeClr val="tx1"/>
                        </a:solidFill>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ru-RU" sz="1200" b="0" dirty="0" smtClean="0"/>
                        <a:t>400 000,00 руб.;</a:t>
                      </a:r>
                    </a:p>
                    <a:p>
                      <a:endParaRPr lang="ru-RU" sz="1200" b="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382614622"/>
                  </a:ext>
                </a:extLst>
              </a:tr>
              <a:tr h="247826">
                <a:tc>
                  <a:txBody>
                    <a:bodyPr/>
                    <a:lstStyle/>
                    <a:p>
                      <a:r>
                        <a:rPr lang="ru-RU" sz="1200" dirty="0" smtClean="0"/>
                        <a:t>Выполнены работы по восстановлению, нанесению дорожной разметки на автомобильных дорогах общего пользования местного значения</a:t>
                      </a:r>
                      <a:endParaRPr lang="ru-RU" sz="1200" dirty="0">
                        <a:latin typeface="Times New Roman" panose="02020603050405020304" pitchFamily="18" charset="0"/>
                        <a:cs typeface="Times New Roman" panose="02020603050405020304" pitchFamily="18" charset="0"/>
                      </a:endParaRPr>
                    </a:p>
                  </a:txBody>
                  <a:tcPr/>
                </a:tc>
                <a:tc>
                  <a:txBody>
                    <a:bodyPr/>
                    <a:lstStyle/>
                    <a:p>
                      <a:r>
                        <a:rPr lang="ru-RU" sz="1200" dirty="0" smtClean="0"/>
                        <a:t>497 971,26 руб.;</a:t>
                      </a:r>
                      <a:endParaRPr lang="ru-RU"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976143443"/>
                  </a:ext>
                </a:extLst>
              </a:tr>
              <a:tr h="57826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ru-RU" sz="1200" dirty="0" smtClean="0"/>
                        <a:t>Ремонт и обслуживание ливневой канализации(ремонт ливневого коллектора (устройству дренажной засыпки), очистка ливневого коллектора.</a:t>
                      </a:r>
                    </a:p>
                    <a:p>
                      <a:endParaRPr lang="ru-RU" sz="1200" dirty="0">
                        <a:latin typeface="Times New Roman" panose="02020603050405020304" pitchFamily="18" charset="0"/>
                        <a:cs typeface="Times New Roman" panose="02020603050405020304" pitchFamily="18" charset="0"/>
                      </a:endParaRPr>
                    </a:p>
                  </a:txBody>
                  <a:tcPr/>
                </a:tc>
                <a:tc>
                  <a:txBody>
                    <a:bodyPr/>
                    <a:lstStyle/>
                    <a:p>
                      <a:r>
                        <a:rPr lang="ru-RU" sz="1200" dirty="0" smtClean="0"/>
                        <a:t>1 031 039,97 руб.</a:t>
                      </a:r>
                      <a:endParaRPr lang="ru-RU"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330279334"/>
                  </a:ext>
                </a:extLst>
              </a:tr>
              <a:tr h="413043">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ru-RU" sz="1200" dirty="0" smtClean="0"/>
                        <a:t>Механизированная очистка автомобильных дорог и внутриквартальных проездов от снега;</a:t>
                      </a:r>
                    </a:p>
                    <a:p>
                      <a:endParaRPr lang="ru-RU" sz="1200" dirty="0">
                        <a:latin typeface="Times New Roman" panose="02020603050405020304" pitchFamily="18" charset="0"/>
                        <a:cs typeface="Times New Roman" panose="02020603050405020304" pitchFamily="18" charset="0"/>
                      </a:endParaRPr>
                    </a:p>
                  </a:txBody>
                  <a:tcPr/>
                </a:tc>
                <a:tc>
                  <a:txBody>
                    <a:bodyPr/>
                    <a:lstStyle/>
                    <a:p>
                      <a:endParaRPr lang="ru-RU" sz="12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967322114"/>
                  </a:ext>
                </a:extLst>
              </a:tr>
              <a:tr h="247826">
                <a:tc>
                  <a:txBody>
                    <a:bodyPr/>
                    <a:lstStyle/>
                    <a:p>
                      <a:r>
                        <a:rPr lang="ru-RU" sz="1200" dirty="0" smtClean="0"/>
                        <a:t>Механизированная очистка покрытий от грязи;</a:t>
                      </a:r>
                      <a:endParaRPr lang="ru-RU" sz="1200" dirty="0" smtClean="0">
                        <a:latin typeface="Times New Roman" panose="02020603050405020304" pitchFamily="18" charset="0"/>
                        <a:cs typeface="Times New Roman" panose="02020603050405020304" pitchFamily="18" charset="0"/>
                      </a:endParaRPr>
                    </a:p>
                  </a:txBody>
                  <a:tcPr/>
                </a:tc>
                <a:tc>
                  <a:txBody>
                    <a:bodyPr/>
                    <a:lstStyle/>
                    <a:p>
                      <a:endParaRPr lang="ru-RU" sz="12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539389144"/>
                  </a:ext>
                </a:extLst>
              </a:tr>
              <a:tr h="413043">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ru-RU" sz="1200" dirty="0" smtClean="0"/>
                        <a:t>Очистка автобусных остановок от снега, грязи, мусора;</a:t>
                      </a:r>
                    </a:p>
                    <a:p>
                      <a:endParaRPr lang="ru-RU" sz="1200" dirty="0">
                        <a:latin typeface="Times New Roman" panose="02020603050405020304" pitchFamily="18" charset="0"/>
                        <a:cs typeface="Times New Roman" panose="02020603050405020304" pitchFamily="18" charset="0"/>
                      </a:endParaRPr>
                    </a:p>
                  </a:txBody>
                  <a:tcPr/>
                </a:tc>
                <a:tc>
                  <a:txBody>
                    <a:bodyPr/>
                    <a:lstStyle/>
                    <a:p>
                      <a:endParaRPr lang="ru-RU"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409942006"/>
                  </a:ext>
                </a:extLst>
              </a:tr>
              <a:tr h="413043">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ru-RU" sz="1200" dirty="0" smtClean="0"/>
                        <a:t>Скашивание травы на обочинах дорог и перекрестках;</a:t>
                      </a:r>
                    </a:p>
                    <a:p>
                      <a:endParaRPr lang="ru-RU" sz="1200" dirty="0">
                        <a:latin typeface="Times New Roman" panose="02020603050405020304" pitchFamily="18" charset="0"/>
                        <a:cs typeface="Times New Roman" panose="02020603050405020304" pitchFamily="18" charset="0"/>
                      </a:endParaRPr>
                    </a:p>
                  </a:txBody>
                  <a:tcPr/>
                </a:tc>
                <a:tc>
                  <a:txBody>
                    <a:bodyPr/>
                    <a:lstStyle/>
                    <a:p>
                      <a:endParaRPr lang="ru-RU"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31989141"/>
                  </a:ext>
                </a:extLst>
              </a:tr>
              <a:tr h="413043">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ru-RU" sz="1200" dirty="0" smtClean="0"/>
                        <a:t>Очистка обочин дорог от кустарника и мелколесья вручную;</a:t>
                      </a:r>
                    </a:p>
                    <a:p>
                      <a:endParaRPr lang="ru-RU" sz="1200" dirty="0">
                        <a:latin typeface="Times New Roman" panose="02020603050405020304" pitchFamily="18" charset="0"/>
                        <a:cs typeface="Times New Roman" panose="02020603050405020304" pitchFamily="18" charset="0"/>
                      </a:endParaRPr>
                    </a:p>
                  </a:txBody>
                  <a:tcPr/>
                </a:tc>
                <a:tc>
                  <a:txBody>
                    <a:bodyPr/>
                    <a:lstStyle/>
                    <a:p>
                      <a:endParaRPr lang="ru-RU"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197263211"/>
                  </a:ext>
                </a:extLst>
              </a:tr>
            </a:tbl>
          </a:graphicData>
        </a:graphic>
      </p:graphicFrame>
      <p:sp>
        <p:nvSpPr>
          <p:cNvPr id="14" name="Прямоугольник 11"/>
          <p:cNvSpPr>
            <a:spLocks noChangeArrowheads="1"/>
          </p:cNvSpPr>
          <p:nvPr/>
        </p:nvSpPr>
        <p:spPr bwMode="auto">
          <a:xfrm>
            <a:off x="9009185" y="5193201"/>
            <a:ext cx="340262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ru-RU" altLang="ru-RU" sz="2000" i="1" dirty="0" smtClean="0">
                <a:latin typeface="Times New Roman" panose="02020603050405020304" pitchFamily="18" charset="0"/>
                <a:cs typeface="Times New Roman" panose="02020603050405020304" pitchFamily="18" charset="0"/>
              </a:rPr>
              <a:t>Расходы в 2023 году: </a:t>
            </a:r>
          </a:p>
          <a:p>
            <a:pPr algn="ctr" eaLnBrk="1" hangingPunct="1">
              <a:spcBef>
                <a:spcPct val="0"/>
              </a:spcBef>
              <a:buFontTx/>
              <a:buNone/>
            </a:pPr>
            <a:r>
              <a:rPr lang="ru-RU" altLang="ru-RU" sz="2000" i="1" dirty="0" smtClean="0">
                <a:latin typeface="Times New Roman" panose="02020603050405020304" pitchFamily="18" charset="0"/>
                <a:cs typeface="Times New Roman" panose="02020603050405020304" pitchFamily="18" charset="0"/>
              </a:rPr>
              <a:t>8 477 194,7руб.</a:t>
            </a:r>
            <a:endParaRPr lang="ru-RU" altLang="ru-RU" sz="2000" i="1" dirty="0">
              <a:latin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354" y="4601970"/>
            <a:ext cx="1606298" cy="2141730"/>
          </a:xfrm>
          <a:prstGeom prst="rect">
            <a:avLst/>
          </a:prstGeom>
          <a:effectLst>
            <a:glow rad="101600">
              <a:schemeClr val="accent2">
                <a:satMod val="175000"/>
                <a:alpha val="40000"/>
              </a:schemeClr>
            </a:glow>
          </a:effectLst>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0827" y="4601970"/>
            <a:ext cx="1610458" cy="2147277"/>
          </a:xfrm>
          <a:prstGeom prst="rect">
            <a:avLst/>
          </a:prstGeom>
          <a:effectLst>
            <a:glow rad="101600">
              <a:schemeClr val="accent2">
                <a:satMod val="175000"/>
                <a:alpha val="40000"/>
              </a:schemeClr>
            </a:glow>
          </a:effectLst>
        </p:spPr>
      </p:pic>
      <p:pic>
        <p:nvPicPr>
          <p:cNvPr id="4" name="Рисунок 3"/>
          <p:cNvPicPr>
            <a:picLocks noChangeAspect="1"/>
          </p:cNvPicPr>
          <p:nvPr/>
        </p:nvPicPr>
        <p:blipFill rotWithShape="1">
          <a:blip r:embed="rId4">
            <a:extLst>
              <a:ext uri="{28A0092B-C50C-407E-A947-70E740481C1C}">
                <a14:useLocalDpi xmlns:a14="http://schemas.microsoft.com/office/drawing/2010/main" val="0"/>
              </a:ext>
            </a:extLst>
          </a:blip>
          <a:srcRect t="11924" b="5897"/>
          <a:stretch/>
        </p:blipFill>
        <p:spPr>
          <a:xfrm>
            <a:off x="7994440" y="4596799"/>
            <a:ext cx="1318345" cy="2146902"/>
          </a:xfrm>
          <a:prstGeom prst="rect">
            <a:avLst/>
          </a:prstGeom>
          <a:effectLst>
            <a:glow rad="101600">
              <a:schemeClr val="accent2">
                <a:satMod val="175000"/>
                <a:alpha val="40000"/>
              </a:schemeClr>
            </a:glow>
          </a:effectLst>
        </p:spPr>
      </p:pic>
      <p:pic>
        <p:nvPicPr>
          <p:cNvPr id="5" name="Рисунок 4"/>
          <p:cNvPicPr>
            <a:picLocks noChangeAspect="1"/>
          </p:cNvPicPr>
          <p:nvPr/>
        </p:nvPicPr>
        <p:blipFill rotWithShape="1">
          <a:blip r:embed="rId5">
            <a:extLst>
              <a:ext uri="{28A0092B-C50C-407E-A947-70E740481C1C}">
                <a14:useLocalDpi xmlns:a14="http://schemas.microsoft.com/office/drawing/2010/main" val="0"/>
              </a:ext>
            </a:extLst>
          </a:blip>
          <a:srcRect l="22203" r="36975"/>
          <a:stretch/>
        </p:blipFill>
        <p:spPr>
          <a:xfrm>
            <a:off x="5568460" y="4596799"/>
            <a:ext cx="1558805" cy="2146901"/>
          </a:xfrm>
          <a:prstGeom prst="rect">
            <a:avLst/>
          </a:prstGeom>
          <a:effectLst>
            <a:glow rad="101600">
              <a:schemeClr val="accent2">
                <a:satMod val="175000"/>
                <a:alpha val="40000"/>
              </a:schemeClr>
            </a:glow>
          </a:effectLst>
        </p:spPr>
      </p:pic>
    </p:spTree>
    <p:extLst>
      <p:ext uri="{BB962C8B-B14F-4D97-AF65-F5344CB8AC3E}">
        <p14:creationId xmlns:p14="http://schemas.microsoft.com/office/powerpoint/2010/main" val="41243188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190;p27"/>
          <p:cNvSpPr txBox="1">
            <a:spLocks noGrp="1"/>
          </p:cNvSpPr>
          <p:nvPr>
            <p:ph type="title"/>
          </p:nvPr>
        </p:nvSpPr>
        <p:spPr>
          <a:xfrm>
            <a:off x="494262" y="432985"/>
            <a:ext cx="11294174" cy="373681"/>
          </a:xfrm>
          <a:prstGeom prst="rect">
            <a:avLst/>
          </a:prstGeom>
          <a:noFill/>
          <a:ln>
            <a:noFill/>
          </a:ln>
        </p:spPr>
        <p:txBody>
          <a:bodyPr spcFirstLastPara="1" wrap="square" lIns="91425" tIns="45700" rIns="91425" bIns="45700" anchor="ctr" anchorCtr="0">
            <a:noAutofit/>
          </a:bodyPr>
          <a:lstStyle/>
          <a:p>
            <a:pPr lvl="0" algn="ctr">
              <a:buSzPts val="4000"/>
            </a:pPr>
            <a:r>
              <a:rPr lang="ru-RU" sz="2800" i="1" dirty="0" smtClean="0">
                <a:solidFill>
                  <a:schemeClr val="accent2"/>
                </a:solidFill>
                <a:latin typeface="Times New Roman" panose="02020603050405020304" pitchFamily="18" charset="0"/>
                <a:cs typeface="Times New Roman" panose="02020603050405020304" pitchFamily="18" charset="0"/>
              </a:rPr>
              <a:t>Благоустройство территории Байкальского </a:t>
            </a:r>
            <a:r>
              <a:rPr lang="ru-RU" sz="2800" i="1" dirty="0">
                <a:solidFill>
                  <a:schemeClr val="accent2"/>
                </a:solidFill>
                <a:latin typeface="Times New Roman" panose="02020603050405020304" pitchFamily="18" charset="0"/>
                <a:cs typeface="Times New Roman" panose="02020603050405020304" pitchFamily="18" charset="0"/>
              </a:rPr>
              <a:t>городского поселения</a:t>
            </a:r>
            <a:br>
              <a:rPr lang="ru-RU" sz="2800" i="1" dirty="0">
                <a:solidFill>
                  <a:schemeClr val="accent2"/>
                </a:solidFill>
                <a:latin typeface="Times New Roman" panose="02020603050405020304" pitchFamily="18" charset="0"/>
                <a:cs typeface="Times New Roman" panose="02020603050405020304" pitchFamily="18" charset="0"/>
              </a:rPr>
            </a:br>
            <a:r>
              <a:rPr lang="ru-RU" sz="2000" i="1" u="sng" dirty="0">
                <a:solidFill>
                  <a:schemeClr val="accent2"/>
                </a:solidFill>
                <a:latin typeface="Times New Roman" panose="02020603050405020304" pitchFamily="18" charset="0"/>
                <a:cs typeface="Times New Roman" panose="02020603050405020304" pitchFamily="18" charset="0"/>
              </a:rPr>
              <a:t>Комплексное благоустройство, содержание и художественное оформление территории:</a:t>
            </a:r>
            <a:r>
              <a:rPr lang="ru-RU" sz="2800" i="1" u="sng" dirty="0">
                <a:solidFill>
                  <a:schemeClr val="accent2"/>
                </a:solidFill>
                <a:latin typeface="Times New Roman" panose="02020603050405020304" pitchFamily="18" charset="0"/>
                <a:cs typeface="Times New Roman" panose="02020603050405020304" pitchFamily="18" charset="0"/>
              </a:rPr>
              <a:t/>
            </a:r>
            <a:br>
              <a:rPr lang="ru-RU" sz="2800" i="1" u="sng" dirty="0">
                <a:solidFill>
                  <a:schemeClr val="accent2"/>
                </a:solidFill>
                <a:latin typeface="Times New Roman" panose="02020603050405020304" pitchFamily="18" charset="0"/>
                <a:cs typeface="Times New Roman" panose="02020603050405020304" pitchFamily="18" charset="0"/>
              </a:rPr>
            </a:br>
            <a:endParaRPr sz="2800" i="1" u="sng" dirty="0">
              <a:solidFill>
                <a:schemeClr val="accent2"/>
              </a:solidFill>
              <a:latin typeface="Times New Roman" panose="02020603050405020304" pitchFamily="18" charset="0"/>
              <a:cs typeface="Times New Roman" panose="02020603050405020304" pitchFamily="18" charset="0"/>
            </a:endParaRPr>
          </a:p>
        </p:txBody>
      </p:sp>
      <p:graphicFrame>
        <p:nvGraphicFramePr>
          <p:cNvPr id="11" name="Таблица 10"/>
          <p:cNvGraphicFramePr>
            <a:graphicFrameLocks noGrp="1"/>
          </p:cNvGraphicFramePr>
          <p:nvPr>
            <p:extLst>
              <p:ext uri="{D42A27DB-BD31-4B8C-83A1-F6EECF244321}">
                <p14:modId xmlns:p14="http://schemas.microsoft.com/office/powerpoint/2010/main" val="3823484990"/>
              </p:ext>
            </p:extLst>
          </p:nvPr>
        </p:nvGraphicFramePr>
        <p:xfrm>
          <a:off x="427203" y="953017"/>
          <a:ext cx="6492343" cy="5483485"/>
        </p:xfrm>
        <a:graphic>
          <a:graphicData uri="http://schemas.openxmlformats.org/drawingml/2006/table">
            <a:tbl>
              <a:tblPr firstRow="1" bandRow="1">
                <a:tableStyleId>{8A107856-5554-42FB-B03E-39F5DBC370BA}</a:tableStyleId>
              </a:tblPr>
              <a:tblGrid>
                <a:gridCol w="6492343">
                  <a:extLst>
                    <a:ext uri="{9D8B030D-6E8A-4147-A177-3AD203B41FA5}">
                      <a16:colId xmlns:a16="http://schemas.microsoft.com/office/drawing/2014/main" val="1825270420"/>
                    </a:ext>
                  </a:extLst>
                </a:gridCol>
              </a:tblGrid>
              <a:tr h="1045084">
                <a:tc>
                  <a:txBody>
                    <a:bodyPr/>
                    <a:lstStyle/>
                    <a:p>
                      <a:pPr algn="ctr"/>
                      <a:r>
                        <a:rPr lang="ru-RU" sz="1400" b="0" dirty="0" smtClean="0"/>
                        <a:t>Содержание и уборка территорий улиц, площадей, тротуаров, мостов, парка, скверов, детских и спортивных площадок – 10 438 506,42</a:t>
                      </a:r>
                      <a:r>
                        <a:rPr lang="ru-RU" sz="1400" b="0" baseline="0" dirty="0" smtClean="0"/>
                        <a:t> </a:t>
                      </a:r>
                      <a:r>
                        <a:rPr lang="ru-RU" sz="1400" b="0" dirty="0" smtClean="0"/>
                        <a:t>руб.;</a:t>
                      </a:r>
                    </a:p>
                    <a:p>
                      <a:pPr algn="ctr"/>
                      <a:endParaRPr lang="ru-RU" sz="14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512592484"/>
                  </a:ext>
                </a:extLst>
              </a:tr>
              <a:tr h="740269">
                <a:tc>
                  <a:txBody>
                    <a:bodyPr/>
                    <a:lstStyle/>
                    <a:p>
                      <a:pPr algn="ctr"/>
                      <a:r>
                        <a:rPr lang="ru-RU" sz="1400" dirty="0" smtClean="0"/>
                        <a:t>Содержание городского кладбища – 369</a:t>
                      </a:r>
                      <a:r>
                        <a:rPr lang="ru-RU" sz="1400" baseline="0" dirty="0" smtClean="0"/>
                        <a:t> 999,97</a:t>
                      </a:r>
                      <a:r>
                        <a:rPr lang="ru-RU" sz="1400" dirty="0" smtClean="0"/>
                        <a:t>руб.;</a:t>
                      </a:r>
                    </a:p>
                    <a:p>
                      <a:pPr algn="ctr"/>
                      <a:endParaRPr lang="ru-RU"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203229526"/>
                  </a:ext>
                </a:extLst>
              </a:tr>
              <a:tr h="1045084">
                <a:tc>
                  <a:txBody>
                    <a:bodyPr/>
                    <a:lstStyle/>
                    <a:p>
                      <a:pPr algn="ctr"/>
                      <a:r>
                        <a:rPr lang="ru-RU" sz="1400" dirty="0" smtClean="0"/>
                        <a:t>Разработка проекта внедрения раздельного сбора отходов на территории Байкальского муниципального образования – 60 500,00 руб.;</a:t>
                      </a:r>
                    </a:p>
                    <a:p>
                      <a:pPr algn="ctr"/>
                      <a:endParaRPr lang="ru-RU"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207212557"/>
                  </a:ext>
                </a:extLst>
              </a:tr>
              <a:tr h="803982">
                <a:tc>
                  <a:txBody>
                    <a:bodyPr/>
                    <a:lstStyle/>
                    <a:p>
                      <a:pPr algn="ctr"/>
                      <a:r>
                        <a:rPr lang="ru-RU" sz="1400" dirty="0" smtClean="0"/>
                        <a:t>Установка урн, вазонов под цветники, их содержание (места общего пользования) – 145 960,00 руб., приобретено 18 урн, 7 вазонов.</a:t>
                      </a:r>
                      <a:endParaRPr lang="ru-RU" sz="1400" dirty="0" smtClean="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549038968"/>
                  </a:ext>
                </a:extLst>
              </a:tr>
              <a:tr h="1045084">
                <a:tc>
                  <a:txBody>
                    <a:bodyPr/>
                    <a:lstStyle/>
                    <a:p>
                      <a:pPr algn="ctr"/>
                      <a:r>
                        <a:rPr lang="ru-RU" sz="1400" dirty="0" smtClean="0"/>
                        <a:t>Приобретение и восстановление скамеек в местах отдыха и массового пребывания людей - 477 500,00руб., выполнены работы по ремонту скамеек во всех микрорайонах города, приобретено 17 скамеек.</a:t>
                      </a:r>
                      <a:endParaRPr lang="ru-RU" sz="1400" dirty="0" smtClean="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554079140"/>
                  </a:ext>
                </a:extLst>
              </a:tr>
              <a:tr h="803982">
                <a:tc>
                  <a:txBody>
                    <a:bodyPr/>
                    <a:lstStyle/>
                    <a:p>
                      <a:pPr algn="ctr"/>
                      <a:r>
                        <a:rPr lang="ru-RU" sz="1400" dirty="0" smtClean="0"/>
                        <a:t>Ремонт мостовых переходов через р. </a:t>
                      </a:r>
                      <a:r>
                        <a:rPr lang="ru-RU" sz="1400" dirty="0" err="1" smtClean="0"/>
                        <a:t>Харлахта</a:t>
                      </a:r>
                      <a:r>
                        <a:rPr lang="ru-RU" sz="1400" dirty="0" smtClean="0"/>
                        <a:t>, р. </a:t>
                      </a:r>
                      <a:r>
                        <a:rPr lang="ru-RU" sz="1400" dirty="0" err="1" smtClean="0"/>
                        <a:t>Солзан</a:t>
                      </a:r>
                      <a:r>
                        <a:rPr lang="ru-RU" sz="1400" dirty="0" smtClean="0"/>
                        <a:t>: ремонт настилов, ремонт ограждений, покраска – 296 604,67 руб.;</a:t>
                      </a:r>
                      <a:endParaRPr lang="ru-RU" sz="1400" dirty="0" smtClean="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859928834"/>
                  </a:ext>
                </a:extLst>
              </a:tr>
            </a:tbl>
          </a:graphicData>
        </a:graphic>
      </p:graphicFrame>
      <p:graphicFrame>
        <p:nvGraphicFramePr>
          <p:cNvPr id="15" name="Схема 14"/>
          <p:cNvGraphicFramePr/>
          <p:nvPr>
            <p:extLst>
              <p:ext uri="{D42A27DB-BD31-4B8C-83A1-F6EECF244321}">
                <p14:modId xmlns:p14="http://schemas.microsoft.com/office/powerpoint/2010/main" val="2914546639"/>
              </p:ext>
            </p:extLst>
          </p:nvPr>
        </p:nvGraphicFramePr>
        <p:xfrm>
          <a:off x="6141349" y="806666"/>
          <a:ext cx="5118846" cy="56298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6" name="Шестиугольник 15"/>
          <p:cNvSpPr/>
          <p:nvPr/>
        </p:nvSpPr>
        <p:spPr>
          <a:xfrm>
            <a:off x="9220204" y="4847260"/>
            <a:ext cx="1946021" cy="1717896"/>
          </a:xfrm>
          <a:prstGeom prst="hexagon">
            <a:avLst>
              <a:gd name="adj" fmla="val 25000"/>
              <a:gd name="vf" fmla="val 115470"/>
            </a:avLst>
          </a:prstGeom>
          <a:blipFill rotWithShape="0">
            <a:blip r:embed="rId7"/>
            <a:stretch>
              <a:fillRect/>
            </a:stretch>
          </a:blipFill>
          <a:ln>
            <a:solidFill>
              <a:schemeClr val="accent2"/>
            </a:solidFill>
          </a:ln>
          <a:effectLst>
            <a:glow rad="139700">
              <a:schemeClr val="accent2">
                <a:satMod val="175000"/>
                <a:alpha val="40000"/>
              </a:schemeClr>
            </a:glow>
          </a:effectLst>
        </p:spPr>
        <p:style>
          <a:lnRef idx="2">
            <a:scrgbClr r="0" g="0" b="0"/>
          </a:lnRef>
          <a:fillRef idx="1">
            <a:scrgbClr r="0" g="0" b="0"/>
          </a:fillRef>
          <a:effectRef idx="0">
            <a:scrgbClr r="0" g="0" b="0"/>
          </a:effectRef>
          <a:fontRef idx="minor">
            <a:schemeClr val="dk1">
              <a:hueOff val="0"/>
              <a:satOff val="0"/>
              <a:lumOff val="0"/>
              <a:alphaOff val="0"/>
            </a:schemeClr>
          </a:fontRef>
        </p:style>
      </p:sp>
    </p:spTree>
    <p:extLst>
      <p:ext uri="{BB962C8B-B14F-4D97-AF65-F5344CB8AC3E}">
        <p14:creationId xmlns:p14="http://schemas.microsoft.com/office/powerpoint/2010/main" val="37672380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190;p27"/>
          <p:cNvSpPr txBox="1">
            <a:spLocks noGrp="1"/>
          </p:cNvSpPr>
          <p:nvPr>
            <p:ph type="title"/>
          </p:nvPr>
        </p:nvSpPr>
        <p:spPr>
          <a:xfrm>
            <a:off x="494262" y="432985"/>
            <a:ext cx="11294174" cy="373681"/>
          </a:xfrm>
          <a:prstGeom prst="rect">
            <a:avLst/>
          </a:prstGeom>
          <a:noFill/>
          <a:ln>
            <a:noFill/>
          </a:ln>
        </p:spPr>
        <p:txBody>
          <a:bodyPr spcFirstLastPara="1" wrap="square" lIns="91425" tIns="45700" rIns="91425" bIns="45700" anchor="ctr" anchorCtr="0">
            <a:noAutofit/>
          </a:bodyPr>
          <a:lstStyle/>
          <a:p>
            <a:pPr lvl="0" algn="ctr">
              <a:buSzPts val="4000"/>
            </a:pPr>
            <a:r>
              <a:rPr lang="ru-RU" sz="2800" i="1" dirty="0" smtClean="0">
                <a:solidFill>
                  <a:schemeClr val="accent2"/>
                </a:solidFill>
                <a:latin typeface="Times New Roman" panose="02020603050405020304" pitchFamily="18" charset="0"/>
                <a:cs typeface="Times New Roman" panose="02020603050405020304" pitchFamily="18" charset="0"/>
              </a:rPr>
              <a:t>Благоустройство территории Байкальского </a:t>
            </a:r>
            <a:r>
              <a:rPr lang="ru-RU" sz="2800" i="1" dirty="0">
                <a:solidFill>
                  <a:schemeClr val="accent2"/>
                </a:solidFill>
                <a:latin typeface="Times New Roman" panose="02020603050405020304" pitchFamily="18" charset="0"/>
                <a:cs typeface="Times New Roman" panose="02020603050405020304" pitchFamily="18" charset="0"/>
              </a:rPr>
              <a:t>городского поселения</a:t>
            </a:r>
            <a:r>
              <a:rPr lang="ru-RU" sz="2800" b="1" i="1" dirty="0">
                <a:solidFill>
                  <a:schemeClr val="accent2"/>
                </a:solidFill>
                <a:latin typeface="Times New Roman" panose="02020603050405020304" pitchFamily="18" charset="0"/>
                <a:cs typeface="Times New Roman" panose="02020603050405020304" pitchFamily="18" charset="0"/>
              </a:rPr>
              <a:t/>
            </a:r>
            <a:br>
              <a:rPr lang="ru-RU" sz="2800" b="1" i="1" dirty="0">
                <a:solidFill>
                  <a:schemeClr val="accent2"/>
                </a:solidFill>
                <a:latin typeface="Times New Roman" panose="02020603050405020304" pitchFamily="18" charset="0"/>
                <a:cs typeface="Times New Roman" panose="02020603050405020304" pitchFamily="18" charset="0"/>
              </a:rPr>
            </a:br>
            <a:r>
              <a:rPr lang="ru-RU" sz="2000" i="1" u="sng" dirty="0">
                <a:solidFill>
                  <a:schemeClr val="accent2"/>
                </a:solidFill>
                <a:latin typeface="Times New Roman" panose="02020603050405020304" pitchFamily="18" charset="0"/>
                <a:cs typeface="Times New Roman" panose="02020603050405020304" pitchFamily="18" charset="0"/>
              </a:rPr>
              <a:t>Комплексное благоустройство, содержание и художественное оформление территории:</a:t>
            </a:r>
            <a:r>
              <a:rPr lang="ru-RU" sz="2800" i="1" u="sng" dirty="0">
                <a:solidFill>
                  <a:schemeClr val="accent2"/>
                </a:solidFill>
                <a:latin typeface="Times New Roman" panose="02020603050405020304" pitchFamily="18" charset="0"/>
                <a:cs typeface="Times New Roman" panose="02020603050405020304" pitchFamily="18" charset="0"/>
              </a:rPr>
              <a:t/>
            </a:r>
            <a:br>
              <a:rPr lang="ru-RU" sz="2800" i="1" u="sng" dirty="0">
                <a:solidFill>
                  <a:schemeClr val="accent2"/>
                </a:solidFill>
                <a:latin typeface="Times New Roman" panose="02020603050405020304" pitchFamily="18" charset="0"/>
                <a:cs typeface="Times New Roman" panose="02020603050405020304" pitchFamily="18" charset="0"/>
              </a:rPr>
            </a:br>
            <a:endParaRPr sz="2800" i="1" u="sng" dirty="0">
              <a:solidFill>
                <a:schemeClr val="accent2"/>
              </a:solidFill>
              <a:latin typeface="Times New Roman" panose="02020603050405020304" pitchFamily="18" charset="0"/>
              <a:cs typeface="Times New Roman" panose="02020603050405020304" pitchFamily="18" charset="0"/>
            </a:endParaRPr>
          </a:p>
        </p:txBody>
      </p:sp>
      <p:graphicFrame>
        <p:nvGraphicFramePr>
          <p:cNvPr id="6" name="Таблица 5"/>
          <p:cNvGraphicFramePr>
            <a:graphicFrameLocks noGrp="1"/>
          </p:cNvGraphicFramePr>
          <p:nvPr>
            <p:extLst>
              <p:ext uri="{D42A27DB-BD31-4B8C-83A1-F6EECF244321}">
                <p14:modId xmlns:p14="http://schemas.microsoft.com/office/powerpoint/2010/main" val="1022629331"/>
              </p:ext>
            </p:extLst>
          </p:nvPr>
        </p:nvGraphicFramePr>
        <p:xfrm>
          <a:off x="340660" y="806666"/>
          <a:ext cx="6239434" cy="4794035"/>
        </p:xfrm>
        <a:graphic>
          <a:graphicData uri="http://schemas.openxmlformats.org/drawingml/2006/table">
            <a:tbl>
              <a:tblPr firstRow="1" bandRow="1">
                <a:tableStyleId>{8A107856-5554-42FB-B03E-39F5DBC370BA}</a:tableStyleId>
              </a:tblPr>
              <a:tblGrid>
                <a:gridCol w="6239434">
                  <a:extLst>
                    <a:ext uri="{9D8B030D-6E8A-4147-A177-3AD203B41FA5}">
                      <a16:colId xmlns:a16="http://schemas.microsoft.com/office/drawing/2014/main" val="688046138"/>
                    </a:ext>
                  </a:extLst>
                </a:gridCol>
              </a:tblGrid>
              <a:tr h="728208">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ru-RU" sz="1200" b="0" dirty="0" smtClean="0"/>
                        <a:t>Приобретение, ремонт и установка детских игровых площадок, малых архитектурных форм, элементов </a:t>
                      </a:r>
                      <a:r>
                        <a:rPr lang="ru-RU" sz="1200" b="0" dirty="0" err="1" smtClean="0"/>
                        <a:t>скейт</a:t>
                      </a:r>
                      <a:r>
                        <a:rPr lang="ru-RU" sz="1200" b="0" dirty="0" smtClean="0"/>
                        <a:t>-парка. Приобретение сфер в кол-ве 59 шт., ремонт элементов </a:t>
                      </a:r>
                      <a:r>
                        <a:rPr lang="ru-RU" sz="1200" b="0" dirty="0" err="1" smtClean="0"/>
                        <a:t>скейт</a:t>
                      </a:r>
                      <a:r>
                        <a:rPr lang="ru-RU" sz="1200" b="0" dirty="0" smtClean="0"/>
                        <a:t>-парка</a:t>
                      </a:r>
                      <a:r>
                        <a:rPr lang="ru-RU" sz="1200" b="0" baseline="0" dirty="0" smtClean="0"/>
                        <a:t> </a:t>
                      </a:r>
                      <a:r>
                        <a:rPr lang="ru-RU" sz="1200" b="0" dirty="0" smtClean="0"/>
                        <a:t>– 326 427,15 руб.</a:t>
                      </a:r>
                      <a:endParaRPr lang="ru-RU" sz="1200" b="0" dirty="0" smtClean="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772484318"/>
                  </a:ext>
                </a:extLst>
              </a:tr>
              <a:tr h="728208">
                <a:tc>
                  <a:txBody>
                    <a:bodyPr/>
                    <a:lstStyle/>
                    <a:p>
                      <a:pPr algn="ctr"/>
                      <a:r>
                        <a:rPr lang="ru-RU" sz="1200" dirty="0" smtClean="0"/>
                        <a:t>Текущий ремонт: стелы «Байкальск», стелы «Ракета», схемы «Байкальск», иных архитектурных сооружений. Приобретение и установка архитектурных сооружений – 99 969,00 руб.;</a:t>
                      </a:r>
                      <a:endParaRPr lang="ru-RU"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301836884"/>
                  </a:ext>
                </a:extLst>
              </a:tr>
              <a:tr h="515814">
                <a:tc>
                  <a:txBody>
                    <a:bodyPr/>
                    <a:lstStyle/>
                    <a:p>
                      <a:pPr algn="ctr"/>
                      <a:r>
                        <a:rPr lang="ru-RU" sz="1200" dirty="0" smtClean="0"/>
                        <a:t>Содержание светомузыкального фонтана, обустроенного на Фестивальной площади – 290 000,00 руб.;</a:t>
                      </a:r>
                      <a:endParaRPr lang="ru-RU" sz="1200" dirty="0" smtClean="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475091366"/>
                  </a:ext>
                </a:extLst>
              </a:tr>
              <a:tr h="940601">
                <a:tc>
                  <a:txBody>
                    <a:bodyPr/>
                    <a:lstStyle/>
                    <a:p>
                      <a:pPr algn="ctr"/>
                      <a:r>
                        <a:rPr lang="ru-RU" sz="1200" dirty="0" smtClean="0"/>
                        <a:t>Разработка рабочих дизайн-проектов, проведение проверки достоверности определения сметной стоимости объектов благоустройства дворовых территорий, муниципальных территорий общего пользования и парков Байкальского муниципального образования – 220 000,00;</a:t>
                      </a:r>
                      <a:endParaRPr lang="ru-RU" sz="1200" dirty="0" smtClean="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41289743"/>
                  </a:ext>
                </a:extLst>
              </a:tr>
              <a:tr h="1152996">
                <a:tc>
                  <a:txBody>
                    <a:bodyPr/>
                    <a:lstStyle/>
                    <a:p>
                      <a:pPr algn="ctr"/>
                      <a:r>
                        <a:rPr lang="ru-RU" sz="1200" dirty="0" smtClean="0"/>
                        <a:t>Разработка проекта санитарно-защитной зоны, проекта благоустройства городского кладбища, расположенного в г. Байкальске кадастровый номер 38:25:000000:714, по адресу Иркутская обл. </a:t>
                      </a:r>
                      <a:r>
                        <a:rPr lang="ru-RU" sz="1200" dirty="0" err="1" smtClean="0"/>
                        <a:t>Слюдянский</a:t>
                      </a:r>
                      <a:r>
                        <a:rPr lang="ru-RU" sz="1200" dirty="0" smtClean="0"/>
                        <a:t> район, 202 км. Площадью 135 421 </a:t>
                      </a:r>
                      <a:r>
                        <a:rPr lang="ru-RU" sz="1200" dirty="0" err="1" smtClean="0"/>
                        <a:t>кв.м</a:t>
                      </a:r>
                      <a:r>
                        <a:rPr lang="ru-RU" sz="1200" dirty="0" smtClean="0"/>
                        <a:t>  - 373 000,00 руб.;</a:t>
                      </a:r>
                    </a:p>
                    <a:p>
                      <a:pPr algn="ctr"/>
                      <a:endParaRPr lang="ru-RU"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273476552"/>
                  </a:ext>
                </a:extLst>
              </a:tr>
              <a:tr h="728208">
                <a:tc>
                  <a:txBody>
                    <a:bodyPr/>
                    <a:lstStyle/>
                    <a:p>
                      <a:pPr algn="ctr"/>
                      <a:r>
                        <a:rPr lang="ru-RU" sz="1200" dirty="0" smtClean="0"/>
                        <a:t>Приобретение и установка иллюминации для художественного оформления городского поселения – 823 900,00 руб. Приобретены световые консоли в кол-ве 38 шт., гирлянда 160 м.;</a:t>
                      </a:r>
                      <a:endParaRPr lang="ru-RU" sz="1200" dirty="0" smtClean="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587174822"/>
                  </a:ext>
                </a:extLst>
              </a:tr>
            </a:tbl>
          </a:graphicData>
        </a:graphic>
      </p:graphicFrame>
      <p:sp>
        <p:nvSpPr>
          <p:cNvPr id="7" name="TextBox 6"/>
          <p:cNvSpPr txBox="1"/>
          <p:nvPr/>
        </p:nvSpPr>
        <p:spPr>
          <a:xfrm>
            <a:off x="184637" y="5849987"/>
            <a:ext cx="6761285" cy="584775"/>
          </a:xfrm>
          <a:prstGeom prst="rect">
            <a:avLst/>
          </a:prstGeom>
          <a:noFill/>
        </p:spPr>
        <p:txBody>
          <a:bodyPr wrap="square" rtlCol="0">
            <a:spAutoFit/>
          </a:bodyPr>
          <a:lstStyle/>
          <a:p>
            <a:pPr algn="ctr"/>
            <a:r>
              <a:rPr lang="ru-RU" sz="1600" i="1" dirty="0" smtClean="0">
                <a:solidFill>
                  <a:schemeClr val="tx1"/>
                </a:solidFill>
                <a:latin typeface="Times New Roman" panose="02020603050405020304" pitchFamily="18" charset="0"/>
                <a:cs typeface="Times New Roman" panose="02020603050405020304" pitchFamily="18" charset="0"/>
              </a:rPr>
              <a:t>Расходы на комплексное благоустройство, содержание и художественное оформление БГП в 2023 году составили: </a:t>
            </a:r>
            <a:r>
              <a:rPr lang="ru-RU" sz="1600" i="1" dirty="0">
                <a:solidFill>
                  <a:schemeClr val="tx1"/>
                </a:solidFill>
                <a:latin typeface="Times New Roman" panose="02020603050405020304" pitchFamily="18" charset="0"/>
                <a:cs typeface="Times New Roman" panose="02020603050405020304" pitchFamily="18" charset="0"/>
              </a:rPr>
              <a:t>28 898 918,22 </a:t>
            </a:r>
            <a:r>
              <a:rPr lang="ru-RU" sz="1600" i="1" dirty="0" smtClean="0">
                <a:solidFill>
                  <a:schemeClr val="tx1"/>
                </a:solidFill>
                <a:latin typeface="Times New Roman" panose="02020603050405020304" pitchFamily="18" charset="0"/>
                <a:cs typeface="Times New Roman" panose="02020603050405020304" pitchFamily="18" charset="0"/>
              </a:rPr>
              <a:t>руб.</a:t>
            </a:r>
            <a:endParaRPr lang="ru-RU" sz="1600" i="1" dirty="0">
              <a:solidFill>
                <a:schemeClr val="tx1"/>
              </a:solidFill>
              <a:latin typeface="Times New Roman" panose="02020603050405020304" pitchFamily="18" charset="0"/>
              <a:cs typeface="Times New Roman" panose="02020603050405020304" pitchFamily="18" charset="0"/>
            </a:endParaRPr>
          </a:p>
        </p:txBody>
      </p:sp>
      <p:graphicFrame>
        <p:nvGraphicFramePr>
          <p:cNvPr id="8" name="Схема 7"/>
          <p:cNvGraphicFramePr/>
          <p:nvPr>
            <p:extLst>
              <p:ext uri="{D42A27DB-BD31-4B8C-83A1-F6EECF244321}">
                <p14:modId xmlns:p14="http://schemas.microsoft.com/office/powerpoint/2010/main" val="1195223127"/>
              </p:ext>
            </p:extLst>
          </p:nvPr>
        </p:nvGraphicFramePr>
        <p:xfrm>
          <a:off x="7425363" y="323050"/>
          <a:ext cx="5103675" cy="55941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Рисунок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91191" y="4867743"/>
            <a:ext cx="2100156" cy="1836737"/>
          </a:xfrm>
          <a:prstGeom prst="hexagon">
            <a:avLst/>
          </a:prstGeom>
          <a:ln w="28575">
            <a:solidFill>
              <a:schemeClr val="accent2"/>
            </a:solidFill>
          </a:ln>
          <a:effectLst>
            <a:glow rad="101600">
              <a:schemeClr val="accent2">
                <a:satMod val="175000"/>
                <a:alpha val="40000"/>
              </a:schemeClr>
            </a:glow>
          </a:effectLst>
        </p:spPr>
      </p:pic>
    </p:spTree>
    <p:extLst>
      <p:ext uri="{BB962C8B-B14F-4D97-AF65-F5344CB8AC3E}">
        <p14:creationId xmlns:p14="http://schemas.microsoft.com/office/powerpoint/2010/main" val="3924091391"/>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Глубокий оранжевый синий">
      <a:dk1>
        <a:srgbClr val="000000"/>
      </a:dk1>
      <a:lt1>
        <a:srgbClr val="FFFFFF"/>
      </a:lt1>
      <a:dk2>
        <a:srgbClr val="182D40"/>
      </a:dk2>
      <a:lt2>
        <a:srgbClr val="E7E6E6"/>
      </a:lt2>
      <a:accent1>
        <a:srgbClr val="4472C4"/>
      </a:accent1>
      <a:accent2>
        <a:srgbClr val="F24C27"/>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7835</TotalTime>
  <Words>8073</Words>
  <Application>Microsoft Office PowerPoint</Application>
  <PresentationFormat>Широкоэкранный</PresentationFormat>
  <Paragraphs>615</Paragraphs>
  <Slides>55</Slides>
  <Notes>11</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55</vt:i4>
      </vt:variant>
    </vt:vector>
  </HeadingPairs>
  <TitlesOfParts>
    <vt:vector size="59" baseType="lpstr">
      <vt:lpstr>Arial</vt:lpstr>
      <vt:lpstr>Calibri</vt:lpstr>
      <vt:lpstr>Times New Roman</vt:lpstr>
      <vt:lpstr>Тема Office</vt:lpstr>
      <vt:lpstr>Презентация PowerPoint</vt:lpstr>
      <vt:lpstr>Презентация PowerPoint</vt:lpstr>
      <vt:lpstr>Презентация PowerPoint</vt:lpstr>
      <vt:lpstr>Муниципальное имущество</vt:lpstr>
      <vt:lpstr>Муниципальное имущество</vt:lpstr>
      <vt:lpstr>Презентация PowerPoint</vt:lpstr>
      <vt:lpstr>Развитие транспортного комплекса и улично-дорожной сети: Содержание автомобильных дорог общего пользования местного значения Байкальского городского поселения:  </vt:lpstr>
      <vt:lpstr>Благоустройство территории Байкальского городского поселения Комплексное благоустройство, содержание и художественное оформление территории: </vt:lpstr>
      <vt:lpstr>Благоустройство территории Байкальского городского поселения Комплексное благоустройство, содержание и художественное оформление территории: </vt:lpstr>
      <vt:lpstr>Презентация PowerPoint</vt:lpstr>
      <vt:lpstr>Презентация PowerPoint</vt:lpstr>
      <vt:lpstr>Развитие жилищно-коммунального хозяйства Байкальского городского поселения Энергосбережение и повышение энергетической эффективности: </vt:lpstr>
      <vt:lpstr>Презентация PowerPoint</vt:lpstr>
      <vt:lpstr>Развитие жилищно-коммунального хозяйства Байкальского городского поселения Обеспечение проведения сбалансированной и стабильной политики в области государственного регулирования цен (тарифов) </vt:lpstr>
      <vt:lpstr>Презентация PowerPoint</vt:lpstr>
      <vt:lpstr>Формирование современной городской среды:</vt:lpstr>
      <vt:lpstr>Формирование современной городской среды:</vt:lpstr>
      <vt:lpstr>Вопросы гражданской обороны, предупреждения и ликвидации чрезвычайных ситуаций, обеспечения пожарной безопасности, безопасности людей на водных объектах и безопасности дорожного движения: </vt:lpstr>
      <vt:lpstr>Вопросы гражданской обороны, предупреждения и ликвидации чрезвычайных ситуаций, обеспечения пожарной безопасности, безопасности людей на водных объектах и безопасности дорожного движения: </vt:lpstr>
      <vt:lpstr>Вопросы гражданской обороны, предупреждения и ликвидации чрезвычайных ситуаций, обеспечения пожарной безопасности, безопасности людей на водных объектах и безопасности дорожного движения: </vt:lpstr>
      <vt:lpstr>Муниципальная программа «Обеспечение жильем молодых семей Байкальского городского поселения» </vt:lpstr>
      <vt:lpstr>Переселение граждан из аварийного жилищного фонда</vt:lpstr>
      <vt:lpstr>Переселение граждан из аварийного жилищного фонда</vt:lpstr>
      <vt:lpstr>Повышение качества управления муниципальным имуществом Байкальского муниципального образования</vt:lpstr>
      <vt:lpstr>Поддержка малого и среднего предпринимательства </vt:lpstr>
      <vt:lpstr>Жилищные вопросы:</vt:lpstr>
      <vt:lpstr>Земельные отношения:</vt:lpstr>
      <vt:lpstr>Архитектура и капитальное строительство </vt:lpstr>
      <vt:lpstr>Архитектура и капитальное строительство </vt:lpstr>
      <vt:lpstr>Архитектура и капитальное строительство </vt:lpstr>
      <vt:lpstr>Архитектура и капитальное строительство </vt:lpstr>
      <vt:lpstr>Архитектура и капитальное строительство </vt:lpstr>
      <vt:lpstr>Архитектура и капитальное строительство </vt:lpstr>
      <vt:lpstr>Архитектура и капитальное строительство </vt:lpstr>
      <vt:lpstr>Архитектура и капитальное строительство </vt:lpstr>
      <vt:lpstr>Архитектура и капитальное строительство </vt:lpstr>
      <vt:lpstr>Архитектура и капитальное строительство </vt:lpstr>
      <vt:lpstr>Архитектура и капитальное строительство </vt:lpstr>
      <vt:lpstr>Архитектура и капитальное строительство </vt:lpstr>
      <vt:lpstr>Архитектура и капитальное строительство </vt:lpstr>
      <vt:lpstr>Архитектура и капитальное строительство </vt:lpstr>
      <vt:lpstr>Архитектура и капитальное строительство </vt:lpstr>
      <vt:lpstr>Архитектура и капитальное строительство </vt:lpstr>
      <vt:lpstr>Ликвидация накопленного вреда окружающей среде, образовавшегося в процессе деятельности ОАО «Байкальский целлюлозно-бумажный комбинат»</vt:lpstr>
      <vt:lpstr>Проект «Народные инициативы»</vt:lpstr>
      <vt:lpstr>«Инициативные проекты»</vt:lpstr>
      <vt:lpstr>«Инициативные проекты»</vt:lpstr>
      <vt:lpstr>Презентация PowerPoint</vt:lpstr>
      <vt:lpstr>Развитие физической культуры и спорта в Байкальском муниципальном образовании</vt:lpstr>
      <vt:lpstr>Культура</vt:lpstr>
      <vt:lpstr>Культура</vt:lpstr>
      <vt:lpstr>Культура</vt:lpstr>
      <vt:lpstr>Школа управления «Сколково»</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Гл. спец ОСЭР</dc:creator>
  <cp:lastModifiedBy>Юрист</cp:lastModifiedBy>
  <cp:revision>111</cp:revision>
  <cp:lastPrinted>2024-02-15T06:40:26Z</cp:lastPrinted>
  <dcterms:modified xsi:type="dcterms:W3CDTF">2024-04-11T07:22:35Z</dcterms:modified>
</cp:coreProperties>
</file>